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3" r:id="rId4"/>
    <p:sldId id="259" r:id="rId5"/>
    <p:sldId id="260" r:id="rId6"/>
    <p:sldId id="275" r:id="rId7"/>
    <p:sldId id="276" r:id="rId8"/>
    <p:sldId id="277" r:id="rId9"/>
    <p:sldId id="278" r:id="rId10"/>
    <p:sldId id="279" r:id="rId11"/>
    <p:sldId id="280" r:id="rId12"/>
    <p:sldId id="271" r:id="rId13"/>
    <p:sldId id="272" r:id="rId1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1C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Flowchart: Document 6"/>
          <p:cNvSpPr/>
          <p:nvPr/>
        </p:nvSpPr>
        <p:spPr>
          <a:xfrm rot="10800000">
            <a:off x="1" y="1520731"/>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cs-CZ" smtClean="0"/>
              <a:t>Kliknutím lze upravit styl.</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Kliknutím lze upravit styl předlohy.</a:t>
            </a:r>
            <a:endParaRPr lang="en-US" dirty="0"/>
          </a:p>
        </p:txBody>
      </p:sp>
      <p:sp>
        <p:nvSpPr>
          <p:cNvPr id="30" name="Date Placeholder 29"/>
          <p:cNvSpPr>
            <a:spLocks noGrp="1"/>
          </p:cNvSpPr>
          <p:nvPr>
            <p:ph type="dt" sz="half" idx="10"/>
          </p:nvPr>
        </p:nvSpPr>
        <p:spPr/>
        <p:txBody>
          <a:bodyPr/>
          <a:lstStyle/>
          <a:p>
            <a:fld id="{61EF4AF6-E155-4CE3-B9B6-E0DEAA22D2E3}" type="datetimeFigureOut">
              <a:rPr lang="cs-CZ" smtClean="0"/>
              <a:t>4.3.2015</a:t>
            </a:fld>
            <a:endParaRPr lang="cs-CZ"/>
          </a:p>
        </p:txBody>
      </p:sp>
      <p:sp>
        <p:nvSpPr>
          <p:cNvPr id="19" name="Footer Placeholder 18"/>
          <p:cNvSpPr>
            <a:spLocks noGrp="1"/>
          </p:cNvSpPr>
          <p:nvPr>
            <p:ph type="ftr" sz="quarter" idx="11"/>
          </p:nvPr>
        </p:nvSpPr>
        <p:spPr/>
        <p:txBody>
          <a:bodyPr/>
          <a:lstStyle/>
          <a:p>
            <a:endParaRPr lang="cs-CZ"/>
          </a:p>
        </p:txBody>
      </p:sp>
      <p:sp>
        <p:nvSpPr>
          <p:cNvPr id="27" name="Slide Number Placeholder 26"/>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61EF4AF6-E155-4CE3-B9B6-E0DEAA22D2E3}" type="datetimeFigureOut">
              <a:rPr lang="cs-CZ" smtClean="0"/>
              <a:t>4.3.2015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61EF4AF6-E155-4CE3-B9B6-E0DEAA22D2E3}" type="datetimeFigureOut">
              <a:rPr lang="cs-CZ" smtClean="0"/>
              <a:t>4.3.2015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61EF4AF6-E155-4CE3-B9B6-E0DEAA22D2E3}" type="datetimeFigureOut">
              <a:rPr lang="cs-CZ" smtClean="0"/>
              <a:t>4.3.2015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cs-CZ" smtClean="0"/>
              <a:t>Kliknutím lze upravit styl.</a:t>
            </a:r>
            <a:endParaRPr lang="en-US" dirty="0"/>
          </a:p>
        </p:txBody>
      </p:sp>
      <p:sp>
        <p:nvSpPr>
          <p:cNvPr id="3" name="Text Placeholder 2"/>
          <p:cNvSpPr>
            <a:spLocks noGrp="1"/>
          </p:cNvSpPr>
          <p:nvPr>
            <p:ph type="body" idx="1"/>
          </p:nvPr>
        </p:nvSpPr>
        <p:spPr>
          <a:xfrm>
            <a:off x="722313" y="2352677"/>
            <a:ext cx="7772400" cy="1509712"/>
          </a:xfrm>
        </p:spPr>
        <p:txBody>
          <a:bodyPr anchor="t"/>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61EF4AF6-E155-4CE3-B9B6-E0DEAA22D2E3}" type="datetimeFigureOut">
              <a:rPr lang="cs-CZ" smtClean="0"/>
              <a:t>4.3.2015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lstStyle/>
          <a:p>
            <a:r>
              <a:rPr lang="cs-CZ" smtClean="0"/>
              <a:t>Kliknutím lze upravit styl.</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61EF4AF6-E155-4CE3-B9B6-E0DEAA22D2E3}" type="datetimeFigureOut">
              <a:rPr lang="cs-CZ" smtClean="0"/>
              <a:t>4.3.2015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nchor="b"/>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4" name="Text Placeholder 3"/>
          <p:cNvSpPr>
            <a:spLocks noGrp="1"/>
          </p:cNvSpPr>
          <p:nvPr>
            <p:ph type="body" sz="half" idx="3"/>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61EF4AF6-E155-4CE3-B9B6-E0DEAA22D2E3}" type="datetimeFigureOut">
              <a:rPr lang="cs-CZ" smtClean="0"/>
              <a:t>4.3.2015</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tIns="9144" bIns="9144" anchor="b"/>
          <a:lstStyle>
            <a:lvl1pPr>
              <a:defRPr sz="4800" cap="none" baseline="0">
                <a:effectLst>
                  <a:outerShdw blurRad="30000" dist="30000" dir="2700000" algn="tl" rotWithShape="0">
                    <a:schemeClr val="bg2">
                      <a:shade val="45000"/>
                      <a:satMod val="150000"/>
                      <a:alpha val="90000"/>
                    </a:schemeClr>
                  </a:outerShdw>
                </a:effectLst>
              </a:defRPr>
            </a:lvl1p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61EF4AF6-E155-4CE3-B9B6-E0DEAA22D2E3}" type="datetimeFigureOut">
              <a:rPr lang="cs-CZ" smtClean="0"/>
              <a:t>4.3.2015</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EF4AF6-E155-4CE3-B9B6-E0DEAA22D2E3}" type="datetimeFigureOut">
              <a:rPr lang="cs-CZ" smtClean="0"/>
              <a:t>4.3.2015</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nchor="b"/>
          <a:lstStyle>
            <a:lvl1pPr algn="l">
              <a:buNone/>
              <a:defRPr sz="5000" b="1"/>
            </a:lvl1pPr>
          </a:lstStyle>
          <a:p>
            <a:r>
              <a:rPr lang="cs-CZ" smtClean="0"/>
              <a:t>Kliknutím lze upravit styl.</a:t>
            </a:r>
            <a:endParaRPr lang="en-US" dirty="0"/>
          </a:p>
        </p:txBody>
      </p:sp>
      <p:sp>
        <p:nvSpPr>
          <p:cNvPr id="3" name="Text Placeholder 2"/>
          <p:cNvSpPr>
            <a:spLocks noGrp="1"/>
          </p:cNvSpPr>
          <p:nvPr>
            <p:ph type="body" idx="2"/>
          </p:nvPr>
        </p:nvSpPr>
        <p:spPr>
          <a:xfrm>
            <a:off x="457200" y="1133856"/>
            <a:ext cx="2590800" cy="5181600"/>
          </a:xfrm>
        </p:spPr>
        <p:txBody>
          <a:bodyPr lIns="45720" t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cs-CZ" smtClean="0"/>
              <a:t>Kliknutím lze upravit styly předlohy textu.</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61EF4AF6-E155-4CE3-B9B6-E0DEAA22D2E3}" type="datetimeFigureOut">
              <a:rPr lang="cs-CZ" smtClean="0"/>
              <a:t>4.3.2015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nchor="b"/>
          <a:lstStyle>
            <a:lvl1pPr algn="r">
              <a:buNone/>
              <a:defRPr sz="2000" b="1"/>
            </a:lvl1pPr>
          </a:lstStyle>
          <a:p>
            <a:r>
              <a:rPr lang="cs-CZ" smtClean="0"/>
              <a:t>Kliknutím lze upravit styl.</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lstStyle>
            <a:lvl1pPr>
              <a:buNone/>
              <a:defRPr sz="3200"/>
            </a:lvl1pPr>
          </a:lstStyle>
          <a:p>
            <a:r>
              <a:rPr lang="cs-CZ" smtClean="0"/>
              <a:t>Kliknutím na ikonu přidáte obrázek.</a:t>
            </a:r>
            <a:endParaRPr lang="en-US" dirty="0"/>
          </a:p>
        </p:txBody>
      </p:sp>
      <p:sp>
        <p:nvSpPr>
          <p:cNvPr id="4" name="Text Placeholder 3"/>
          <p:cNvSpPr>
            <a:spLocks noGrp="1"/>
          </p:cNvSpPr>
          <p:nvPr>
            <p:ph type="body" sz="half" idx="2"/>
          </p:nvPr>
        </p:nvSpPr>
        <p:spPr>
          <a:xfrm>
            <a:off x="376240" y="2543176"/>
            <a:ext cx="3429000" cy="914400"/>
          </a:xfrm>
        </p:spPr>
        <p:txBody>
          <a:bodyPr lIns="0" tIns="0" rIns="0" bIns="0" anchor="t"/>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61EF4AF6-E155-4CE3-B9B6-E0DEAA22D2E3}" type="datetimeFigureOut">
              <a:rPr lang="cs-CZ" smtClean="0"/>
              <a:t>4.3.2015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8153400" y="6356350"/>
            <a:ext cx="533400" cy="365125"/>
          </a:xfrm>
        </p:spPr>
        <p:txBody>
          <a:bodyPr/>
          <a:lstStyle/>
          <a:p>
            <a:fld id="{13DE8F9D-165A-4260-B91A-1ACCF86DD64B}"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Flowchart: Document 7"/>
          <p:cNvSpPr/>
          <p:nvPr/>
        </p:nvSpPr>
        <p:spPr>
          <a:xfrm rot="10800000">
            <a:off x="1" y="1341133"/>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cs-CZ" smtClean="0"/>
              <a:t>Kliknutím lze upravit styl.</a:t>
            </a:r>
            <a:endParaRPr lang="en-US" dirty="0"/>
          </a:p>
        </p:txBody>
      </p:sp>
      <p:sp>
        <p:nvSpPr>
          <p:cNvPr id="30" name="Text Placeholder 29"/>
          <p:cNvSpPr>
            <a:spLocks noGrp="1"/>
          </p:cNvSpPr>
          <p:nvPr>
            <p:ph type="body" idx="1"/>
          </p:nvPr>
        </p:nvSpPr>
        <p:spPr>
          <a:xfrm>
            <a:off x="457200" y="2179637"/>
            <a:ext cx="8229600" cy="4114800"/>
          </a:xfrm>
          <a:prstGeom prst="rect">
            <a:avLst/>
          </a:prstGeom>
        </p:spPr>
        <p:txBody>
          <a:bodyPr vert="horz" lIns="9144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a:defRPr sz="1200">
                <a:solidFill>
                  <a:schemeClr val="tx2">
                    <a:shade val="50000"/>
                  </a:schemeClr>
                </a:solidFill>
              </a:defRPr>
            </a:lvl1pPr>
          </a:lstStyle>
          <a:p>
            <a:fld id="{61EF4AF6-E155-4CE3-B9B6-E0DEAA22D2E3}" type="datetimeFigureOut">
              <a:rPr lang="cs-CZ" smtClean="0"/>
              <a:t>4.3.2015</a:t>
            </a:fld>
            <a:endParaRPr lang="cs-CZ"/>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a:defRPr sz="1200">
                <a:solidFill>
                  <a:schemeClr val="tx2">
                    <a:shade val="50000"/>
                  </a:schemeClr>
                </a:solidFill>
              </a:defRPr>
            </a:lvl1pPr>
          </a:lstStyle>
          <a:p>
            <a:endParaRPr lang="cs-CZ"/>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lIns="91440" rIns="0" anchor="b"/>
          <a:lstStyle>
            <a:lvl1pPr algn="r">
              <a:defRPr sz="1400">
                <a:solidFill>
                  <a:schemeClr val="tx2">
                    <a:shade val="50000"/>
                  </a:schemeClr>
                </a:solidFill>
              </a:defRPr>
            </a:lvl1pPr>
          </a:lstStyle>
          <a:p>
            <a:fld id="{13DE8F9D-165A-4260-B91A-1ACCF86DD64B}" type="slidenum">
              <a:rPr lang="cs-CZ" smtClean="0"/>
              <a:t>‹#›</a:t>
            </a:fld>
            <a:endParaRPr lang="cs-CZ"/>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sz="4800" b="1" kern="120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effectLst>
          <a:latin typeface="+mj-lt"/>
          <a:ea typeface="+mj-ea"/>
          <a:cs typeface="+mj-cs"/>
        </a:defRPr>
      </a:lvl1pPr>
    </p:titleStyle>
    <p:bodyStyle>
      <a:lvl1pPr marL="320040" indent="-320040" algn="l" rtl="0" eaLnBrk="1" latinLnBrk="0" hangingPunct="1">
        <a:spcBef>
          <a:spcPct val="20000"/>
        </a:spcBef>
        <a:buClr>
          <a:schemeClr val="accent1"/>
        </a:buClr>
        <a:buSzPct val="70000"/>
        <a:buFont typeface="Wingdings 2"/>
        <a:buChar char=""/>
        <a:defRPr sz="3000" kern="1200">
          <a:solidFill>
            <a:schemeClr val="tx1"/>
          </a:solidFill>
          <a:latin typeface="+mn-lt"/>
          <a:ea typeface="+mn-ea"/>
          <a:cs typeface="+mn-cs"/>
        </a:defRPr>
      </a:lvl1pPr>
      <a:lvl2pPr marL="630936" indent="-274320" algn="l" rtl="0" eaLnBrk="1" latinLnBrk="0" hangingPunct="1">
        <a:spcBef>
          <a:spcPct val="20000"/>
        </a:spcBef>
        <a:buClr>
          <a:schemeClr val="accent2"/>
        </a:buClr>
        <a:buFont typeface="Wingdings 2"/>
        <a:buChar char=""/>
        <a:defRPr sz="2600" kern="1200">
          <a:solidFill>
            <a:schemeClr val="tx1"/>
          </a:solidFill>
          <a:latin typeface="+mn-lt"/>
          <a:ea typeface="+mn-ea"/>
          <a:cs typeface="+mn-cs"/>
        </a:defRPr>
      </a:lvl2pPr>
      <a:lvl3pPr marL="923544" indent="-274320" algn="l" rtl="0" eaLnBrk="1" latinLnBrk="0" hangingPunct="1">
        <a:spcBef>
          <a:spcPct val="20000"/>
        </a:spcBef>
        <a:buClr>
          <a:schemeClr val="accent3"/>
        </a:buClr>
        <a:buFont typeface="Wingdings 2"/>
        <a:buChar char=""/>
        <a:defRPr sz="2400" kern="1200">
          <a:solidFill>
            <a:schemeClr val="tx1"/>
          </a:solidFill>
          <a:latin typeface="+mn-lt"/>
          <a:ea typeface="+mn-ea"/>
          <a:cs typeface="+mn-cs"/>
        </a:defRPr>
      </a:lvl3pPr>
      <a:lvl4pPr marL="1188720" indent="-228600" algn="l" rtl="0" eaLnBrk="1" latinLnBrk="0" hangingPunct="1">
        <a:spcBef>
          <a:spcPct val="20000"/>
        </a:spcBef>
        <a:buClr>
          <a:schemeClr val="accent4"/>
        </a:buClr>
        <a:buFont typeface="Wingdings 2"/>
        <a:buChar char=""/>
        <a:defRPr sz="2200" kern="1200">
          <a:solidFill>
            <a:schemeClr val="tx1"/>
          </a:solidFill>
          <a:latin typeface="+mn-lt"/>
          <a:ea typeface="+mn-ea"/>
          <a:cs typeface="+mn-cs"/>
        </a:defRPr>
      </a:lvl4pPr>
      <a:lvl5pPr marL="1426464" indent="-22860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02920" y="2924943"/>
            <a:ext cx="8229600" cy="2017929"/>
          </a:xfrm>
        </p:spPr>
        <p:txBody>
          <a:bodyPr>
            <a:normAutofit/>
          </a:bodyPr>
          <a:lstStyle/>
          <a:p>
            <a:r>
              <a:rPr lang="cs-CZ" dirty="0" smtClean="0"/>
              <a:t>Základní zásady TPP a TŘ </a:t>
            </a:r>
            <a:endParaRPr lang="cs-CZ" dirty="0"/>
          </a:p>
        </p:txBody>
      </p:sp>
      <p:sp>
        <p:nvSpPr>
          <p:cNvPr id="3" name="Podnadpis 2"/>
          <p:cNvSpPr>
            <a:spLocks noGrp="1"/>
          </p:cNvSpPr>
          <p:nvPr>
            <p:ph type="subTitle" idx="1"/>
          </p:nvPr>
        </p:nvSpPr>
        <p:spPr>
          <a:xfrm>
            <a:off x="500064" y="1556792"/>
            <a:ext cx="6232176" cy="1149200"/>
          </a:xfrm>
        </p:spPr>
        <p:txBody>
          <a:bodyPr>
            <a:normAutofit/>
          </a:bodyPr>
          <a:lstStyle/>
          <a:p>
            <a:r>
              <a:rPr lang="cs-CZ" sz="2400" b="1" dirty="0" smtClean="0"/>
              <a:t>Přednáška pro VIII. jarní semestr magisterského studia </a:t>
            </a:r>
            <a:endParaRPr lang="cs-CZ" sz="2400" b="1" dirty="0"/>
          </a:p>
        </p:txBody>
      </p:sp>
      <p:sp>
        <p:nvSpPr>
          <p:cNvPr id="4" name="Podnadpis 2"/>
          <p:cNvSpPr txBox="1">
            <a:spLocks/>
          </p:cNvSpPr>
          <p:nvPr/>
        </p:nvSpPr>
        <p:spPr>
          <a:xfrm>
            <a:off x="467544" y="4221088"/>
            <a:ext cx="6480720" cy="1296144"/>
          </a:xfrm>
          <a:prstGeom prst="rect">
            <a:avLst/>
          </a:prstGeom>
        </p:spPr>
        <p:txBody>
          <a:bodyPr vert="horz" lIns="0" tIns="0" rIns="0" bIns="0" anchor="b">
            <a:normAutofit/>
          </a:bodyPr>
          <a:lstStyle>
            <a:lvl1pPr marL="0" indent="0" algn="l" rtl="0" eaLnBrk="1" latinLnBrk="0" hangingPunct="1">
              <a:spcBef>
                <a:spcPct val="20000"/>
              </a:spcBef>
              <a:buClr>
                <a:schemeClr val="accent1"/>
              </a:buClr>
              <a:buSzPct val="70000"/>
              <a:buFont typeface="Wingdings 2"/>
              <a:buNone/>
              <a:defRPr sz="1900" kern="1200">
                <a:solidFill>
                  <a:schemeClr val="tx1"/>
                </a:solidFill>
                <a:latin typeface="+mn-lt"/>
                <a:ea typeface="+mn-ea"/>
                <a:cs typeface="+mn-cs"/>
              </a:defRPr>
            </a:lvl1pPr>
            <a:lvl2pPr marL="457200" indent="0" algn="ctr" rtl="0" eaLnBrk="1" latinLnBrk="0" hangingPunct="1">
              <a:spcBef>
                <a:spcPct val="20000"/>
              </a:spcBef>
              <a:buClr>
                <a:schemeClr val="accent2"/>
              </a:buClr>
              <a:buFont typeface="Wingdings 2"/>
              <a:buNone/>
              <a:defRPr sz="2600" kern="1200">
                <a:solidFill>
                  <a:schemeClr val="tx1"/>
                </a:solidFill>
                <a:latin typeface="+mn-lt"/>
                <a:ea typeface="+mn-ea"/>
                <a:cs typeface="+mn-cs"/>
              </a:defRPr>
            </a:lvl2pPr>
            <a:lvl3pPr marL="914400" indent="0" algn="ctr" rtl="0" eaLnBrk="1" latinLnBrk="0" hangingPunct="1">
              <a:spcBef>
                <a:spcPct val="20000"/>
              </a:spcBef>
              <a:buClr>
                <a:schemeClr val="accent3"/>
              </a:buClr>
              <a:buFont typeface="Wingdings 2"/>
              <a:buNone/>
              <a:defRPr sz="2400" kern="1200">
                <a:solidFill>
                  <a:schemeClr val="tx1"/>
                </a:solidFill>
                <a:latin typeface="+mn-lt"/>
                <a:ea typeface="+mn-ea"/>
                <a:cs typeface="+mn-cs"/>
              </a:defRPr>
            </a:lvl3pPr>
            <a:lvl4pPr marL="1371600" indent="0" algn="ctr" rtl="0" eaLnBrk="1" latinLnBrk="0" hangingPunct="1">
              <a:spcBef>
                <a:spcPct val="20000"/>
              </a:spcBef>
              <a:buClr>
                <a:schemeClr val="accent4"/>
              </a:buClr>
              <a:buFont typeface="Wingdings 2"/>
              <a:buNone/>
              <a:defRPr sz="2200" kern="1200">
                <a:solidFill>
                  <a:schemeClr val="tx1"/>
                </a:solidFill>
                <a:latin typeface="+mn-lt"/>
                <a:ea typeface="+mn-ea"/>
                <a:cs typeface="+mn-cs"/>
              </a:defRPr>
            </a:lvl4pPr>
            <a:lvl5pPr marL="1828800" indent="0" algn="ctr" rtl="0" eaLnBrk="1" latinLnBrk="0" hangingPunct="1">
              <a:spcBef>
                <a:spcPct val="20000"/>
              </a:spcBef>
              <a:buClr>
                <a:schemeClr val="accent5"/>
              </a:buClr>
              <a:buFont typeface="Wingdings 2"/>
              <a:buNone/>
              <a:defRPr sz="2000" kern="1200">
                <a:solidFill>
                  <a:schemeClr val="tx1"/>
                </a:solidFill>
                <a:latin typeface="+mn-lt"/>
                <a:ea typeface="+mn-ea"/>
                <a:cs typeface="+mn-cs"/>
              </a:defRPr>
            </a:lvl5pPr>
            <a:lvl6pPr marL="2286000" indent="0" algn="ctr" rtl="0" eaLnBrk="1" latinLnBrk="0" hangingPunct="1">
              <a:spcBef>
                <a:spcPct val="20000"/>
              </a:spcBef>
              <a:buClr>
                <a:schemeClr val="accent6"/>
              </a:buClr>
              <a:buFont typeface="Wingdings 2"/>
              <a:buNone/>
              <a:defRPr sz="1800" kern="1200">
                <a:solidFill>
                  <a:schemeClr val="tx1"/>
                </a:solidFill>
                <a:latin typeface="+mn-lt"/>
                <a:ea typeface="+mn-ea"/>
                <a:cs typeface="+mn-cs"/>
              </a:defRPr>
            </a:lvl6pPr>
            <a:lvl7pPr marL="2743200" indent="0" algn="ctr" rtl="0" eaLnBrk="1" latinLnBrk="0" hangingPunct="1">
              <a:spcBef>
                <a:spcPct val="20000"/>
              </a:spcBef>
              <a:buClr>
                <a:schemeClr val="tx2"/>
              </a:buClr>
              <a:buFont typeface="Wingdings 2"/>
              <a:buNone/>
              <a:defRPr sz="1600" kern="1200">
                <a:solidFill>
                  <a:schemeClr val="tx1"/>
                </a:solidFill>
                <a:latin typeface="+mn-lt"/>
                <a:ea typeface="+mn-ea"/>
                <a:cs typeface="+mn-cs"/>
              </a:defRPr>
            </a:lvl7pPr>
            <a:lvl8pPr marL="3200400" indent="0" algn="ctr" rtl="0" eaLnBrk="1" latinLnBrk="0" hangingPunct="1">
              <a:spcBef>
                <a:spcPct val="20000"/>
              </a:spcBef>
              <a:buClr>
                <a:schemeClr val="tx2"/>
              </a:buClr>
              <a:buFont typeface="Wingdings 2"/>
              <a:buNone/>
              <a:defRPr sz="1400" kern="1200">
                <a:solidFill>
                  <a:schemeClr val="tx1"/>
                </a:solidFill>
                <a:latin typeface="+mn-lt"/>
                <a:ea typeface="+mn-ea"/>
                <a:cs typeface="+mn-cs"/>
              </a:defRPr>
            </a:lvl8pPr>
            <a:lvl9pPr marL="3657600" indent="0" algn="ctr" rtl="0" eaLnBrk="1" latinLnBrk="0" hangingPunct="1">
              <a:spcBef>
                <a:spcPct val="20000"/>
              </a:spcBef>
              <a:buClr>
                <a:schemeClr val="tx2"/>
              </a:buClr>
              <a:buFont typeface="Wingdings 2"/>
              <a:buNone/>
              <a:defRPr sz="1400" kern="1200">
                <a:solidFill>
                  <a:schemeClr val="tx1"/>
                </a:solidFill>
                <a:latin typeface="+mn-lt"/>
                <a:ea typeface="+mn-ea"/>
                <a:cs typeface="+mn-cs"/>
              </a:defRPr>
            </a:lvl9pPr>
          </a:lstStyle>
          <a:p>
            <a:r>
              <a:rPr lang="cs-CZ" sz="2400" b="1" dirty="0" smtClean="0"/>
              <a:t>Prof. JUDr. Jaroslav </a:t>
            </a:r>
            <a:r>
              <a:rPr lang="cs-CZ" sz="2400" b="1" dirty="0" err="1" smtClean="0"/>
              <a:t>Fenyk</a:t>
            </a:r>
            <a:r>
              <a:rPr lang="cs-CZ" sz="2400" b="1" dirty="0" smtClean="0"/>
              <a:t>, Ph.D., </a:t>
            </a:r>
            <a:r>
              <a:rPr lang="cs-CZ" sz="2400" b="1" dirty="0" err="1" smtClean="0"/>
              <a:t>DSc</a:t>
            </a:r>
            <a:r>
              <a:rPr lang="cs-CZ" sz="2400" b="1" dirty="0" smtClean="0"/>
              <a:t>.</a:t>
            </a:r>
          </a:p>
          <a:p>
            <a:endParaRPr lang="cs-CZ" sz="2400" b="1" dirty="0"/>
          </a:p>
          <a:p>
            <a:r>
              <a:rPr lang="cs-CZ" sz="2400" b="1" dirty="0"/>
              <a:t>5</a:t>
            </a:r>
            <a:r>
              <a:rPr lang="cs-CZ" sz="2400" b="1" dirty="0" smtClean="0"/>
              <a:t>. </a:t>
            </a:r>
            <a:r>
              <a:rPr lang="cs-CZ" sz="2400" b="1" dirty="0" smtClean="0"/>
              <a:t>3. </a:t>
            </a:r>
            <a:r>
              <a:rPr lang="cs-CZ" sz="2400" b="1" dirty="0" smtClean="0"/>
              <a:t>2015 </a:t>
            </a:r>
            <a:endParaRPr lang="cs-CZ" sz="2400" b="1" dirty="0"/>
          </a:p>
        </p:txBody>
      </p:sp>
    </p:spTree>
    <p:extLst>
      <p:ext uri="{BB962C8B-B14F-4D97-AF65-F5344CB8AC3E}">
        <p14:creationId xmlns:p14="http://schemas.microsoft.com/office/powerpoint/2010/main" val="35277813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124744"/>
            <a:ext cx="8229600" cy="5169693"/>
          </a:xfrm>
        </p:spPr>
        <p:txBody>
          <a:bodyPr>
            <a:normAutofit/>
          </a:bodyPr>
          <a:lstStyle/>
          <a:p>
            <a:pPr marL="342900" indent="-342900" algn="just"/>
            <a:r>
              <a:rPr lang="cs-CZ" sz="2400" b="1" dirty="0">
                <a:solidFill>
                  <a:schemeClr val="accent3"/>
                </a:solidFill>
              </a:rPr>
              <a:t>Zásada </a:t>
            </a:r>
            <a:r>
              <a:rPr lang="cs-CZ" sz="2400" b="1" dirty="0" smtClean="0">
                <a:solidFill>
                  <a:schemeClr val="accent3"/>
                </a:solidFill>
              </a:rPr>
              <a:t>rychlosti </a:t>
            </a:r>
            <a:r>
              <a:rPr lang="cs-CZ" sz="2400" b="1" dirty="0">
                <a:solidFill>
                  <a:schemeClr val="accent3"/>
                </a:solidFill>
              </a:rPr>
              <a:t>a šetření občanských práv zaručených ústavou, přiměřenosti a zdrženlivosti</a:t>
            </a:r>
          </a:p>
          <a:p>
            <a:pPr lvl="1" algn="just">
              <a:lnSpc>
                <a:spcPct val="90000"/>
              </a:lnSpc>
            </a:pPr>
            <a:r>
              <a:rPr lang="cs-CZ" sz="2200" dirty="0"/>
              <a:t>Podle § 2 odst. 4 se trestní věci musí projednávat </a:t>
            </a:r>
            <a:r>
              <a:rPr lang="cs-CZ" sz="2200" b="1" dirty="0">
                <a:solidFill>
                  <a:srgbClr val="FF0000"/>
                </a:solidFill>
              </a:rPr>
              <a:t>urychleně bez zbytečných </a:t>
            </a:r>
            <a:r>
              <a:rPr lang="cs-CZ" sz="2200" b="1" dirty="0" smtClean="0">
                <a:solidFill>
                  <a:srgbClr val="FF0000"/>
                </a:solidFill>
              </a:rPr>
              <a:t>průtahů</a:t>
            </a:r>
            <a:r>
              <a:rPr lang="cs-CZ" sz="2200" dirty="0" smtClean="0"/>
              <a:t> a </a:t>
            </a:r>
            <a:r>
              <a:rPr lang="cs-CZ" sz="2200" dirty="0"/>
              <a:t>s plným šetřením práv a svobod zaručených Listinou základních práv a svobod a mezinárodními smlouvami o lidských právech a základních svobodách, jimiž je Česká republika vázána; při provádění úkonu trestního řízení lze do těchto práv osob, jichž se takové úkony dotýkají, zasahovat jen v odůvodněných případech na základě zákona a v nezbytné míře pro zajištění účelu trestního řízení. </a:t>
            </a:r>
            <a:endParaRPr lang="cs-CZ" sz="2200" dirty="0" smtClean="0"/>
          </a:p>
          <a:p>
            <a:pPr marL="342900" indent="-342900">
              <a:lnSpc>
                <a:spcPct val="90000"/>
              </a:lnSpc>
            </a:pPr>
            <a:r>
              <a:rPr lang="cs-CZ" sz="2400" b="1" dirty="0">
                <a:solidFill>
                  <a:schemeClr val="accent3"/>
                </a:solidFill>
              </a:rPr>
              <a:t>Zásada nepřípustnosti zásahu petic do činnosti orgánů trestního řízení</a:t>
            </a:r>
          </a:p>
          <a:p>
            <a:pPr lvl="1" algn="just">
              <a:lnSpc>
                <a:spcPct val="90000"/>
              </a:lnSpc>
            </a:pPr>
            <a:r>
              <a:rPr lang="cs-CZ" sz="2200" dirty="0"/>
              <a:t>Je vyjádřena v § 2 odst. 4 věta poslední tak, že k obsahu petic zasahujících do plnění povinností orgány činné v trestním řízení nepřihlížejí. </a:t>
            </a:r>
          </a:p>
          <a:p>
            <a:pPr marL="356616" lvl="1" indent="0">
              <a:buNone/>
            </a:pPr>
            <a:endParaRPr lang="cs-CZ" sz="2500" b="1" dirty="0">
              <a:solidFill>
                <a:schemeClr val="accent3"/>
              </a:solidFill>
            </a:endParaRPr>
          </a:p>
        </p:txBody>
      </p:sp>
    </p:spTree>
    <p:extLst>
      <p:ext uri="{BB962C8B-B14F-4D97-AF65-F5344CB8AC3E}">
        <p14:creationId xmlns:p14="http://schemas.microsoft.com/office/powerpoint/2010/main" val="3029114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908720"/>
            <a:ext cx="8229600" cy="5385717"/>
          </a:xfrm>
        </p:spPr>
        <p:txBody>
          <a:bodyPr>
            <a:normAutofit/>
          </a:bodyPr>
          <a:lstStyle/>
          <a:p>
            <a:r>
              <a:rPr lang="cs-CZ" b="1" dirty="0">
                <a:solidFill>
                  <a:schemeClr val="accent3"/>
                </a:solidFill>
              </a:rPr>
              <a:t>Zásada šetření osoby a práv poškozeného</a:t>
            </a:r>
          </a:p>
          <a:p>
            <a:pPr marL="0" indent="0">
              <a:buNone/>
            </a:pPr>
            <a:endParaRPr lang="cs-CZ" dirty="0" smtClean="0"/>
          </a:p>
          <a:p>
            <a:r>
              <a:rPr lang="cs-CZ" sz="2000" dirty="0" smtClean="0"/>
              <a:t>Všechny orgány činné v trestním řízení v každém </a:t>
            </a:r>
            <a:r>
              <a:rPr lang="cs-CZ" sz="2000" smtClean="0"/>
              <a:t>stádiu </a:t>
            </a:r>
            <a:r>
              <a:rPr lang="cs-CZ" sz="2000" smtClean="0"/>
              <a:t>:</a:t>
            </a:r>
            <a:endParaRPr lang="cs-CZ" sz="2000" dirty="0" smtClean="0"/>
          </a:p>
          <a:p>
            <a:pPr marL="0" indent="0">
              <a:buNone/>
            </a:pPr>
            <a:r>
              <a:rPr lang="cs-CZ" sz="2000" dirty="0"/>
              <a:t> </a:t>
            </a:r>
            <a:r>
              <a:rPr lang="cs-CZ" sz="2000" dirty="0" smtClean="0"/>
              <a:t>- umožňují poškozenému uplatnit jeho práva</a:t>
            </a:r>
          </a:p>
          <a:p>
            <a:pPr marL="0" indent="0">
              <a:buNone/>
            </a:pPr>
            <a:r>
              <a:rPr lang="cs-CZ" sz="2000" dirty="0" smtClean="0"/>
              <a:t> - vhodně a srozumitelně ho poučí</a:t>
            </a:r>
          </a:p>
          <a:p>
            <a:pPr marL="0" indent="0">
              <a:buNone/>
            </a:pPr>
            <a:r>
              <a:rPr lang="cs-CZ" sz="2000" dirty="0"/>
              <a:t> </a:t>
            </a:r>
            <a:r>
              <a:rPr lang="cs-CZ" sz="2000" dirty="0" smtClean="0"/>
              <a:t>- a postupují vůči němu ohleduplně při šetření jeho osobnosti</a:t>
            </a:r>
          </a:p>
          <a:p>
            <a:pPr marL="0" indent="0">
              <a:buNone/>
            </a:pPr>
            <a:endParaRPr lang="cs-CZ" sz="2000" dirty="0" smtClean="0"/>
          </a:p>
          <a:p>
            <a:r>
              <a:rPr lang="cs-CZ" sz="2000" dirty="0" smtClean="0"/>
              <a:t>§ 2 odst. 15 TŘ</a:t>
            </a:r>
            <a:endParaRPr lang="cs-CZ" sz="2000" dirty="0"/>
          </a:p>
        </p:txBody>
      </p:sp>
    </p:spTree>
    <p:extLst>
      <p:ext uri="{BB962C8B-B14F-4D97-AF65-F5344CB8AC3E}">
        <p14:creationId xmlns:p14="http://schemas.microsoft.com/office/powerpoint/2010/main" val="3860255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kt 3"/>
          <p:cNvGraphicFramePr>
            <a:graphicFrameLocks noChangeAspect="1"/>
          </p:cNvGraphicFramePr>
          <p:nvPr>
            <p:extLst>
              <p:ext uri="{D42A27DB-BD31-4B8C-83A1-F6EECF244321}">
                <p14:modId xmlns:p14="http://schemas.microsoft.com/office/powerpoint/2010/main" val="591204978"/>
              </p:ext>
            </p:extLst>
          </p:nvPr>
        </p:nvGraphicFramePr>
        <p:xfrm flipH="1">
          <a:off x="3419873" y="980728"/>
          <a:ext cx="3384376" cy="5400600"/>
        </p:xfrm>
        <a:graphic>
          <a:graphicData uri="http://schemas.openxmlformats.org/presentationml/2006/ole">
            <mc:AlternateContent xmlns:mc="http://schemas.openxmlformats.org/markup-compatibility/2006">
              <mc:Choice xmlns:v="urn:schemas-microsoft-com:vml" Requires="v">
                <p:oleObj spid="_x0000_s2066" name="Klip" r:id="rId3" imgW="1857375" imgH="3995738" progId="MS_ClipArt_Gallery.2">
                  <p:embed/>
                </p:oleObj>
              </mc:Choice>
              <mc:Fallback>
                <p:oleObj name="Klip" r:id="rId3" imgW="1857375" imgH="3995738" progId="MS_ClipArt_Gallery.2">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3419873" y="980728"/>
                        <a:ext cx="3384376" cy="5400600"/>
                      </a:xfrm>
                      <a:prstGeom prst="rect">
                        <a:avLst/>
                      </a:prstGeom>
                      <a:noFill/>
                      <a:ln>
                        <a:noFill/>
                      </a:ln>
                      <a:effectLst/>
                    </p:spPr>
                  </p:pic>
                </p:oleObj>
              </mc:Fallback>
            </mc:AlternateContent>
          </a:graphicData>
        </a:graphic>
      </p:graphicFrame>
      <p:sp>
        <p:nvSpPr>
          <p:cNvPr id="2" name="Nadpis 1"/>
          <p:cNvSpPr>
            <a:spLocks noGrp="1"/>
          </p:cNvSpPr>
          <p:nvPr>
            <p:ph type="title"/>
          </p:nvPr>
        </p:nvSpPr>
        <p:spPr>
          <a:xfrm>
            <a:off x="-1116632" y="2348880"/>
            <a:ext cx="8229600" cy="1524000"/>
          </a:xfrm>
        </p:spPr>
        <p:txBody>
          <a:bodyPr/>
          <a:lstStyle/>
          <a:p>
            <a:pPr algn="ctr"/>
            <a:r>
              <a:rPr lang="cs-CZ" dirty="0" smtClean="0"/>
              <a:t>DOTAZY ?</a:t>
            </a:r>
            <a:endParaRPr lang="cs-CZ" dirty="0"/>
          </a:p>
        </p:txBody>
      </p:sp>
    </p:spTree>
    <p:extLst>
      <p:ext uri="{BB962C8B-B14F-4D97-AF65-F5344CB8AC3E}">
        <p14:creationId xmlns:p14="http://schemas.microsoft.com/office/powerpoint/2010/main" val="18763773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780928"/>
            <a:ext cx="8085584" cy="1524000"/>
          </a:xfrm>
        </p:spPr>
        <p:txBody>
          <a:bodyPr/>
          <a:lstStyle/>
          <a:p>
            <a:pPr algn="ctr"/>
            <a:r>
              <a:rPr lang="cs-CZ" dirty="0" smtClean="0">
                <a:latin typeface="+mn-lt"/>
              </a:rPr>
              <a:t>Děkuji za pozornost. </a:t>
            </a:r>
            <a:endParaRPr lang="cs-CZ" dirty="0">
              <a:latin typeface="+mn-lt"/>
            </a:endParaRPr>
          </a:p>
        </p:txBody>
      </p:sp>
    </p:spTree>
    <p:extLst>
      <p:ext uri="{BB962C8B-B14F-4D97-AF65-F5344CB8AC3E}">
        <p14:creationId xmlns:p14="http://schemas.microsoft.com/office/powerpoint/2010/main" val="1822370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167408"/>
          </a:xfrm>
        </p:spPr>
        <p:txBody>
          <a:bodyPr/>
          <a:lstStyle/>
          <a:p>
            <a:r>
              <a:rPr lang="cs-CZ" dirty="0" smtClean="0"/>
              <a:t>Funkce základní zásad</a:t>
            </a:r>
            <a:endParaRPr lang="cs-CZ" dirty="0"/>
          </a:p>
        </p:txBody>
      </p:sp>
      <p:sp>
        <p:nvSpPr>
          <p:cNvPr id="3" name="Zástupný symbol pro obsah 2"/>
          <p:cNvSpPr>
            <a:spLocks noGrp="1"/>
          </p:cNvSpPr>
          <p:nvPr>
            <p:ph idx="1"/>
          </p:nvPr>
        </p:nvSpPr>
        <p:spPr>
          <a:xfrm>
            <a:off x="457200" y="1916832"/>
            <a:ext cx="8229600" cy="4680519"/>
          </a:xfrm>
        </p:spPr>
        <p:txBody>
          <a:bodyPr>
            <a:normAutofit fontScale="77500" lnSpcReduction="20000"/>
          </a:bodyPr>
          <a:lstStyle/>
          <a:p>
            <a:pPr algn="just"/>
            <a:r>
              <a:rPr lang="cs-CZ" b="1" dirty="0" smtClean="0">
                <a:solidFill>
                  <a:schemeClr val="accent3"/>
                </a:solidFill>
              </a:rPr>
              <a:t>Interpretační </a:t>
            </a:r>
            <a:r>
              <a:rPr lang="cs-CZ" dirty="0" smtClean="0"/>
              <a:t>-</a:t>
            </a:r>
            <a:r>
              <a:rPr lang="cs-CZ" dirty="0" smtClean="0">
                <a:solidFill>
                  <a:schemeClr val="accent3"/>
                </a:solidFill>
              </a:rPr>
              <a:t> </a:t>
            </a:r>
            <a:r>
              <a:rPr lang="cs-CZ" dirty="0"/>
              <a:t>prostřednictvím základních zásad trestního řízení provádí orgány činné v trestním řízení interpretaci příslušného ustanovení trestního řádu a tím je zajištěn předpoklad pro jednotnou interpretaci</a:t>
            </a:r>
            <a:r>
              <a:rPr lang="cs-CZ" dirty="0" smtClean="0"/>
              <a:t>;</a:t>
            </a:r>
          </a:p>
          <a:p>
            <a:pPr algn="just"/>
            <a:r>
              <a:rPr lang="cs-CZ" b="1" dirty="0">
                <a:solidFill>
                  <a:schemeClr val="accent3"/>
                </a:solidFill>
              </a:rPr>
              <a:t>Aplikační</a:t>
            </a:r>
            <a:r>
              <a:rPr lang="cs-CZ" dirty="0" smtClean="0"/>
              <a:t> - </a:t>
            </a:r>
            <a:r>
              <a:rPr lang="cs-CZ" dirty="0"/>
              <a:t>funguje obdobně jako interpretační, přičemž se projevuje v rozhodovacím procesu orgánů činných v trestním řízení</a:t>
            </a:r>
            <a:r>
              <a:rPr lang="cs-CZ" dirty="0" smtClean="0"/>
              <a:t>;</a:t>
            </a:r>
          </a:p>
          <a:p>
            <a:pPr algn="just"/>
            <a:r>
              <a:rPr lang="cs-CZ" b="1" dirty="0">
                <a:solidFill>
                  <a:schemeClr val="accent3"/>
                </a:solidFill>
              </a:rPr>
              <a:t>Zákonodárná</a:t>
            </a:r>
            <a:r>
              <a:rPr lang="cs-CZ" dirty="0" smtClean="0"/>
              <a:t> - </a:t>
            </a:r>
            <a:r>
              <a:rPr lang="cs-CZ" dirty="0"/>
              <a:t>zákonodárce při tvorbě práva musí důsledně vycházet ze základních zásad, na nichž je příslušná norma vybudována</a:t>
            </a:r>
            <a:r>
              <a:rPr lang="cs-CZ" dirty="0" smtClean="0"/>
              <a:t>;</a:t>
            </a:r>
          </a:p>
          <a:p>
            <a:pPr algn="just"/>
            <a:r>
              <a:rPr lang="cs-CZ" b="1" dirty="0">
                <a:solidFill>
                  <a:schemeClr val="accent3"/>
                </a:solidFill>
              </a:rPr>
              <a:t>Poznávací</a:t>
            </a:r>
            <a:r>
              <a:rPr lang="cs-CZ" dirty="0" smtClean="0"/>
              <a:t> - </a:t>
            </a:r>
            <a:r>
              <a:rPr lang="cs-CZ" dirty="0"/>
              <a:t>z charakteru základních zásad a jejich uplatnění v trestním procesu lze usuzovat na charakter trestního procesu (inkviziční, </a:t>
            </a:r>
            <a:r>
              <a:rPr lang="cs-CZ" dirty="0" err="1"/>
              <a:t>adversární</a:t>
            </a:r>
            <a:r>
              <a:rPr lang="cs-CZ" dirty="0"/>
              <a:t>, smíšený</a:t>
            </a:r>
            <a:r>
              <a:rPr lang="cs-CZ" dirty="0" smtClean="0"/>
              <a:t>);</a:t>
            </a:r>
          </a:p>
          <a:p>
            <a:pPr algn="just"/>
            <a:r>
              <a:rPr lang="cs-CZ" b="1" dirty="0">
                <a:solidFill>
                  <a:schemeClr val="accent3"/>
                </a:solidFill>
              </a:rPr>
              <a:t>Kontrolní</a:t>
            </a:r>
            <a:r>
              <a:rPr lang="cs-CZ" dirty="0" smtClean="0"/>
              <a:t> - </a:t>
            </a:r>
            <a:r>
              <a:rPr lang="cs-CZ" dirty="0"/>
              <a:t>zaměřena na dodržování zákonnosti.</a:t>
            </a:r>
          </a:p>
          <a:p>
            <a:endParaRPr lang="cs-CZ" sz="3100" dirty="0"/>
          </a:p>
          <a:p>
            <a:endParaRPr lang="cs-CZ" sz="3100" dirty="0"/>
          </a:p>
          <a:p>
            <a:endParaRPr lang="cs-CZ" dirty="0"/>
          </a:p>
          <a:p>
            <a:endParaRPr lang="cs-CZ" dirty="0"/>
          </a:p>
          <a:p>
            <a:endParaRPr lang="cs-CZ" dirty="0"/>
          </a:p>
        </p:txBody>
      </p:sp>
    </p:spTree>
    <p:extLst>
      <p:ext uri="{BB962C8B-B14F-4D97-AF65-F5344CB8AC3E}">
        <p14:creationId xmlns:p14="http://schemas.microsoft.com/office/powerpoint/2010/main" val="40660605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095400"/>
          </a:xfrm>
        </p:spPr>
        <p:txBody>
          <a:bodyPr/>
          <a:lstStyle/>
          <a:p>
            <a:r>
              <a:rPr lang="cs-CZ" dirty="0" smtClean="0"/>
              <a:t>Základní zásady </a:t>
            </a:r>
            <a:r>
              <a:rPr lang="cs-CZ" dirty="0" smtClean="0">
                <a:solidFill>
                  <a:schemeClr val="accent2"/>
                </a:solidFill>
              </a:rPr>
              <a:t>TPP</a:t>
            </a:r>
            <a:endParaRPr lang="cs-CZ" dirty="0">
              <a:solidFill>
                <a:schemeClr val="accent2"/>
              </a:solidFill>
            </a:endParaRPr>
          </a:p>
        </p:txBody>
      </p:sp>
      <p:sp>
        <p:nvSpPr>
          <p:cNvPr id="3" name="Zástupný symbol pro obsah 2"/>
          <p:cNvSpPr>
            <a:spLocks noGrp="1"/>
          </p:cNvSpPr>
          <p:nvPr>
            <p:ph idx="1"/>
          </p:nvPr>
        </p:nvSpPr>
        <p:spPr>
          <a:xfrm>
            <a:off x="457200" y="2060848"/>
            <a:ext cx="8229600" cy="4536503"/>
          </a:xfrm>
        </p:spPr>
        <p:txBody>
          <a:bodyPr>
            <a:normAutofit fontScale="25000" lnSpcReduction="20000"/>
          </a:bodyPr>
          <a:lstStyle/>
          <a:p>
            <a:pPr algn="just"/>
            <a:r>
              <a:rPr lang="cs-CZ" sz="9600" b="1" dirty="0" smtClean="0">
                <a:solidFill>
                  <a:schemeClr val="accent3"/>
                </a:solidFill>
              </a:rPr>
              <a:t>Rozhodování o vině a trestu nezávislým soudem </a:t>
            </a:r>
            <a:r>
              <a:rPr lang="cs-CZ" sz="9600" dirty="0"/>
              <a:t>(čl. 81, 90 věta druhá, 92 Ústavy, čl. 38 odst. 1, 40 odst. 1 LZPS</a:t>
            </a:r>
            <a:r>
              <a:rPr lang="cs-CZ" sz="9600" dirty="0" smtClean="0"/>
              <a:t>)</a:t>
            </a:r>
          </a:p>
          <a:p>
            <a:pPr algn="just"/>
            <a:r>
              <a:rPr lang="cs-CZ" sz="9600" b="1" dirty="0">
                <a:solidFill>
                  <a:schemeClr val="accent3"/>
                </a:solidFill>
              </a:rPr>
              <a:t>Vázanost soudů jen zákonem </a:t>
            </a:r>
            <a:r>
              <a:rPr lang="cs-CZ" sz="9600" dirty="0"/>
              <a:t>(čl. 95 odst. 1 Ústavy</a:t>
            </a:r>
            <a:r>
              <a:rPr lang="cs-CZ" sz="9600" dirty="0" smtClean="0"/>
              <a:t>)</a:t>
            </a:r>
          </a:p>
          <a:p>
            <a:pPr algn="just">
              <a:lnSpc>
                <a:spcPct val="80000"/>
              </a:lnSpc>
            </a:pPr>
            <a:r>
              <a:rPr lang="cs-CZ" sz="9600" b="1" dirty="0">
                <a:solidFill>
                  <a:schemeClr val="accent3"/>
                </a:solidFill>
              </a:rPr>
              <a:t>Právo na zákonného soudce </a:t>
            </a:r>
            <a:r>
              <a:rPr lang="cs-CZ" sz="9600" dirty="0"/>
              <a:t>(čl. 38 odst. 1 LZPS)</a:t>
            </a:r>
          </a:p>
          <a:p>
            <a:pPr algn="just">
              <a:lnSpc>
                <a:spcPct val="80000"/>
              </a:lnSpc>
            </a:pPr>
            <a:r>
              <a:rPr lang="cs-CZ" sz="9600" b="1" dirty="0">
                <a:solidFill>
                  <a:schemeClr val="accent3"/>
                </a:solidFill>
              </a:rPr>
              <a:t>Právo na soudní ochranu </a:t>
            </a:r>
            <a:r>
              <a:rPr lang="cs-CZ" sz="9600" dirty="0"/>
              <a:t>(čl. 36 LZPS)</a:t>
            </a:r>
          </a:p>
          <a:p>
            <a:pPr algn="just">
              <a:lnSpc>
                <a:spcPct val="80000"/>
              </a:lnSpc>
            </a:pPr>
            <a:r>
              <a:rPr lang="cs-CZ" sz="9600" b="1" dirty="0">
                <a:solidFill>
                  <a:schemeClr val="accent3"/>
                </a:solidFill>
              </a:rPr>
              <a:t>Zásady vyplývající z mezinárodních smluv </a:t>
            </a:r>
            <a:r>
              <a:rPr lang="cs-CZ" sz="9600" dirty="0"/>
              <a:t>(čl. 10 Ústavy</a:t>
            </a:r>
            <a:r>
              <a:rPr lang="cs-CZ" sz="9600" dirty="0" smtClean="0"/>
              <a:t>)</a:t>
            </a:r>
          </a:p>
          <a:p>
            <a:pPr marL="0" indent="0" algn="just">
              <a:lnSpc>
                <a:spcPct val="80000"/>
              </a:lnSpc>
              <a:buNone/>
            </a:pPr>
            <a:endParaRPr lang="cs-CZ" sz="9600" b="1" dirty="0" smtClean="0">
              <a:solidFill>
                <a:schemeClr val="tx2">
                  <a:lumMod val="90000"/>
                </a:schemeClr>
              </a:solidFill>
            </a:endParaRPr>
          </a:p>
          <a:p>
            <a:pPr algn="just">
              <a:lnSpc>
                <a:spcPct val="80000"/>
              </a:lnSpc>
            </a:pPr>
            <a:r>
              <a:rPr lang="cs-CZ" sz="9600" b="1" dirty="0" smtClean="0"/>
              <a:t>Evropská </a:t>
            </a:r>
            <a:r>
              <a:rPr lang="cs-CZ" sz="9600" b="1" dirty="0"/>
              <a:t>úmluva o ochraně lidských práv a základních svobod</a:t>
            </a:r>
            <a:r>
              <a:rPr lang="cs-CZ" sz="9600" b="1" dirty="0" smtClean="0"/>
              <a:t>:</a:t>
            </a:r>
          </a:p>
          <a:p>
            <a:pPr lvl="1" algn="just">
              <a:lnSpc>
                <a:spcPct val="80000"/>
              </a:lnSpc>
            </a:pPr>
            <a:r>
              <a:rPr lang="cs-CZ" sz="9600" b="1" dirty="0">
                <a:solidFill>
                  <a:schemeClr val="accent3"/>
                </a:solidFill>
              </a:rPr>
              <a:t>Právo na svobodu a osobní bezpečnost </a:t>
            </a:r>
            <a:r>
              <a:rPr lang="cs-CZ" sz="9600" dirty="0"/>
              <a:t>(čl. 5)</a:t>
            </a:r>
          </a:p>
          <a:p>
            <a:pPr lvl="1" algn="just">
              <a:lnSpc>
                <a:spcPct val="80000"/>
              </a:lnSpc>
            </a:pPr>
            <a:r>
              <a:rPr lang="cs-CZ" sz="9600" b="1" dirty="0">
                <a:solidFill>
                  <a:schemeClr val="accent3"/>
                </a:solidFill>
              </a:rPr>
              <a:t>Právo na spravedlivý proces </a:t>
            </a:r>
            <a:r>
              <a:rPr lang="cs-CZ" sz="9600" dirty="0"/>
              <a:t>(čl. 6</a:t>
            </a:r>
            <a:r>
              <a:rPr lang="cs-CZ" sz="9600" dirty="0" smtClean="0"/>
              <a:t>)</a:t>
            </a:r>
          </a:p>
          <a:p>
            <a:pPr lvl="1" algn="just">
              <a:lnSpc>
                <a:spcPct val="80000"/>
              </a:lnSpc>
            </a:pPr>
            <a:endParaRPr lang="cs-CZ" sz="9600" dirty="0"/>
          </a:p>
          <a:p>
            <a:pPr marL="356616" lvl="1" indent="0" algn="just">
              <a:lnSpc>
                <a:spcPct val="80000"/>
              </a:lnSpc>
              <a:buNone/>
            </a:pPr>
            <a:r>
              <a:rPr lang="cs-CZ" sz="9600" b="1" dirty="0" smtClean="0"/>
              <a:t>Listina základních práv Evropské unie</a:t>
            </a:r>
            <a:endParaRPr lang="cs-CZ" sz="9600" b="1" dirty="0"/>
          </a:p>
          <a:p>
            <a:pPr marL="356616" lvl="1" indent="0" algn="just">
              <a:lnSpc>
                <a:spcPct val="80000"/>
              </a:lnSpc>
              <a:buNone/>
            </a:pPr>
            <a:endParaRPr lang="cs-CZ" sz="9600" dirty="0" smtClean="0"/>
          </a:p>
          <a:p>
            <a:pPr lvl="1" algn="just">
              <a:lnSpc>
                <a:spcPct val="80000"/>
              </a:lnSpc>
            </a:pPr>
            <a:endParaRPr lang="cs-CZ" sz="9600" dirty="0"/>
          </a:p>
          <a:p>
            <a:pPr lvl="1" algn="just">
              <a:lnSpc>
                <a:spcPct val="80000"/>
              </a:lnSpc>
            </a:pPr>
            <a:endParaRPr lang="cs-CZ" sz="9600" dirty="0"/>
          </a:p>
          <a:p>
            <a:pPr>
              <a:lnSpc>
                <a:spcPct val="80000"/>
              </a:lnSpc>
            </a:pPr>
            <a:endParaRPr lang="cs-CZ" dirty="0"/>
          </a:p>
          <a:p>
            <a:endParaRPr lang="cs-CZ" dirty="0"/>
          </a:p>
          <a:p>
            <a:endParaRPr lang="cs-CZ" dirty="0"/>
          </a:p>
        </p:txBody>
      </p:sp>
    </p:spTree>
    <p:extLst>
      <p:ext uri="{BB962C8B-B14F-4D97-AF65-F5344CB8AC3E}">
        <p14:creationId xmlns:p14="http://schemas.microsoft.com/office/powerpoint/2010/main" val="2399928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095400"/>
          </a:xfrm>
        </p:spPr>
        <p:txBody>
          <a:bodyPr/>
          <a:lstStyle/>
          <a:p>
            <a:r>
              <a:rPr lang="cs-CZ" dirty="0" smtClean="0"/>
              <a:t>Základní zásady </a:t>
            </a:r>
            <a:r>
              <a:rPr lang="cs-CZ" dirty="0" smtClean="0">
                <a:solidFill>
                  <a:schemeClr val="accent2"/>
                </a:solidFill>
              </a:rPr>
              <a:t>TŘ</a:t>
            </a:r>
            <a:endParaRPr lang="cs-CZ" dirty="0">
              <a:solidFill>
                <a:schemeClr val="accent2"/>
              </a:solidFill>
            </a:endParaRPr>
          </a:p>
        </p:txBody>
      </p:sp>
      <p:sp>
        <p:nvSpPr>
          <p:cNvPr id="3" name="Zástupný symbol pro obsah 2"/>
          <p:cNvSpPr>
            <a:spLocks noGrp="1"/>
          </p:cNvSpPr>
          <p:nvPr>
            <p:ph idx="1"/>
          </p:nvPr>
        </p:nvSpPr>
        <p:spPr/>
        <p:txBody>
          <a:bodyPr>
            <a:normAutofit/>
          </a:bodyPr>
          <a:lstStyle/>
          <a:p>
            <a:r>
              <a:rPr lang="cs-CZ" sz="2400" b="1" dirty="0">
                <a:solidFill>
                  <a:schemeClr val="accent3"/>
                </a:solidFill>
              </a:rPr>
              <a:t>Zásada stíhání jen ze zákonných důvodů</a:t>
            </a:r>
          </a:p>
          <a:p>
            <a:pPr lvl="1" algn="just"/>
            <a:r>
              <a:rPr lang="cs-CZ" sz="2200" dirty="0"/>
              <a:t>Podle článku 8 odst. 2 Listiny základních práv a svobod „nikdo nesmí být stíhán nebo zbaven svobody jinak než z důvodů a způsobem, který stanoví zákon.“ Obdobnou definici obsahuje § 2 odst. 1 trestního řádu. </a:t>
            </a:r>
            <a:endParaRPr lang="cs-CZ" sz="2200" dirty="0" smtClean="0"/>
          </a:p>
          <a:p>
            <a:r>
              <a:rPr lang="cs-CZ" sz="2400" b="1" dirty="0">
                <a:solidFill>
                  <a:schemeClr val="accent3"/>
                </a:solidFill>
              </a:rPr>
              <a:t>Zásada legality</a:t>
            </a:r>
          </a:p>
          <a:p>
            <a:pPr lvl="1" algn="just"/>
            <a:r>
              <a:rPr lang="cs-CZ" sz="2200" dirty="0"/>
              <a:t>Podle § 2 odst. 3 trestního řádu je státní zástupce povinen stíhat všechny trestné činy, o nichž se dozví, pokud zákon nebo vyhlášená mezinárodní smlouva, kterou je Česká republika vázána, nestanoví </a:t>
            </a:r>
            <a:r>
              <a:rPr lang="cs-CZ" sz="2200" dirty="0" smtClean="0"/>
              <a:t>jinak.</a:t>
            </a:r>
            <a:endParaRPr lang="cs-CZ" sz="2200" dirty="0">
              <a:solidFill>
                <a:schemeClr val="bg1"/>
              </a:solidFill>
              <a:latin typeface="Microsoft Sans Serif" pitchFamily="34" charset="0"/>
            </a:endParaRPr>
          </a:p>
          <a:p>
            <a:pPr lvl="1" algn="just"/>
            <a:endParaRPr lang="cs-CZ" dirty="0"/>
          </a:p>
          <a:p>
            <a:pPr lvl="1"/>
            <a:endParaRPr lang="cs-CZ" dirty="0" smtClean="0"/>
          </a:p>
        </p:txBody>
      </p:sp>
    </p:spTree>
    <p:extLst>
      <p:ext uri="{BB962C8B-B14F-4D97-AF65-F5344CB8AC3E}">
        <p14:creationId xmlns:p14="http://schemas.microsoft.com/office/powerpoint/2010/main" val="35316403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772816"/>
            <a:ext cx="8229600" cy="4752528"/>
          </a:xfrm>
        </p:spPr>
        <p:txBody>
          <a:bodyPr>
            <a:normAutofit fontScale="77500" lnSpcReduction="20000"/>
          </a:bodyPr>
          <a:lstStyle/>
          <a:p>
            <a:pPr marL="342900" indent="-342900" algn="just"/>
            <a:r>
              <a:rPr lang="cs-CZ" sz="3100" b="1" dirty="0">
                <a:solidFill>
                  <a:schemeClr val="accent3"/>
                </a:solidFill>
              </a:rPr>
              <a:t>Zásada </a:t>
            </a:r>
            <a:r>
              <a:rPr lang="cs-CZ" sz="3100" b="1" dirty="0" smtClean="0">
                <a:solidFill>
                  <a:schemeClr val="accent3"/>
                </a:solidFill>
              </a:rPr>
              <a:t>oficiality</a:t>
            </a:r>
          </a:p>
          <a:p>
            <a:pPr marL="653796" lvl="1" indent="-342900" algn="just"/>
            <a:r>
              <a:rPr lang="cs-CZ" sz="2800" dirty="0"/>
              <a:t>Podle § 2 odst. 4 trestního řádu (policejní orgán, státní zástupce a soud) postupují z úřední povinnosti, jestliže tento zákon nestanoví něco jiného; trestní věci musí projednávat </a:t>
            </a:r>
            <a:r>
              <a:rPr lang="cs-CZ" sz="2800" b="1" dirty="0">
                <a:solidFill>
                  <a:srgbClr val="F11C17"/>
                </a:solidFill>
              </a:rPr>
              <a:t>urychleně bez zbytečných průtahů</a:t>
            </a:r>
            <a:r>
              <a:rPr lang="cs-CZ" sz="2800" dirty="0">
                <a:solidFill>
                  <a:srgbClr val="F11C17"/>
                </a:solidFill>
              </a:rPr>
              <a:t> </a:t>
            </a:r>
            <a:r>
              <a:rPr lang="cs-CZ" sz="2800" b="1" dirty="0">
                <a:solidFill>
                  <a:srgbClr val="F11C17"/>
                </a:solidFill>
              </a:rPr>
              <a:t>(s největším urychlením projednávají zejména vazební věci a věci, ve kterých byl zajištěn majetek) a s plným šetřením základních práv a svobod.</a:t>
            </a:r>
            <a:r>
              <a:rPr lang="cs-CZ" b="1" dirty="0" smtClean="0">
                <a:solidFill>
                  <a:srgbClr val="F11C17"/>
                </a:solidFill>
              </a:rPr>
              <a:t> </a:t>
            </a:r>
            <a:endParaRPr lang="cs-CZ" sz="2500" b="1" dirty="0">
              <a:solidFill>
                <a:srgbClr val="F11C17"/>
              </a:solidFill>
            </a:endParaRPr>
          </a:p>
          <a:p>
            <a:r>
              <a:rPr lang="cs-CZ" sz="3100" b="1" dirty="0">
                <a:solidFill>
                  <a:schemeClr val="accent3"/>
                </a:solidFill>
              </a:rPr>
              <a:t>Zásada zjišťování skutkového stavu bez důvodných pochybností (zásada materiální pravdy</a:t>
            </a:r>
            <a:r>
              <a:rPr lang="cs-CZ" sz="3100" b="1" dirty="0" smtClean="0">
                <a:solidFill>
                  <a:schemeClr val="accent3"/>
                </a:solidFill>
              </a:rPr>
              <a:t>)</a:t>
            </a:r>
          </a:p>
          <a:p>
            <a:pPr lvl="1" algn="just"/>
            <a:r>
              <a:rPr lang="cs-CZ" dirty="0"/>
              <a:t>Podle § 2 odst. 5 trestního řádu orgány činné v trestním řízení postupují ve věcech tak, aby byl zjištěn skutkový stav věci, o němž nejsou důvodné pochybnosti, a to v rozsahu, který je nezbytný pro jejich rozhodnutí. Doznání obviněného nezbavuje orgány činné v trestním řízení povinnosti přezkoumat všechny podstatné okolnosti případu. </a:t>
            </a:r>
          </a:p>
          <a:p>
            <a:pPr lvl="1"/>
            <a:endParaRPr lang="cs-CZ" sz="2500" b="1" dirty="0">
              <a:solidFill>
                <a:schemeClr val="accent3"/>
              </a:solidFill>
            </a:endParaRPr>
          </a:p>
        </p:txBody>
      </p:sp>
    </p:spTree>
    <p:extLst>
      <p:ext uri="{BB962C8B-B14F-4D97-AF65-F5344CB8AC3E}">
        <p14:creationId xmlns:p14="http://schemas.microsoft.com/office/powerpoint/2010/main" val="20062076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772816"/>
            <a:ext cx="8229600" cy="4521621"/>
          </a:xfrm>
        </p:spPr>
        <p:txBody>
          <a:bodyPr>
            <a:normAutofit/>
          </a:bodyPr>
          <a:lstStyle/>
          <a:p>
            <a:pPr marL="342900" indent="-342900" algn="just"/>
            <a:r>
              <a:rPr lang="cs-CZ" sz="2400" b="1" dirty="0">
                <a:solidFill>
                  <a:schemeClr val="accent3"/>
                </a:solidFill>
              </a:rPr>
              <a:t>Zásada </a:t>
            </a:r>
            <a:r>
              <a:rPr lang="cs-CZ" sz="2400" b="1" dirty="0" smtClean="0">
                <a:solidFill>
                  <a:schemeClr val="accent3"/>
                </a:solidFill>
              </a:rPr>
              <a:t>volného hodnocení důkazů </a:t>
            </a:r>
          </a:p>
          <a:p>
            <a:pPr marL="653796" lvl="1" indent="-342900" algn="just"/>
            <a:r>
              <a:rPr lang="cs-CZ" sz="2200" dirty="0"/>
              <a:t>Podle § 2 odst. 6 trestního řádu orgány činné v trestním řízení hodnotí důkazy podle svého vnitřního přesvědčení založeného na pečlivém uvážení všech okolností případu jednotlivě i v jejich souhrnu. Žádný druh důkazu není upřednostňován. </a:t>
            </a:r>
            <a:endParaRPr lang="cs-CZ" sz="2200" dirty="0" smtClean="0"/>
          </a:p>
          <a:p>
            <a:pPr marL="342900" indent="-342900" algn="just"/>
            <a:r>
              <a:rPr lang="cs-CZ" sz="2400" b="1" dirty="0">
                <a:solidFill>
                  <a:schemeClr val="accent3"/>
                </a:solidFill>
              </a:rPr>
              <a:t>Zásada obžalovací</a:t>
            </a:r>
          </a:p>
          <a:p>
            <a:pPr marL="653796" lvl="1" indent="-342900" algn="just"/>
            <a:r>
              <a:rPr lang="cs-CZ" sz="2200" dirty="0"/>
              <a:t>Podle § 2 odst. 8 trestního řádu trestní stíhání před soudy je možné jen na základě </a:t>
            </a:r>
            <a:r>
              <a:rPr lang="cs-CZ" sz="2200" b="1" dirty="0" smtClean="0">
                <a:solidFill>
                  <a:srgbClr val="FF0000"/>
                </a:solidFill>
              </a:rPr>
              <a:t>obžaloby, návrhu na potrestání nebo návrhu na schválení dohody o prohlášení viny a </a:t>
            </a:r>
            <a:r>
              <a:rPr lang="cs-CZ" sz="2200" b="1" dirty="0">
                <a:solidFill>
                  <a:srgbClr val="FF0000"/>
                </a:solidFill>
              </a:rPr>
              <a:t>přijetí trestu (dále jen „dohoda o vině a trestu“), které podává státní zástupce. </a:t>
            </a:r>
            <a:endParaRPr lang="cs-CZ" sz="2500" b="1" dirty="0">
              <a:solidFill>
                <a:srgbClr val="FF0000"/>
              </a:solidFill>
            </a:endParaRPr>
          </a:p>
        </p:txBody>
      </p:sp>
    </p:spTree>
    <p:extLst>
      <p:ext uri="{BB962C8B-B14F-4D97-AF65-F5344CB8AC3E}">
        <p14:creationId xmlns:p14="http://schemas.microsoft.com/office/powerpoint/2010/main" val="8603401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908720"/>
            <a:ext cx="8229600" cy="5760640"/>
          </a:xfrm>
        </p:spPr>
        <p:txBody>
          <a:bodyPr>
            <a:normAutofit/>
          </a:bodyPr>
          <a:lstStyle/>
          <a:p>
            <a:pPr marL="342900" indent="-342900" algn="just"/>
            <a:r>
              <a:rPr lang="cs-CZ" sz="2900" b="1" dirty="0">
                <a:solidFill>
                  <a:schemeClr val="accent3"/>
                </a:solidFill>
              </a:rPr>
              <a:t>Zásada </a:t>
            </a:r>
            <a:r>
              <a:rPr lang="cs-CZ" sz="2900" b="1" dirty="0" smtClean="0">
                <a:solidFill>
                  <a:schemeClr val="accent3"/>
                </a:solidFill>
              </a:rPr>
              <a:t>veřejnosti, ústnosti a bezprostřednosti</a:t>
            </a:r>
          </a:p>
          <a:p>
            <a:pPr lvl="1" algn="just">
              <a:lnSpc>
                <a:spcPct val="90000"/>
              </a:lnSpc>
            </a:pPr>
            <a:r>
              <a:rPr lang="cs-CZ" sz="2000" dirty="0">
                <a:latin typeface="Microsoft Sans Serif" pitchFamily="34" charset="0"/>
              </a:rPr>
              <a:t>Podle § 2 odst. 10 trestního řádu se trestní věci před soudem projednávají veřejně tak, aby se občané mohli projednávání zúčastnit a jednání sledovat. Při hlavním líčení a veřejném zasedání může být veřejnost vyloučena jen v případech výslovně stanovených v trestním řádu. Veřejnost může být vyloučena z řízení před soudem, jestliže by veřejné projednávání případu mohlo ohrozit tajemství, které je chráněno zákonem, morálku nebo nerušený průběh řízení nebo bezpečnost či jiný důležitý zájem svědků. Veřejnost může být vyloučeno také jen pro část řízení. </a:t>
            </a:r>
          </a:p>
          <a:p>
            <a:pPr lvl="1" algn="just">
              <a:lnSpc>
                <a:spcPct val="90000"/>
              </a:lnSpc>
            </a:pPr>
            <a:r>
              <a:rPr lang="cs-CZ" sz="2000" dirty="0">
                <a:latin typeface="Microsoft Sans Serif" pitchFamily="34" charset="0"/>
              </a:rPr>
              <a:t>Podle § 2 odst. 11 trestního řádu je jednání před soudem ústní; důkaz výpověďmi svědků, znalců a obviněného se provádí zpravidla tak, že se tyto osoby vyslýchají. </a:t>
            </a:r>
          </a:p>
          <a:p>
            <a:pPr lvl="1" algn="just">
              <a:lnSpc>
                <a:spcPct val="90000"/>
              </a:lnSpc>
            </a:pPr>
            <a:r>
              <a:rPr lang="cs-CZ" sz="2000" dirty="0">
                <a:latin typeface="Microsoft Sans Serif" pitchFamily="34" charset="0"/>
              </a:rPr>
              <a:t>Podle § 2 odst. 12 trestního řádu při rozhodování v hlavním líčení, jakož i ve </a:t>
            </a:r>
            <a:r>
              <a:rPr lang="cs-CZ" sz="2000" dirty="0" smtClean="0">
                <a:latin typeface="Microsoft Sans Serif" pitchFamily="34" charset="0"/>
              </a:rPr>
              <a:t>veřejném, </a:t>
            </a:r>
            <a:r>
              <a:rPr lang="cs-CZ" sz="2000" b="1" dirty="0" smtClean="0">
                <a:solidFill>
                  <a:schemeClr val="accent2">
                    <a:lumMod val="75000"/>
                  </a:schemeClr>
                </a:solidFill>
                <a:latin typeface="Microsoft Sans Serif" pitchFamily="34" charset="0"/>
              </a:rPr>
              <a:t>vazebním</a:t>
            </a:r>
            <a:r>
              <a:rPr lang="cs-CZ" sz="2000" dirty="0" smtClean="0">
                <a:latin typeface="Microsoft Sans Serif" pitchFamily="34" charset="0"/>
              </a:rPr>
              <a:t> a </a:t>
            </a:r>
            <a:r>
              <a:rPr lang="cs-CZ" sz="2000" dirty="0">
                <a:latin typeface="Microsoft Sans Serif" pitchFamily="34" charset="0"/>
              </a:rPr>
              <a:t>neveřejném zasedání smí soud přihlédnout jen k těm důkazům, které byly při tomto jednání provedeny. </a:t>
            </a:r>
          </a:p>
          <a:p>
            <a:pPr marL="653796" lvl="1" indent="-342900" algn="just"/>
            <a:endParaRPr lang="cs-CZ" sz="2500" b="1" dirty="0" smtClean="0">
              <a:solidFill>
                <a:schemeClr val="accent3"/>
              </a:solidFill>
            </a:endParaRPr>
          </a:p>
          <a:p>
            <a:pPr lvl="1"/>
            <a:endParaRPr lang="cs-CZ" sz="2500" b="1" dirty="0">
              <a:solidFill>
                <a:schemeClr val="accent3"/>
              </a:solidFill>
            </a:endParaRPr>
          </a:p>
        </p:txBody>
      </p:sp>
    </p:spTree>
    <p:extLst>
      <p:ext uri="{BB962C8B-B14F-4D97-AF65-F5344CB8AC3E}">
        <p14:creationId xmlns:p14="http://schemas.microsoft.com/office/powerpoint/2010/main" val="20081980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12776"/>
            <a:ext cx="8229600" cy="4881661"/>
          </a:xfrm>
        </p:spPr>
        <p:txBody>
          <a:bodyPr>
            <a:normAutofit/>
          </a:bodyPr>
          <a:lstStyle/>
          <a:p>
            <a:pPr marL="342900" indent="-342900" algn="just"/>
            <a:r>
              <a:rPr lang="cs-CZ" sz="2900" b="1" dirty="0">
                <a:solidFill>
                  <a:schemeClr val="accent3"/>
                </a:solidFill>
              </a:rPr>
              <a:t>Zásada </a:t>
            </a:r>
            <a:r>
              <a:rPr lang="cs-CZ" sz="2900" b="1" dirty="0" smtClean="0">
                <a:solidFill>
                  <a:schemeClr val="accent3"/>
                </a:solidFill>
              </a:rPr>
              <a:t>zajištění práva na obhajobu</a:t>
            </a:r>
          </a:p>
          <a:p>
            <a:pPr lvl="1" algn="just">
              <a:lnSpc>
                <a:spcPct val="90000"/>
              </a:lnSpc>
            </a:pPr>
            <a:r>
              <a:rPr lang="cs-CZ" sz="2200" dirty="0"/>
              <a:t>Každý, proti němuž se trestní řízení vede, musí být v řízení poučen o právech umožňujících mu plné uplatnění obhajoby a o tom, že si též může zvolit obhájce; všechny orgány činné v trestním řízení jsou povinny umožnit obviněnému plné uplatnění jeho práv. </a:t>
            </a:r>
          </a:p>
          <a:p>
            <a:pPr marL="342900" indent="-342900" algn="just"/>
            <a:r>
              <a:rPr lang="cs-CZ" sz="2900" b="1" dirty="0" smtClean="0">
                <a:solidFill>
                  <a:schemeClr val="accent3"/>
                </a:solidFill>
              </a:rPr>
              <a:t>Právo užívat mateřský jazyk</a:t>
            </a:r>
            <a:endParaRPr lang="cs-CZ" sz="2900" b="1" dirty="0">
              <a:solidFill>
                <a:schemeClr val="accent3"/>
              </a:solidFill>
            </a:endParaRPr>
          </a:p>
          <a:p>
            <a:pPr lvl="1" algn="just">
              <a:lnSpc>
                <a:spcPct val="90000"/>
              </a:lnSpc>
            </a:pPr>
            <a:r>
              <a:rPr lang="cs-CZ" sz="2200" dirty="0"/>
              <a:t>Každý je oprávněn používat před orgány činnými v trestním řízení svého mateřského jazyka. Tyto orgány vedou řízení a vyhotovují svá rozhodnutí v českém jazyce. Jestliže je zapotřebí  provést překlad obsahu písemného dokumentu nebo jestliže obviněný prohlásí, že neovládá jazyk, ve kterém se řízení vede, bude přizván tlumočník. </a:t>
            </a:r>
          </a:p>
          <a:p>
            <a:pPr marL="356616" lvl="1" indent="0">
              <a:buNone/>
            </a:pPr>
            <a:endParaRPr lang="cs-CZ" sz="2500" b="1" dirty="0">
              <a:solidFill>
                <a:schemeClr val="accent3"/>
              </a:solidFill>
            </a:endParaRPr>
          </a:p>
        </p:txBody>
      </p:sp>
    </p:spTree>
    <p:extLst>
      <p:ext uri="{BB962C8B-B14F-4D97-AF65-F5344CB8AC3E}">
        <p14:creationId xmlns:p14="http://schemas.microsoft.com/office/powerpoint/2010/main" val="701950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12776"/>
            <a:ext cx="8229600" cy="4881661"/>
          </a:xfrm>
        </p:spPr>
        <p:txBody>
          <a:bodyPr>
            <a:normAutofit/>
          </a:bodyPr>
          <a:lstStyle/>
          <a:p>
            <a:pPr marL="342900" indent="-342900" algn="just"/>
            <a:r>
              <a:rPr lang="cs-CZ" sz="2900" b="1" dirty="0">
                <a:solidFill>
                  <a:schemeClr val="accent3"/>
                </a:solidFill>
              </a:rPr>
              <a:t>Zásada </a:t>
            </a:r>
            <a:r>
              <a:rPr lang="cs-CZ" sz="2900" b="1" dirty="0" smtClean="0">
                <a:solidFill>
                  <a:schemeClr val="accent3"/>
                </a:solidFill>
              </a:rPr>
              <a:t>vyhledávací</a:t>
            </a:r>
          </a:p>
          <a:p>
            <a:pPr lvl="1" algn="just">
              <a:lnSpc>
                <a:spcPct val="90000"/>
              </a:lnSpc>
            </a:pPr>
            <a:r>
              <a:rPr lang="cs-CZ" sz="2200" dirty="0"/>
              <a:t>Konkretizuje zásadu oficiality, pokud jde o důkazní řízení. Podle § 2 odst. 5 jsou orgány činné v trestním řízení povinny zjišťovat závažné skutečnosti, ať svědčí v neprospěch či ve prospěch obviněného, z úřední povinnosti. Novela trestního řádu č. 265/2001 Sb. odlišila v tomto ohledu povinnosti orgánů činných v trestním řízení na přípravné řízení a řízení před soudem. Právo užívat mateřský </a:t>
            </a:r>
            <a:r>
              <a:rPr lang="cs-CZ" sz="2200" dirty="0" smtClean="0"/>
              <a:t>jazyk.</a:t>
            </a:r>
          </a:p>
          <a:p>
            <a:pPr algn="just">
              <a:lnSpc>
                <a:spcPct val="90000"/>
              </a:lnSpc>
            </a:pPr>
            <a:r>
              <a:rPr lang="cs-CZ" sz="2900" b="1" dirty="0">
                <a:solidFill>
                  <a:schemeClr val="accent3"/>
                </a:solidFill>
              </a:rPr>
              <a:t>Zásada presumpce neviny</a:t>
            </a:r>
          </a:p>
          <a:p>
            <a:pPr lvl="1" algn="just">
              <a:lnSpc>
                <a:spcPct val="90000"/>
              </a:lnSpc>
            </a:pPr>
            <a:r>
              <a:rPr lang="cs-CZ" sz="2200" dirty="0"/>
              <a:t>Je vyjádřena v ustanovení § 2 odst. 2 tak, že dokud pravomocným odsuzujícím rozsudkem soudu není vyslovena vina, nelze na toho, proti němuž se vede trestní řízení, hledět, jako by byl vinen. </a:t>
            </a:r>
          </a:p>
          <a:p>
            <a:pPr marL="356616" lvl="1" indent="0">
              <a:buNone/>
            </a:pPr>
            <a:endParaRPr lang="cs-CZ" sz="2500" b="1" dirty="0">
              <a:solidFill>
                <a:schemeClr val="accent3"/>
              </a:solidFill>
            </a:endParaRPr>
          </a:p>
        </p:txBody>
      </p:sp>
    </p:spTree>
    <p:extLst>
      <p:ext uri="{BB962C8B-B14F-4D97-AF65-F5344CB8AC3E}">
        <p14:creationId xmlns:p14="http://schemas.microsoft.com/office/powerpoint/2010/main" val="3172455272"/>
      </p:ext>
    </p:extLst>
  </p:cSld>
  <p:clrMapOvr>
    <a:masterClrMapping/>
  </p:clrMapOvr>
</p:sld>
</file>

<file path=ppt/theme/theme1.xml><?xml version="1.0" encoding="utf-8"?>
<a:theme xmlns:a="http://schemas.openxmlformats.org/drawingml/2006/main" name="Delux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TC010205601[[fn=Luxusní motiv]]</Template>
  <TotalTime>500</TotalTime>
  <Words>730</Words>
  <Application>Microsoft Office PowerPoint</Application>
  <PresentationFormat>Předvádění na obrazovce (4:3)</PresentationFormat>
  <Paragraphs>69</Paragraphs>
  <Slides>13</Slides>
  <Notes>0</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13</vt:i4>
      </vt:variant>
    </vt:vector>
  </HeadingPairs>
  <TitlesOfParts>
    <vt:vector size="15" baseType="lpstr">
      <vt:lpstr>Deluxe</vt:lpstr>
      <vt:lpstr>Klip</vt:lpstr>
      <vt:lpstr>Základní zásady TPP a TŘ </vt:lpstr>
      <vt:lpstr>Funkce základní zásad</vt:lpstr>
      <vt:lpstr>Základní zásady TPP</vt:lpstr>
      <vt:lpstr>Základní zásady TŘ</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DOTAZY ?</vt:lpstr>
      <vt:lpstr>Děkuji za pozornost.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Úvodní  výklady</dc:title>
  <dc:creator>Uzivatel</dc:creator>
  <cp:lastModifiedBy>Fenyk Jaroslav</cp:lastModifiedBy>
  <cp:revision>18</cp:revision>
  <dcterms:created xsi:type="dcterms:W3CDTF">2012-02-17T08:19:37Z</dcterms:created>
  <dcterms:modified xsi:type="dcterms:W3CDTF">2015-03-04T10:31:33Z</dcterms:modified>
</cp:coreProperties>
</file>