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5"/>
  </p:notesMasterIdLst>
  <p:handoutMasterIdLst>
    <p:handoutMasterId r:id="rId16"/>
  </p:handoutMasterIdLst>
  <p:sldIdLst>
    <p:sldId id="286" r:id="rId2"/>
    <p:sldId id="315" r:id="rId3"/>
    <p:sldId id="316" r:id="rId4"/>
    <p:sldId id="314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289" r:id="rId13"/>
    <p:sldId id="308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F39D39-C4BC-4803-A683-5D82292A613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276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37E362-9443-4A95-99D5-2B97D798225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727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C19D7-8AE5-4D31-9C94-C3273A2ED8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E9D5-6877-4F2F-B884-A10795225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F0CF-3256-4D57-AE4B-19493B4C91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7368-BB51-4492-8E1B-27D45BCE0F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E9BD-A1AA-49BB-86A4-B1F1F7A3EC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13F13-22CF-476C-A170-319E817D52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7118-B66A-4275-ACD4-D2FA7210B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9ED7-08D2-4805-8685-A73F2AC3D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3689-729E-488F-853F-CC876A8D2B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71A8B-B2DE-4B90-90F0-52058662FD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DD9C0717-86F3-499C-A13F-64EEE99C94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EECE00F-28E1-4BA4-8449-D8202AFF9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7264400" cy="1487413"/>
          </a:xfrm>
        </p:spPr>
        <p:txBody>
          <a:bodyPr>
            <a:noAutofit/>
          </a:bodyPr>
          <a:lstStyle/>
          <a:p>
            <a:r>
              <a:rPr lang="cs-CZ" sz="50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Subjekty </a:t>
            </a:r>
            <a:r>
              <a:rPr lang="cs-CZ" sz="5000" b="1" cap="all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 trestního </a:t>
            </a:r>
            <a:r>
              <a:rPr lang="cs-CZ" sz="50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řízení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4965878"/>
            <a:ext cx="6400800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12. 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3. 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2015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2276872"/>
            <a:ext cx="7991475" cy="3528391"/>
          </a:xfrm>
        </p:spPr>
        <p:txBody>
          <a:bodyPr/>
          <a:lstStyle/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</a:rPr>
              <a:t>Pravomoc a příslušnost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soudů </a:t>
            </a:r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</a:rPr>
              <a:t>Obsazení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soudů </a:t>
            </a:r>
          </a:p>
          <a:p>
            <a:pPr marL="800100" lvl="1" indent="-342900" algn="just"/>
            <a:r>
              <a:rPr lang="cs-CZ" sz="2000" b="1" dirty="0">
                <a:solidFill>
                  <a:srgbClr val="FF9966"/>
                </a:solidFill>
              </a:rPr>
              <a:t>soudci, přísedící, předseda senátu</a:t>
            </a:r>
          </a:p>
          <a:p>
            <a:pPr marL="800100" lvl="1" indent="-342900" algn="just"/>
            <a:r>
              <a:rPr lang="cs-CZ" sz="2000" b="1" dirty="0">
                <a:solidFill>
                  <a:srgbClr val="FF9966"/>
                </a:solidFill>
              </a:rPr>
              <a:t>další úřední osoby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– vyšší soudní úředník, justiční čekatel, asistent soudce, zapisovatel a protokolující úředník, tlumočník, probační úředník</a:t>
            </a:r>
          </a:p>
          <a:p>
            <a:pPr marL="381000" indent="-381000" algn="just"/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03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sz="4000" dirty="0" smtClean="0"/>
              <a:t>Systém třístupňové kontroly v TŘ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Policejní orgán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Státní zástupce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</a:t>
            </a:r>
          </a:p>
          <a:p>
            <a:r>
              <a:rPr lang="cs-CZ" dirty="0" smtClean="0"/>
              <a:t>Soud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1115616" y="2708920"/>
            <a:ext cx="484632" cy="9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1115616" y="429309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73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7" name="Rectangle 5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/>
              <a:t>Dotazy?</a:t>
            </a:r>
          </a:p>
        </p:txBody>
      </p:sp>
      <p:graphicFrame>
        <p:nvGraphicFramePr>
          <p:cNvPr id="172036" name="Object 4"/>
          <p:cNvGraphicFramePr>
            <a:graphicFrameLocks noGrp="1" noChangeAspect="1"/>
          </p:cNvGraphicFramePr>
          <p:nvPr>
            <p:ph sz="half" idx="1"/>
          </p:nvPr>
        </p:nvGraphicFramePr>
        <p:xfrm flipH="1">
          <a:off x="3635375" y="1844675"/>
          <a:ext cx="1857375" cy="399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75" name="Klip" r:id="rId3" imgW="1857600" imgH="3995640" progId="MS_ClipArt_Gallery.2">
                  <p:embed/>
                </p:oleObj>
              </mc:Choice>
              <mc:Fallback>
                <p:oleObj name="Klip" r:id="rId3" imgW="1857600" imgH="399564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635375" y="1844675"/>
                        <a:ext cx="1857375" cy="399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3068960"/>
            <a:ext cx="8229600" cy="1727200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sz="4400" dirty="0"/>
              <a:t>Děkuji za pozornost.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2800" dirty="0"/>
              <a:t>Subjekty trestního řízení</a:t>
            </a:r>
          </a:p>
        </p:txBody>
      </p:sp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395288" y="2204864"/>
            <a:ext cx="8229600" cy="3240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sz="2000" b="1" dirty="0">
                <a:solidFill>
                  <a:srgbClr val="FF9933"/>
                </a:solidFill>
                <a:latin typeface="+mj-lt"/>
              </a:rPr>
              <a:t>Pojem:</a:t>
            </a:r>
          </a:p>
          <a:p>
            <a:pPr algn="just">
              <a:spcBef>
                <a:spcPct val="20000"/>
              </a:spcBef>
            </a:pPr>
            <a:endParaRPr lang="cs-CZ" sz="2000" b="1" dirty="0">
              <a:solidFill>
                <a:schemeClr val="bg1"/>
              </a:solidFill>
              <a:latin typeface="Microsoft Sans Serif" pitchFamily="34" charset="0"/>
            </a:endParaRPr>
          </a:p>
          <a:p>
            <a:pPr algn="just">
              <a:spcBef>
                <a:spcPct val="20000"/>
              </a:spcBef>
            </a:pPr>
            <a:r>
              <a:rPr lang="cs-CZ" sz="2200" dirty="0">
                <a:latin typeface="+mn-lt"/>
              </a:rPr>
              <a:t>Subjekty trestního řízení </a:t>
            </a:r>
            <a:r>
              <a:rPr lang="cs-CZ" sz="2200" dirty="0" smtClean="0">
                <a:latin typeface="+mn-lt"/>
              </a:rPr>
              <a:t>jsou ti činitelé </a:t>
            </a:r>
            <a:r>
              <a:rPr lang="cs-CZ" sz="2200" dirty="0">
                <a:latin typeface="+mn-lt"/>
              </a:rPr>
              <a:t>(státní orgány, fyzické a právnické osoby), kteří mají a vykonávají </a:t>
            </a:r>
            <a:r>
              <a:rPr lang="cs-CZ" sz="2200" dirty="0">
                <a:solidFill>
                  <a:srgbClr val="FF0000"/>
                </a:solidFill>
                <a:latin typeface="+mn-lt"/>
              </a:rPr>
              <a:t>vlastním jménem </a:t>
            </a:r>
            <a:r>
              <a:rPr lang="cs-CZ" sz="2200" dirty="0">
                <a:latin typeface="+mn-lt"/>
              </a:rPr>
              <a:t>vliv na průběh řízení a kterým zákon dává k uskutečnění tohoto vlivu určitá procesní práva nebo určité procesní způsobilosti.</a:t>
            </a:r>
          </a:p>
        </p:txBody>
      </p:sp>
    </p:spTree>
    <p:extLst>
      <p:ext uri="{BB962C8B-B14F-4D97-AF65-F5344CB8AC3E}">
        <p14:creationId xmlns:p14="http://schemas.microsoft.com/office/powerpoint/2010/main" val="289391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125538"/>
            <a:ext cx="8229600" cy="395964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orgány činné v trestním řízení: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dirty="0"/>
              <a:t>soud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dirty="0"/>
              <a:t>státní zástupce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dirty="0"/>
              <a:t>policejní orgán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osoba, proti níž se řízení vede </a:t>
            </a:r>
            <a:r>
              <a:rPr lang="cs-CZ" sz="2000" dirty="0"/>
              <a:t>(podezřelý, obviněný, obžalovaný, odsouzený), 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spolupracující </a:t>
            </a:r>
            <a:r>
              <a:rPr lang="cs-CZ" sz="2000" dirty="0" smtClean="0">
                <a:solidFill>
                  <a:srgbClr val="FFC000"/>
                </a:solidFill>
              </a:rPr>
              <a:t>obviněný</a:t>
            </a:r>
            <a:endParaRPr lang="cs-CZ" sz="2000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poškozený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zúčastněná osoba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osoby s tzv. samostatnými obhajovacími právy </a:t>
            </a:r>
            <a:r>
              <a:rPr lang="cs-CZ" sz="2000" dirty="0" smtClean="0">
                <a:solidFill>
                  <a:srgbClr val="FFC000"/>
                </a:solidFill>
              </a:rPr>
              <a:t>?</a:t>
            </a:r>
            <a:endParaRPr lang="cs-CZ" sz="2000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orgán pověřený péčí o mládež v řízení proti mladistvým 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další osoby </a:t>
            </a:r>
            <a:r>
              <a:rPr lang="cs-CZ" sz="2000" dirty="0"/>
              <a:t>jako např. </a:t>
            </a:r>
            <a:r>
              <a:rPr lang="cs-CZ" sz="2000" dirty="0" smtClean="0"/>
              <a:t>obhájce, svědek</a:t>
            </a:r>
            <a:r>
              <a:rPr lang="cs-CZ" sz="2000" dirty="0"/>
              <a:t>, znalec, tlumočník, pokud uplatňují návrhy na </a:t>
            </a:r>
            <a:r>
              <a:rPr lang="cs-CZ" sz="2000" dirty="0" smtClean="0"/>
              <a:t> odměnu advokáta, svědečné</a:t>
            </a:r>
            <a:r>
              <a:rPr lang="cs-CZ" sz="2000" dirty="0"/>
              <a:t>, znalečné nebo </a:t>
            </a:r>
            <a:r>
              <a:rPr lang="cs-CZ" sz="2000" dirty="0" err="1" smtClean="0"/>
              <a:t>tlumočné</a:t>
            </a:r>
            <a:r>
              <a:rPr lang="cs-CZ" sz="2000" dirty="0" smtClean="0"/>
              <a:t>, nebo jsou předmětem pořádkové sankce.</a:t>
            </a:r>
            <a:endParaRPr lang="cs-CZ" sz="2000" dirty="0"/>
          </a:p>
          <a:p>
            <a:pPr>
              <a:lnSpc>
                <a:spcPct val="80000"/>
              </a:lnSpc>
              <a:buFontTx/>
              <a:buNone/>
            </a:pPr>
            <a:endParaRPr lang="cs-CZ" sz="2200" dirty="0"/>
          </a:p>
          <a:p>
            <a:pPr>
              <a:lnSpc>
                <a:spcPct val="80000"/>
              </a:lnSpc>
              <a:buFontTx/>
              <a:buNone/>
            </a:pPr>
            <a:endParaRPr lang="cs-CZ" sz="2200" dirty="0"/>
          </a:p>
        </p:txBody>
      </p:sp>
      <p:sp>
        <p:nvSpPr>
          <p:cNvPr id="197635" name="Rectangle 3"/>
          <p:cNvSpPr>
            <a:spLocks noChangeArrowheads="1"/>
          </p:cNvSpPr>
          <p:nvPr/>
        </p:nvSpPr>
        <p:spPr bwMode="auto">
          <a:xfrm>
            <a:off x="539750" y="404813"/>
            <a:ext cx="82296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cs-CZ" sz="28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Druhy subjektů v trestním řízení: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sz="2200" dirty="0">
              <a:latin typeface="+mn-lt"/>
            </a:endParaRPr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468313" y="5589240"/>
            <a:ext cx="8229600" cy="648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r>
              <a:rPr lang="cs-CZ" sz="2200" dirty="0">
                <a:solidFill>
                  <a:srgbClr val="FFC000"/>
                </a:solidFill>
                <a:latin typeface="+mn-lt"/>
              </a:rPr>
              <a:t>Strany</a:t>
            </a:r>
            <a:r>
              <a:rPr lang="cs-CZ" sz="2200" dirty="0">
                <a:latin typeface="+mn-lt"/>
              </a:rPr>
              <a:t> jako subjekty trestního řízení </a:t>
            </a:r>
          </a:p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r>
              <a:rPr lang="cs-CZ" sz="2200" dirty="0">
                <a:solidFill>
                  <a:srgbClr val="FFC000"/>
                </a:solidFill>
                <a:latin typeface="+mn-lt"/>
              </a:rPr>
              <a:t>Procesní způsobilost </a:t>
            </a:r>
            <a:r>
              <a:rPr lang="cs-CZ" sz="2200" dirty="0">
                <a:latin typeface="+mn-lt"/>
              </a:rPr>
              <a:t>subjektů v trestním řízení </a:t>
            </a:r>
          </a:p>
        </p:txBody>
      </p:sp>
    </p:spTree>
    <p:extLst>
      <p:ext uri="{BB962C8B-B14F-4D97-AF65-F5344CB8AC3E}">
        <p14:creationId xmlns:p14="http://schemas.microsoft.com/office/powerpoint/2010/main" val="376164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070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30200" y="915988"/>
          <a:ext cx="8115300" cy="521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40" name="Dokument" r:id="rId3" imgW="8940762" imgH="5745574" progId="Word.Document.8">
                  <p:embed/>
                </p:oleObj>
              </mc:Choice>
              <mc:Fallback>
                <p:oleObj name="Dokument" r:id="rId3" imgW="8940762" imgH="574557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915988"/>
                        <a:ext cx="8115300" cy="5214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r>
              <a:rPr lang="cs-CZ" sz="2800" dirty="0"/>
              <a:t>Policejní orgán v trestním řízení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88840"/>
            <a:ext cx="7991475" cy="439291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sz="2200" b="1" dirty="0">
                <a:solidFill>
                  <a:srgbClr val="FF0000"/>
                </a:solidFill>
              </a:rPr>
              <a:t>Policejní orgán </a:t>
            </a:r>
            <a:r>
              <a:rPr lang="cs-CZ" sz="2200" dirty="0"/>
              <a:t>– v trestním řízení se tak označují nejen útvary Policie (§ 12 odst. 2 a § 161 odst. 2</a:t>
            </a:r>
            <a:r>
              <a:rPr lang="cs-CZ" sz="2200" dirty="0" smtClean="0"/>
              <a:t>),ale i další orgány, jako  </a:t>
            </a:r>
            <a:r>
              <a:rPr lang="cs-CZ" sz="2200" dirty="0" smtClean="0">
                <a:solidFill>
                  <a:srgbClr val="FF0000"/>
                </a:solidFill>
              </a:rPr>
              <a:t>Generální inspekce bezpečnostních sborů </a:t>
            </a:r>
            <a:r>
              <a:rPr lang="cs-CZ" sz="2200" dirty="0" smtClean="0">
                <a:solidFill>
                  <a:srgbClr val="FF0000"/>
                </a:solidFill>
              </a:rPr>
              <a:t> atd. </a:t>
            </a:r>
            <a:endParaRPr lang="cs-CZ" sz="22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Organizace a působnost policie</a:t>
            </a:r>
            <a:r>
              <a:rPr lang="cs-CZ" sz="2200" dirty="0"/>
              <a:t> – zákon č. 273/2008 Sb., o Policii České republiky, ve znění pozdějších předpisů 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Úkoly policie </a:t>
            </a:r>
            <a:r>
              <a:rPr lang="cs-CZ" sz="2200" dirty="0">
                <a:solidFill>
                  <a:srgbClr val="FF0000"/>
                </a:solidFill>
              </a:rPr>
              <a:t>související</a:t>
            </a:r>
            <a:r>
              <a:rPr lang="cs-CZ" sz="2200" dirty="0"/>
              <a:t> s trestním </a:t>
            </a:r>
            <a:r>
              <a:rPr lang="cs-CZ" sz="2200" dirty="0" smtClean="0"/>
              <a:t>řízením ( zákon o PČR):</a:t>
            </a:r>
            <a:endParaRPr lang="cs-CZ" sz="2200" dirty="0"/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ochrana bezpečnosti osob a majetku,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boj proti terorismu,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odhalování trestných činů a zjišťování jejich pachatelů, </a:t>
            </a:r>
            <a:endParaRPr lang="cs-CZ" sz="2000" dirty="0" smtClean="0"/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 smtClean="0"/>
              <a:t>vedení </a:t>
            </a:r>
            <a:r>
              <a:rPr lang="cs-CZ" sz="2000" dirty="0"/>
              <a:t>vyšetřování o trestných činech. 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FF0000"/>
                </a:solidFill>
              </a:rPr>
              <a:t>Úkony trestního řízení </a:t>
            </a:r>
            <a:r>
              <a:rPr lang="cs-CZ" sz="2200" dirty="0"/>
              <a:t>koná </a:t>
            </a:r>
            <a:r>
              <a:rPr lang="cs-CZ" sz="2200" dirty="0" smtClean="0"/>
              <a:t>PO zpravidla </a:t>
            </a:r>
            <a:r>
              <a:rPr lang="cs-CZ" sz="2200" dirty="0">
                <a:solidFill>
                  <a:srgbClr val="FFC000"/>
                </a:solidFill>
              </a:rPr>
              <a:t>samostatně</a:t>
            </a:r>
            <a:r>
              <a:rPr lang="cs-CZ" sz="2200" dirty="0"/>
              <a:t>, ale pod </a:t>
            </a:r>
            <a:r>
              <a:rPr lang="cs-CZ" sz="2200" dirty="0">
                <a:solidFill>
                  <a:srgbClr val="FFC000"/>
                </a:solidFill>
              </a:rPr>
              <a:t>dozorem</a:t>
            </a:r>
            <a:r>
              <a:rPr lang="cs-CZ" sz="2200" dirty="0"/>
              <a:t> státního zástupce (§ 174 </a:t>
            </a:r>
            <a:r>
              <a:rPr lang="cs-CZ" sz="2200" dirty="0" err="1"/>
              <a:t>tr.ř</a:t>
            </a:r>
            <a:r>
              <a:rPr lang="cs-CZ" sz="2200" dirty="0"/>
              <a:t>.). V některých případech (zejména má-li být úkonem zasahováno do občanských, resp. lidských práv a svobod) je k provedení úkonu třeba </a:t>
            </a:r>
            <a:r>
              <a:rPr lang="cs-CZ" sz="2200" dirty="0">
                <a:solidFill>
                  <a:srgbClr val="FFC000"/>
                </a:solidFill>
              </a:rPr>
              <a:t>předchozího souhlasu </a:t>
            </a:r>
            <a:r>
              <a:rPr lang="cs-CZ" sz="2200" dirty="0" smtClean="0">
                <a:solidFill>
                  <a:srgbClr val="FFC000"/>
                </a:solidFill>
              </a:rPr>
              <a:t>nebo jiného rozhodnutí </a:t>
            </a:r>
            <a:r>
              <a:rPr lang="cs-CZ" sz="2200" dirty="0" smtClean="0"/>
              <a:t>státního </a:t>
            </a:r>
            <a:r>
              <a:rPr lang="cs-CZ" sz="2200" dirty="0"/>
              <a:t>zástupce nebo soudce. </a:t>
            </a:r>
          </a:p>
        </p:txBody>
      </p:sp>
    </p:spTree>
    <p:extLst>
      <p:ext uri="{BB962C8B-B14F-4D97-AF65-F5344CB8AC3E}">
        <p14:creationId xmlns:p14="http://schemas.microsoft.com/office/powerpoint/2010/main" val="262611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692150"/>
            <a:ext cx="7991475" cy="5761038"/>
          </a:xfrm>
        </p:spPr>
        <p:txBody>
          <a:bodyPr>
            <a:normAutofit fontScale="92500" lnSpcReduction="10000"/>
          </a:bodyPr>
          <a:lstStyle/>
          <a:p>
            <a:pPr marL="381000" indent="-381000">
              <a:lnSpc>
                <a:spcPct val="90000"/>
              </a:lnSpc>
              <a:buFontTx/>
              <a:buNone/>
            </a:pPr>
            <a:r>
              <a:rPr lang="cs-CZ" sz="2800" b="1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Úloha </a:t>
            </a:r>
            <a:r>
              <a:rPr lang="cs-CZ" sz="2800" b="1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PO</a:t>
            </a:r>
            <a:r>
              <a:rPr lang="cs-CZ" sz="2800" b="1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2800" b="1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v rámci jednotlivých částí přípravného </a:t>
            </a:r>
            <a:r>
              <a:rPr lang="cs-CZ" sz="28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řízení:</a:t>
            </a:r>
          </a:p>
          <a:p>
            <a:pPr marL="381000" indent="-381000" algn="just">
              <a:lnSpc>
                <a:spcPct val="90000"/>
              </a:lnSpc>
              <a:buFontTx/>
              <a:buNone/>
            </a:pPr>
            <a:endParaRPr lang="cs-CZ" sz="2000" b="1" dirty="0">
              <a:solidFill>
                <a:srgbClr val="FFFF00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„Prověřování „( </a:t>
            </a: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§ </a:t>
            </a: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158 a násl</a:t>
            </a: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. </a:t>
            </a: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TŘ</a:t>
            </a: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)</a:t>
            </a:r>
            <a:r>
              <a:rPr lang="cs-CZ" sz="2000" dirty="0" smtClean="0">
                <a:solidFill>
                  <a:srgbClr val="FF9966"/>
                </a:solidFill>
                <a:latin typeface="+mj-lt"/>
              </a:rPr>
              <a:t>:</a:t>
            </a:r>
            <a:endParaRPr lang="cs-CZ" sz="2000" dirty="0">
              <a:solidFill>
                <a:srgbClr val="FF9966"/>
              </a:solidFill>
              <a:latin typeface="+mj-lt"/>
            </a:endParaRP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šetření a opatření k odhalení skutečností nasvědčujících tomu, že byl spáchán trestný čin, a směřující ke zjištění jeho pachatele </a:t>
            </a:r>
            <a:r>
              <a:rPr lang="cs-CZ" sz="2000" dirty="0" smtClean="0"/>
              <a:t> s cílem zjistit, zda je nutno zahájit trestní stíhání</a:t>
            </a:r>
            <a:endParaRPr lang="cs-CZ" sz="2000" dirty="0"/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zahájení trestního stíhání  </a:t>
            </a:r>
            <a:r>
              <a:rPr lang="cs-CZ" sz="2000" dirty="0" smtClean="0"/>
              <a:t>nebo jiné opatření</a:t>
            </a: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š</a:t>
            </a:r>
            <a:r>
              <a:rPr lang="cs-CZ" sz="2000" dirty="0" smtClean="0"/>
              <a:t>iroký výčet policejních orgánů ( §12 odst. 2 TŘ)</a:t>
            </a:r>
            <a:endParaRPr lang="cs-CZ" sz="2000" dirty="0"/>
          </a:p>
          <a:p>
            <a:pPr marL="1219200" lvl="2" indent="-304800" algn="just">
              <a:lnSpc>
                <a:spcPct val="90000"/>
              </a:lnSpc>
              <a:buFontTx/>
              <a:buNone/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Vyšetřování (§ 161 TŘ)</a:t>
            </a:r>
            <a:r>
              <a:rPr lang="cs-CZ" sz="2000" dirty="0" smtClean="0"/>
              <a:t>– Především Služba </a:t>
            </a:r>
            <a:r>
              <a:rPr lang="cs-CZ" sz="2000" dirty="0"/>
              <a:t>kriminální policie a </a:t>
            </a:r>
            <a:r>
              <a:rPr lang="cs-CZ" sz="2000" dirty="0" smtClean="0"/>
              <a:t>vyšetřování, </a:t>
            </a:r>
            <a:r>
              <a:rPr lang="cs-CZ" sz="2000" dirty="0" smtClean="0"/>
              <a:t>ale i jiné útvary policie  a GIBS (centralizované x regionální):</a:t>
            </a:r>
            <a:endParaRPr lang="cs-CZ" sz="2000" dirty="0"/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vyhledávání důkazů k objasnění všech základních skutečností důležitých pro posouzení případu, včetně osoby pachatele a následku trestného činu</a:t>
            </a:r>
            <a:r>
              <a:rPr lang="cs-CZ" sz="2000" dirty="0" smtClean="0"/>
              <a:t>, s cílem přesvědčit se, zda je nutno podat obžalobu</a:t>
            </a:r>
            <a:endParaRPr lang="cs-CZ" sz="2000" dirty="0"/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předkládá státnímu zástupci návrh na podání obžaloby + seznam navrhovaných důkazů 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Vyšetřování, které provádí státní </a:t>
            </a:r>
            <a:r>
              <a:rPr lang="cs-CZ" sz="2000" dirty="0" smtClean="0"/>
              <a:t>zástupce</a:t>
            </a:r>
            <a:r>
              <a:rPr lang="cs-CZ" sz="2000" dirty="0"/>
              <a:t> </a:t>
            </a:r>
            <a:r>
              <a:rPr lang="cs-CZ" sz="2000" dirty="0" smtClean="0"/>
              <a:t>( § 161 odst.2 TŘ)</a:t>
            </a:r>
            <a:endParaRPr lang="cs-CZ" sz="2000" dirty="0"/>
          </a:p>
          <a:p>
            <a:pPr marL="1219200" lvl="2" indent="-304800" algn="just">
              <a:lnSpc>
                <a:spcPct val="90000"/>
              </a:lnSpc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  <a:latin typeface="+mj-lt"/>
              </a:rPr>
              <a:t>Zkrácené přípravné </a:t>
            </a: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řízení ( § 179a  odst.2 TŘ)</a:t>
            </a:r>
            <a:endParaRPr lang="cs-CZ" sz="2000" b="1" dirty="0">
              <a:solidFill>
                <a:srgbClr val="FF9966"/>
              </a:solidFill>
              <a:latin typeface="+mj-lt"/>
            </a:endParaRPr>
          </a:p>
          <a:p>
            <a:pPr marL="381000" indent="-381000" algn="just">
              <a:lnSpc>
                <a:spcPct val="90000"/>
              </a:lnSpc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40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r>
              <a:rPr lang="cs-CZ" sz="2800" dirty="0"/>
              <a:t>Státní zastupitelství v trestním řízení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7991475" cy="4968875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rgbClr val="FF9966"/>
                </a:solidFill>
                <a:latin typeface="+mj-lt"/>
              </a:rPr>
              <a:t>Definice ( čl. 80 Ústavy): „Státní zastupitelství zastupuje veřejnou žalobu v trestním řízení…“</a:t>
            </a:r>
            <a:endParaRPr lang="cs-CZ" sz="2000" dirty="0">
              <a:solidFill>
                <a:schemeClr val="bg1"/>
              </a:solidFill>
              <a:latin typeface="+mj-lt"/>
            </a:endParaRPr>
          </a:p>
          <a:p>
            <a:pPr marL="381000" indent="-381000" algn="just">
              <a:buFontTx/>
              <a:buNone/>
            </a:pPr>
            <a:r>
              <a:rPr lang="cs-CZ" sz="2000" dirty="0">
                <a:solidFill>
                  <a:schemeClr val="bg1"/>
                </a:solidFill>
                <a:latin typeface="Microsoft Sans Serif" pitchFamily="34" charset="0"/>
              </a:rPr>
              <a:t>	</a:t>
            </a: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buFontTx/>
              <a:buNone/>
            </a:pPr>
            <a:r>
              <a:rPr lang="cs-CZ" sz="2000" dirty="0" smtClean="0"/>
              <a:t>       Orgán </a:t>
            </a:r>
            <a:r>
              <a:rPr lang="cs-CZ" sz="2000" dirty="0"/>
              <a:t>veřejné žaloby v trestním řízení, plní </a:t>
            </a:r>
            <a:r>
              <a:rPr lang="cs-CZ" sz="2000" dirty="0" smtClean="0"/>
              <a:t>úkoly </a:t>
            </a:r>
            <a:r>
              <a:rPr lang="cs-CZ" sz="2000" dirty="0"/>
              <a:t>vyplývající </a:t>
            </a:r>
            <a:r>
              <a:rPr lang="cs-CZ" sz="2000" dirty="0" smtClean="0"/>
              <a:t>především z </a:t>
            </a:r>
            <a:r>
              <a:rPr lang="cs-CZ" sz="2000" dirty="0"/>
              <a:t>trestního řádu, podílí se na prevenci kriminality a poskytování pomoci obětem trestných činů.  </a:t>
            </a:r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  <a:latin typeface="+mj-lt"/>
              </a:rPr>
              <a:t>Soustava státního zastupitelství:</a:t>
            </a:r>
          </a:p>
          <a:p>
            <a:pPr marL="800100" lvl="1" indent="-342900" algn="just"/>
            <a:r>
              <a:rPr lang="cs-CZ" sz="2000" dirty="0"/>
              <a:t>Nejvyšší státní zastupitelství (Brno)</a:t>
            </a:r>
          </a:p>
          <a:p>
            <a:pPr marL="800100" lvl="1" indent="-342900" algn="just"/>
            <a:r>
              <a:rPr lang="cs-CZ" sz="2000" dirty="0"/>
              <a:t>Vrchní státní zastupitelství  (Praha, Olomouc)</a:t>
            </a:r>
          </a:p>
          <a:p>
            <a:pPr marL="800100" lvl="1" indent="-342900" algn="just"/>
            <a:r>
              <a:rPr lang="cs-CZ" sz="2000" dirty="0"/>
              <a:t>Krajská státní zastupitelství (Praha, České Budějovice, Ústí nad Labem, Hradec Králové, Plzeň, Brno, Ostrava)</a:t>
            </a:r>
          </a:p>
          <a:p>
            <a:pPr marL="800100" lvl="1" indent="-342900" algn="just"/>
            <a:r>
              <a:rPr lang="cs-CZ" sz="2000" dirty="0"/>
              <a:t>Okresní státní zastupitelství </a:t>
            </a:r>
            <a:endParaRPr lang="cs-CZ" sz="2000" dirty="0" smtClean="0"/>
          </a:p>
          <a:p>
            <a:pPr marL="800100" lvl="1" indent="-342900" algn="just"/>
            <a:r>
              <a:rPr lang="cs-CZ" sz="2000" dirty="0" smtClean="0"/>
              <a:t>pobočky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6928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124744"/>
            <a:ext cx="7991475" cy="5328592"/>
          </a:xfrm>
        </p:spPr>
        <p:txBody>
          <a:bodyPr>
            <a:normAutofit/>
          </a:bodyPr>
          <a:lstStyle/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Postavení ve vztahu k Ministerstvu </a:t>
            </a:r>
            <a:r>
              <a:rPr lang="cs-CZ" sz="2000" b="1" dirty="0" smtClean="0">
                <a:solidFill>
                  <a:srgbClr val="FF9966"/>
                </a:solidFill>
              </a:rPr>
              <a:t>spravedlnosti a v rámci moci výkonné vůbec</a:t>
            </a:r>
            <a:endParaRPr lang="cs-CZ" sz="2000" b="1" dirty="0">
              <a:solidFill>
                <a:srgbClr val="FF9966"/>
              </a:solidFill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Úloha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státního zástupce </a:t>
            </a:r>
            <a:r>
              <a:rPr lang="cs-CZ" sz="2000" b="1" dirty="0">
                <a:solidFill>
                  <a:srgbClr val="FF9966"/>
                </a:solidFill>
              </a:rPr>
              <a:t>v přípravném řízení:</a:t>
            </a:r>
            <a:endParaRPr lang="cs-CZ" sz="2000" dirty="0">
              <a:solidFill>
                <a:srgbClr val="FFFF00"/>
              </a:solidFill>
            </a:endParaRP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orgán činný v trestním řízení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povinnost stíhat všechny trestné činy, o nichž se dozví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odpovídá za zákonnost průběhu přípravného řízení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 smtClean="0"/>
              <a:t>výlučná </a:t>
            </a:r>
            <a:r>
              <a:rPr lang="cs-CZ" sz="2000" dirty="0"/>
              <a:t>oprávnění státního zástupce (návrhy, vyšetřování atd.)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vypracovává a podává </a:t>
            </a:r>
            <a:r>
              <a:rPr lang="cs-CZ" sz="2000" dirty="0" smtClean="0"/>
              <a:t>obžalobu, návrh na potrestání, </a:t>
            </a:r>
            <a:r>
              <a:rPr lang="cs-CZ" sz="2000" b="1" dirty="0" smtClean="0">
                <a:solidFill>
                  <a:srgbClr val="FF0000"/>
                </a:solidFill>
              </a:rPr>
              <a:t>dohodu o vině a trestu, atd</a:t>
            </a:r>
            <a:r>
              <a:rPr lang="cs-CZ" sz="2000" b="1" dirty="0" smtClean="0">
                <a:solidFill>
                  <a:srgbClr val="FF0000"/>
                </a:solidFill>
              </a:rPr>
              <a:t>.</a:t>
            </a:r>
            <a:r>
              <a:rPr lang="cs-CZ" sz="2000" dirty="0"/>
              <a:t> </a:t>
            </a:r>
            <a:endParaRPr lang="cs-CZ" sz="2000" dirty="0" smtClean="0"/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 smtClean="0"/>
              <a:t>dozor </a:t>
            </a:r>
            <a:r>
              <a:rPr lang="cs-CZ" sz="2000" dirty="0"/>
              <a:t>státního zástupce v přípravném řízení</a:t>
            </a:r>
          </a:p>
          <a:p>
            <a:pPr marL="800100" lvl="1" indent="-342900" algn="just">
              <a:lnSpc>
                <a:spcPct val="90000"/>
              </a:lnSpc>
            </a:pPr>
            <a:endParaRPr lang="cs-CZ" sz="2000" b="1" dirty="0">
              <a:solidFill>
                <a:srgbClr val="FF0000"/>
              </a:solidFill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Úloha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státního zástupce </a:t>
            </a:r>
            <a:r>
              <a:rPr lang="cs-CZ" sz="2000" b="1" dirty="0">
                <a:solidFill>
                  <a:srgbClr val="FF9966"/>
                </a:solidFill>
              </a:rPr>
              <a:t>v řízení před soudem: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postavení strany (na rozdíl od přípravného řízení)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povinnost účastnit se hlavního </a:t>
            </a:r>
            <a:r>
              <a:rPr lang="cs-CZ" sz="2000" dirty="0" smtClean="0"/>
              <a:t>líčení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d</a:t>
            </a:r>
            <a:r>
              <a:rPr lang="cs-CZ" sz="2000" dirty="0" smtClean="0"/>
              <a:t>alší oprávnění</a:t>
            </a:r>
            <a:endParaRPr lang="cs-CZ" sz="2000" dirty="0"/>
          </a:p>
          <a:p>
            <a:pPr marL="800100" lvl="1" indent="-342900" algn="just">
              <a:lnSpc>
                <a:spcPct val="90000"/>
              </a:lnSpc>
              <a:buFontTx/>
              <a:buNone/>
            </a:pPr>
            <a:r>
              <a:rPr lang="cs-CZ" sz="2000" dirty="0">
                <a:solidFill>
                  <a:schemeClr val="bg1"/>
                </a:solidFill>
                <a:latin typeface="Microsoft Sans Serif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508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575915"/>
          </a:xfrm>
        </p:spPr>
        <p:txBody>
          <a:bodyPr>
            <a:normAutofit/>
          </a:bodyPr>
          <a:lstStyle/>
          <a:p>
            <a:r>
              <a:rPr lang="cs-CZ" sz="2800" dirty="0"/>
              <a:t>Úkoly a soustava soudů v trestním řízení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4"/>
            <a:ext cx="7991475" cy="4680545"/>
          </a:xfrm>
        </p:spPr>
        <p:txBody>
          <a:bodyPr>
            <a:normAutofit/>
          </a:bodyPr>
          <a:lstStyle/>
          <a:p>
            <a:pPr marL="381000" indent="-381000" algn="just">
              <a:buFontTx/>
              <a:buNone/>
            </a:pPr>
            <a:endParaRPr lang="cs-CZ" sz="2000" b="1" dirty="0">
              <a:solidFill>
                <a:srgbClr val="FF9966"/>
              </a:solidFill>
              <a:latin typeface="Microsoft Sans Serif" pitchFamily="34" charset="0"/>
            </a:endParaRPr>
          </a:p>
          <a:p>
            <a:pPr marL="381000" indent="-381000" algn="just"/>
            <a:r>
              <a:rPr lang="cs-CZ" sz="2000" dirty="0"/>
              <a:t>Poslání soudů </a:t>
            </a:r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</a:rPr>
              <a:t>Soustava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soudů:</a:t>
            </a:r>
          </a:p>
          <a:p>
            <a:pPr marL="1219200" lvl="2" indent="-304800" algn="just"/>
            <a:r>
              <a:rPr lang="cs-CZ" sz="2000" dirty="0"/>
              <a:t>Nejvyšší soud (Brno)</a:t>
            </a:r>
          </a:p>
          <a:p>
            <a:pPr marL="1219200" lvl="2" indent="-304800" algn="just"/>
            <a:r>
              <a:rPr lang="cs-CZ" sz="2000" dirty="0"/>
              <a:t>Vrchní soudy (Praha, Olomouc)</a:t>
            </a:r>
          </a:p>
          <a:p>
            <a:pPr marL="1219200" lvl="2" indent="-304800" algn="just"/>
            <a:r>
              <a:rPr lang="cs-CZ" sz="2000" dirty="0"/>
              <a:t>Krajské soudy (Praha, České Budějovice, Ústí nad Labem, Hradec Králové, Plzeň, Brno, Ostrava)</a:t>
            </a:r>
          </a:p>
          <a:p>
            <a:pPr marL="1219200" lvl="2" indent="-304800" algn="just"/>
            <a:r>
              <a:rPr lang="cs-CZ" sz="2000" dirty="0"/>
              <a:t>Okresní </a:t>
            </a:r>
            <a:r>
              <a:rPr lang="cs-CZ" sz="2000" dirty="0" smtClean="0"/>
              <a:t>soudy</a:t>
            </a:r>
          </a:p>
          <a:p>
            <a:pPr marL="1219200" lvl="2" indent="-304800" algn="just"/>
            <a:r>
              <a:rPr lang="cs-CZ" sz="2000" dirty="0" smtClean="0"/>
              <a:t>Pobočky</a:t>
            </a:r>
          </a:p>
          <a:p>
            <a:pPr marL="914400" lvl="2" indent="0" algn="just">
              <a:buNone/>
            </a:pPr>
            <a:r>
              <a:rPr lang="cs-CZ" sz="2000" b="1" dirty="0" smtClean="0">
                <a:solidFill>
                  <a:srgbClr val="FF9966"/>
                </a:solidFill>
              </a:rPr>
              <a:t>Úloha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/>
              <a:t>soudů:</a:t>
            </a:r>
          </a:p>
          <a:p>
            <a:pPr marL="800100" lvl="1" indent="-342900" algn="just"/>
            <a:r>
              <a:rPr lang="cs-CZ" sz="2000" dirty="0" smtClean="0"/>
              <a:t>Rozhodují </a:t>
            </a:r>
            <a:r>
              <a:rPr lang="cs-CZ" sz="2000" dirty="0"/>
              <a:t>o vině a trestu za trestné </a:t>
            </a:r>
            <a:r>
              <a:rPr lang="cs-CZ" sz="2000" dirty="0" smtClean="0"/>
              <a:t>činy, chrání základní práva</a:t>
            </a:r>
          </a:p>
          <a:p>
            <a:pPr marL="800100" lvl="1" indent="-342900" algn="just"/>
            <a:r>
              <a:rPr lang="cs-CZ" sz="2000" dirty="0">
                <a:solidFill>
                  <a:srgbClr val="FF0000"/>
                </a:solidFill>
              </a:rPr>
              <a:t>Zvláštní postavení </a:t>
            </a:r>
            <a:r>
              <a:rPr lang="cs-CZ" sz="2000" dirty="0"/>
              <a:t>– Ústavní soud</a:t>
            </a:r>
          </a:p>
          <a:p>
            <a:pPr marL="800100" lvl="1" indent="-342900"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4341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891</TotalTime>
  <Words>713</Words>
  <Application>Microsoft Office PowerPoint</Application>
  <PresentationFormat>Předvádění na obrazovce (4:3)</PresentationFormat>
  <Paragraphs>95</Paragraphs>
  <Slides>13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Deluxe</vt:lpstr>
      <vt:lpstr>Dokument</vt:lpstr>
      <vt:lpstr>Klip</vt:lpstr>
      <vt:lpstr>Přednáška pro VIII. jarní semestr magisterského studia </vt:lpstr>
      <vt:lpstr>Subjekty trestního řízení</vt:lpstr>
      <vt:lpstr>Prezentace aplikace PowerPoint</vt:lpstr>
      <vt:lpstr>Prezentace aplikace PowerPoint</vt:lpstr>
      <vt:lpstr>Policejní orgán v trestním řízení</vt:lpstr>
      <vt:lpstr>Prezentace aplikace PowerPoint</vt:lpstr>
      <vt:lpstr>Státní zastupitelství v trestním řízení</vt:lpstr>
      <vt:lpstr>Prezentace aplikace PowerPoint</vt:lpstr>
      <vt:lpstr>Úkoly a soustava soudů v trestním řízení</vt:lpstr>
      <vt:lpstr>Prezentace aplikace PowerPoint</vt:lpstr>
      <vt:lpstr> Systém třístupňové kontroly v TŘ </vt:lpstr>
      <vt:lpstr>Dotazy?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/>
  <cp:lastModifiedBy>Fenyk Jaroslav</cp:lastModifiedBy>
  <cp:revision>75</cp:revision>
  <dcterms:created xsi:type="dcterms:W3CDTF">2005-04-06T16:52:48Z</dcterms:created>
  <dcterms:modified xsi:type="dcterms:W3CDTF">2015-03-10T12:33:52Z</dcterms:modified>
</cp:coreProperties>
</file>