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1"/>
  </p:notesMasterIdLst>
  <p:sldIdLst>
    <p:sldId id="256" r:id="rId2"/>
    <p:sldId id="258" r:id="rId3"/>
    <p:sldId id="259" r:id="rId4"/>
    <p:sldId id="260" r:id="rId5"/>
    <p:sldId id="261" r:id="rId6"/>
    <p:sldId id="262" r:id="rId7"/>
    <p:sldId id="263" r:id="rId8"/>
    <p:sldId id="264" r:id="rId9"/>
    <p:sldId id="266" r:id="rId10"/>
    <p:sldId id="267" r:id="rId11"/>
    <p:sldId id="268" r:id="rId12"/>
    <p:sldId id="286"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Lst>
  <p:sldSz cx="9144000" cy="6858000" type="screen4x3"/>
  <p:notesSz cx="6735763" cy="9866313"/>
  <p:defaultTextStyle>
    <a:defPPr>
      <a:defRPr lang="cs-CZ"/>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0" d="100"/>
          <a:sy n="70" d="100"/>
        </p:scale>
        <p:origin x="-190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17825" cy="493713"/>
          </a:xfrm>
          <a:prstGeom prst="rect">
            <a:avLst/>
          </a:prstGeom>
          <a:noFill/>
          <a:ln w="9525">
            <a:noFill/>
            <a:miter lim="800000"/>
            <a:headEnd/>
            <a:tailEnd/>
          </a:ln>
          <a:effectLst/>
        </p:spPr>
        <p:txBody>
          <a:bodyPr vert="horz" wrap="square" lIns="92044" tIns="46022" rIns="92044" bIns="46022" numCol="1" anchor="t" anchorCtr="0" compatLnSpc="1">
            <a:prstTxWarp prst="textNoShape">
              <a:avLst/>
            </a:prstTxWarp>
          </a:bodyPr>
          <a:lstStyle>
            <a:lvl1pPr>
              <a:defRPr sz="1200">
                <a:latin typeface="Arial" charset="0"/>
              </a:defRPr>
            </a:lvl1pPr>
          </a:lstStyle>
          <a:p>
            <a:pPr>
              <a:defRPr/>
            </a:pPr>
            <a:endParaRPr lang="cs-CZ"/>
          </a:p>
        </p:txBody>
      </p:sp>
      <p:sp>
        <p:nvSpPr>
          <p:cNvPr id="8195" name="Rectangle 3"/>
          <p:cNvSpPr>
            <a:spLocks noGrp="1" noChangeArrowheads="1"/>
          </p:cNvSpPr>
          <p:nvPr>
            <p:ph type="dt" idx="1"/>
          </p:nvPr>
        </p:nvSpPr>
        <p:spPr bwMode="auto">
          <a:xfrm>
            <a:off x="3816350" y="0"/>
            <a:ext cx="2917825" cy="493713"/>
          </a:xfrm>
          <a:prstGeom prst="rect">
            <a:avLst/>
          </a:prstGeom>
          <a:noFill/>
          <a:ln w="9525">
            <a:noFill/>
            <a:miter lim="800000"/>
            <a:headEnd/>
            <a:tailEnd/>
          </a:ln>
          <a:effectLst/>
        </p:spPr>
        <p:txBody>
          <a:bodyPr vert="horz" wrap="square" lIns="92044" tIns="46022" rIns="92044" bIns="46022" numCol="1" anchor="t" anchorCtr="0" compatLnSpc="1">
            <a:prstTxWarp prst="textNoShape">
              <a:avLst/>
            </a:prstTxWarp>
          </a:bodyPr>
          <a:lstStyle>
            <a:lvl1pPr algn="r">
              <a:defRPr sz="1200">
                <a:latin typeface="Arial" charset="0"/>
              </a:defRPr>
            </a:lvl1pPr>
          </a:lstStyle>
          <a:p>
            <a:pPr>
              <a:defRPr/>
            </a:pPr>
            <a:endParaRPr lang="cs-CZ"/>
          </a:p>
        </p:txBody>
      </p:sp>
      <p:sp>
        <p:nvSpPr>
          <p:cNvPr id="32772" name="Rectangle 4"/>
          <p:cNvSpPr>
            <a:spLocks noRot="1" noChangeArrowheads="1" noTextEdit="1"/>
          </p:cNvSpPr>
          <p:nvPr>
            <p:ph type="sldImg" idx="2"/>
          </p:nvPr>
        </p:nvSpPr>
        <p:spPr bwMode="auto">
          <a:xfrm>
            <a:off x="901700" y="739775"/>
            <a:ext cx="4933950"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p:cNvSpPr>
            <a:spLocks noGrp="1" noChangeArrowheads="1"/>
          </p:cNvSpPr>
          <p:nvPr>
            <p:ph type="body" sz="quarter" idx="3"/>
          </p:nvPr>
        </p:nvSpPr>
        <p:spPr bwMode="auto">
          <a:xfrm>
            <a:off x="674688" y="4686300"/>
            <a:ext cx="5386387" cy="4440238"/>
          </a:xfrm>
          <a:prstGeom prst="rect">
            <a:avLst/>
          </a:prstGeom>
          <a:noFill/>
          <a:ln w="9525">
            <a:noFill/>
            <a:miter lim="800000"/>
            <a:headEnd/>
            <a:tailEnd/>
          </a:ln>
          <a:effectLst/>
        </p:spPr>
        <p:txBody>
          <a:bodyPr vert="horz" wrap="square" lIns="92044" tIns="46022" rIns="92044" bIns="46022" numCol="1" anchor="t" anchorCtr="0" compatLnSpc="1">
            <a:prstTxWarp prst="textNoShape">
              <a:avLst/>
            </a:prstTxWarp>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8198" name="Rectangle 6"/>
          <p:cNvSpPr>
            <a:spLocks noGrp="1" noChangeArrowheads="1"/>
          </p:cNvSpPr>
          <p:nvPr>
            <p:ph type="ftr" sz="quarter" idx="4"/>
          </p:nvPr>
        </p:nvSpPr>
        <p:spPr bwMode="auto">
          <a:xfrm>
            <a:off x="0" y="9371013"/>
            <a:ext cx="2917825" cy="493712"/>
          </a:xfrm>
          <a:prstGeom prst="rect">
            <a:avLst/>
          </a:prstGeom>
          <a:noFill/>
          <a:ln w="9525">
            <a:noFill/>
            <a:miter lim="800000"/>
            <a:headEnd/>
            <a:tailEnd/>
          </a:ln>
          <a:effectLst/>
        </p:spPr>
        <p:txBody>
          <a:bodyPr vert="horz" wrap="square" lIns="92044" tIns="46022" rIns="92044" bIns="46022" numCol="1" anchor="b" anchorCtr="0" compatLnSpc="1">
            <a:prstTxWarp prst="textNoShape">
              <a:avLst/>
            </a:prstTxWarp>
          </a:bodyPr>
          <a:lstStyle>
            <a:lvl1pPr>
              <a:defRPr sz="1200">
                <a:latin typeface="Arial" charset="0"/>
              </a:defRPr>
            </a:lvl1pPr>
          </a:lstStyle>
          <a:p>
            <a:pPr>
              <a:defRPr/>
            </a:pPr>
            <a:endParaRPr lang="cs-CZ"/>
          </a:p>
        </p:txBody>
      </p:sp>
      <p:sp>
        <p:nvSpPr>
          <p:cNvPr id="8199" name="Rectangle 7"/>
          <p:cNvSpPr>
            <a:spLocks noGrp="1" noChangeArrowheads="1"/>
          </p:cNvSpPr>
          <p:nvPr>
            <p:ph type="sldNum" sz="quarter" idx="5"/>
          </p:nvPr>
        </p:nvSpPr>
        <p:spPr bwMode="auto">
          <a:xfrm>
            <a:off x="3816350" y="9371013"/>
            <a:ext cx="2917825" cy="493712"/>
          </a:xfrm>
          <a:prstGeom prst="rect">
            <a:avLst/>
          </a:prstGeom>
          <a:noFill/>
          <a:ln w="9525">
            <a:noFill/>
            <a:miter lim="800000"/>
            <a:headEnd/>
            <a:tailEnd/>
          </a:ln>
          <a:effectLst/>
        </p:spPr>
        <p:txBody>
          <a:bodyPr vert="horz" wrap="square" lIns="92044" tIns="46022" rIns="92044" bIns="46022" numCol="1" anchor="b" anchorCtr="0" compatLnSpc="1">
            <a:prstTxWarp prst="textNoShape">
              <a:avLst/>
            </a:prstTxWarp>
          </a:bodyPr>
          <a:lstStyle>
            <a:lvl1pPr algn="r">
              <a:defRPr sz="1200">
                <a:latin typeface="Arial" charset="0"/>
              </a:defRPr>
            </a:lvl1pPr>
          </a:lstStyle>
          <a:p>
            <a:pPr>
              <a:defRPr/>
            </a:pPr>
            <a:fld id="{724F05B5-2877-4CE8-B202-B031654C7EBE}" type="slidenum">
              <a:rPr lang="cs-CZ"/>
              <a:pPr>
                <a:defRPr/>
              </a:pPr>
              <a:t>‹#›</a:t>
            </a:fld>
            <a:endParaRPr lang="cs-CZ"/>
          </a:p>
        </p:txBody>
      </p:sp>
    </p:spTree>
    <p:extLst>
      <p:ext uri="{BB962C8B-B14F-4D97-AF65-F5344CB8AC3E}">
        <p14:creationId xmlns:p14="http://schemas.microsoft.com/office/powerpoint/2010/main" val="5626548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Úvodní snímek">
    <p:spTree>
      <p:nvGrpSpPr>
        <p:cNvPr id="1" name=""/>
        <p:cNvGrpSpPr/>
        <p:nvPr/>
      </p:nvGrpSpPr>
      <p:grpSpPr>
        <a:xfrm>
          <a:off x="0" y="0"/>
          <a:ext cx="0" cy="0"/>
          <a:chOff x="0" y="0"/>
          <a:chExt cx="0" cy="0"/>
        </a:xfrm>
      </p:grpSpPr>
      <p:grpSp>
        <p:nvGrpSpPr>
          <p:cNvPr id="4" name="Group 2"/>
          <p:cNvGrpSpPr>
            <a:grpSpLocks/>
          </p:cNvGrpSpPr>
          <p:nvPr/>
        </p:nvGrpSpPr>
        <p:grpSpPr bwMode="auto">
          <a:xfrm>
            <a:off x="3800475" y="1789113"/>
            <a:ext cx="5340350" cy="5056187"/>
            <a:chOff x="2394" y="1127"/>
            <a:chExt cx="3364" cy="3185"/>
          </a:xfrm>
        </p:grpSpPr>
        <p:sp>
          <p:nvSpPr>
            <p:cNvPr id="5" name="Rectangle 3"/>
            <p:cNvSpPr>
              <a:spLocks noChangeArrowheads="1"/>
            </p:cNvSpPr>
            <p:nvPr/>
          </p:nvSpPr>
          <p:spPr bwMode="ltGray">
            <a:xfrm>
              <a:off x="4230" y="1365"/>
              <a:ext cx="197" cy="102"/>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cs-CZ"/>
            </a:p>
          </p:txBody>
        </p:sp>
        <p:sp>
          <p:nvSpPr>
            <p:cNvPr id="6" name="Oval 4"/>
            <p:cNvSpPr>
              <a:spLocks noChangeArrowheads="1"/>
            </p:cNvSpPr>
            <p:nvPr/>
          </p:nvSpPr>
          <p:spPr bwMode="ltGray">
            <a:xfrm>
              <a:off x="4299" y="1185"/>
              <a:ext cx="47" cy="47"/>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a:defRPr/>
              </a:pPr>
              <a:endParaRPr lang="cs-CZ"/>
            </a:p>
          </p:txBody>
        </p:sp>
        <p:sp>
          <p:nvSpPr>
            <p:cNvPr id="7" name="Rectangle 5"/>
            <p:cNvSpPr>
              <a:spLocks noChangeArrowheads="1"/>
            </p:cNvSpPr>
            <p:nvPr/>
          </p:nvSpPr>
          <p:spPr bwMode="ltGray">
            <a:xfrm rot="995337">
              <a:off x="5205" y="1495"/>
              <a:ext cx="6" cy="207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cs-CZ"/>
            </a:p>
          </p:txBody>
        </p:sp>
        <p:sp>
          <p:nvSpPr>
            <p:cNvPr id="8" name="Freeform 6"/>
            <p:cNvSpPr>
              <a:spLocks noEditPoints="1"/>
            </p:cNvSpPr>
            <p:nvPr/>
          </p:nvSpPr>
          <p:spPr bwMode="ltGray">
            <a:xfrm>
              <a:off x="4871" y="3508"/>
              <a:ext cx="66" cy="96"/>
            </a:xfrm>
            <a:custGeom>
              <a:avLst/>
              <a:gdLst/>
              <a:ahLst/>
              <a:cxnLst>
                <a:cxn ang="0">
                  <a:pos x="18" y="96"/>
                </a:cxn>
                <a:cxn ang="0">
                  <a:pos x="42" y="78"/>
                </a:cxn>
                <a:cxn ang="0">
                  <a:pos x="60" y="60"/>
                </a:cxn>
                <a:cxn ang="0">
                  <a:pos x="66" y="36"/>
                </a:cxn>
                <a:cxn ang="0">
                  <a:pos x="60" y="12"/>
                </a:cxn>
                <a:cxn ang="0">
                  <a:pos x="36" y="0"/>
                </a:cxn>
                <a:cxn ang="0">
                  <a:pos x="24" y="6"/>
                </a:cxn>
                <a:cxn ang="0">
                  <a:pos x="12" y="12"/>
                </a:cxn>
                <a:cxn ang="0">
                  <a:pos x="0" y="36"/>
                </a:cxn>
                <a:cxn ang="0">
                  <a:pos x="0" y="60"/>
                </a:cxn>
                <a:cxn ang="0">
                  <a:pos x="12" y="84"/>
                </a:cxn>
                <a:cxn ang="0">
                  <a:pos x="18" y="96"/>
                </a:cxn>
                <a:cxn ang="0">
                  <a:pos x="18" y="96"/>
                </a:cxn>
                <a:cxn ang="0">
                  <a:pos x="42" y="18"/>
                </a:cxn>
                <a:cxn ang="0">
                  <a:pos x="54" y="24"/>
                </a:cxn>
                <a:cxn ang="0">
                  <a:pos x="60" y="36"/>
                </a:cxn>
                <a:cxn ang="0">
                  <a:pos x="60" y="48"/>
                </a:cxn>
                <a:cxn ang="0">
                  <a:pos x="54" y="54"/>
                </a:cxn>
                <a:cxn ang="0">
                  <a:pos x="36" y="72"/>
                </a:cxn>
                <a:cxn ang="0">
                  <a:pos x="24" y="78"/>
                </a:cxn>
                <a:cxn ang="0">
                  <a:pos x="24" y="78"/>
                </a:cxn>
                <a:cxn ang="0">
                  <a:pos x="12" y="48"/>
                </a:cxn>
                <a:cxn ang="0">
                  <a:pos x="18" y="24"/>
                </a:cxn>
                <a:cxn ang="0">
                  <a:pos x="30" y="18"/>
                </a:cxn>
                <a:cxn ang="0">
                  <a:pos x="42" y="18"/>
                </a:cxn>
                <a:cxn ang="0">
                  <a:pos x="42" y="18"/>
                </a:cxn>
              </a:cxnLst>
              <a:rect l="0" t="0" r="r" b="b"/>
              <a:pathLst>
                <a:path w="66" h="96">
                  <a:moveTo>
                    <a:pt x="18" y="96"/>
                  </a:moveTo>
                  <a:lnTo>
                    <a:pt x="42" y="78"/>
                  </a:lnTo>
                  <a:lnTo>
                    <a:pt x="60" y="60"/>
                  </a:lnTo>
                  <a:lnTo>
                    <a:pt x="66" y="36"/>
                  </a:lnTo>
                  <a:lnTo>
                    <a:pt x="60" y="12"/>
                  </a:lnTo>
                  <a:lnTo>
                    <a:pt x="36" y="0"/>
                  </a:lnTo>
                  <a:lnTo>
                    <a:pt x="24" y="6"/>
                  </a:lnTo>
                  <a:lnTo>
                    <a:pt x="12" y="12"/>
                  </a:lnTo>
                  <a:lnTo>
                    <a:pt x="0" y="36"/>
                  </a:lnTo>
                  <a:lnTo>
                    <a:pt x="0" y="60"/>
                  </a:lnTo>
                  <a:lnTo>
                    <a:pt x="12" y="84"/>
                  </a:lnTo>
                  <a:lnTo>
                    <a:pt x="18" y="96"/>
                  </a:lnTo>
                  <a:lnTo>
                    <a:pt x="18" y="96"/>
                  </a:lnTo>
                  <a:close/>
                  <a:moveTo>
                    <a:pt x="42" y="18"/>
                  </a:moveTo>
                  <a:lnTo>
                    <a:pt x="54" y="24"/>
                  </a:lnTo>
                  <a:lnTo>
                    <a:pt x="60" y="36"/>
                  </a:lnTo>
                  <a:lnTo>
                    <a:pt x="60" y="48"/>
                  </a:lnTo>
                  <a:lnTo>
                    <a:pt x="54" y="54"/>
                  </a:lnTo>
                  <a:lnTo>
                    <a:pt x="36" y="72"/>
                  </a:lnTo>
                  <a:lnTo>
                    <a:pt x="24" y="78"/>
                  </a:lnTo>
                  <a:lnTo>
                    <a:pt x="24" y="78"/>
                  </a:lnTo>
                  <a:lnTo>
                    <a:pt x="12" y="48"/>
                  </a:lnTo>
                  <a:lnTo>
                    <a:pt x="18" y="24"/>
                  </a:lnTo>
                  <a:lnTo>
                    <a:pt x="30" y="18"/>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cs-CZ"/>
            </a:p>
          </p:txBody>
        </p:sp>
        <p:sp>
          <p:nvSpPr>
            <p:cNvPr id="9" name="Rectangle 7"/>
            <p:cNvSpPr>
              <a:spLocks noChangeArrowheads="1"/>
            </p:cNvSpPr>
            <p:nvPr/>
          </p:nvSpPr>
          <p:spPr bwMode="ltGray">
            <a:xfrm rot="91736">
              <a:off x="5487" y="1535"/>
              <a:ext cx="6" cy="1998"/>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cs-CZ"/>
            </a:p>
          </p:txBody>
        </p:sp>
        <p:sp>
          <p:nvSpPr>
            <p:cNvPr id="10" name="Rectangle 8"/>
            <p:cNvSpPr>
              <a:spLocks noChangeArrowheads="1"/>
            </p:cNvSpPr>
            <p:nvPr/>
          </p:nvSpPr>
          <p:spPr bwMode="ltGray">
            <a:xfrm rot="-926223">
              <a:off x="5640" y="1521"/>
              <a:ext cx="6" cy="881"/>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cs-CZ"/>
            </a:p>
          </p:txBody>
        </p:sp>
        <p:sp>
          <p:nvSpPr>
            <p:cNvPr id="11" name="Rectangle 9"/>
            <p:cNvSpPr>
              <a:spLocks noChangeArrowheads="1"/>
            </p:cNvSpPr>
            <p:nvPr/>
          </p:nvSpPr>
          <p:spPr bwMode="ltGray">
            <a:xfrm rot="-1140313">
              <a:off x="3444" y="1816"/>
              <a:ext cx="6" cy="203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cs-CZ"/>
            </a:p>
          </p:txBody>
        </p:sp>
        <p:sp>
          <p:nvSpPr>
            <p:cNvPr id="12" name="Rectangle 10"/>
            <p:cNvSpPr>
              <a:spLocks noChangeArrowheads="1"/>
            </p:cNvSpPr>
            <p:nvPr/>
          </p:nvSpPr>
          <p:spPr bwMode="ltGray">
            <a:xfrm rot="1114412">
              <a:off x="2757" y="1821"/>
              <a:ext cx="6" cy="2119"/>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cs-CZ"/>
            </a:p>
          </p:txBody>
        </p:sp>
        <p:sp>
          <p:nvSpPr>
            <p:cNvPr id="13" name="Rectangle 11"/>
            <p:cNvSpPr>
              <a:spLocks noChangeArrowheads="1"/>
            </p:cNvSpPr>
            <p:nvPr/>
          </p:nvSpPr>
          <p:spPr bwMode="ltGray">
            <a:xfrm rot="254676">
              <a:off x="3035" y="1870"/>
              <a:ext cx="6" cy="1906"/>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cs-CZ"/>
            </a:p>
          </p:txBody>
        </p:sp>
        <p:sp>
          <p:nvSpPr>
            <p:cNvPr id="14" name="Freeform 12"/>
            <p:cNvSpPr>
              <a:spLocks/>
            </p:cNvSpPr>
            <p:nvPr/>
          </p:nvSpPr>
          <p:spPr bwMode="ltGray">
            <a:xfrm>
              <a:off x="4007" y="3021"/>
              <a:ext cx="623" cy="156"/>
            </a:xfrm>
            <a:custGeom>
              <a:avLst/>
              <a:gdLst/>
              <a:ahLst/>
              <a:cxnLst>
                <a:cxn ang="0">
                  <a:pos x="6" y="18"/>
                </a:cxn>
                <a:cxn ang="0">
                  <a:pos x="162" y="36"/>
                </a:cxn>
                <a:cxn ang="0">
                  <a:pos x="251" y="36"/>
                </a:cxn>
                <a:cxn ang="0">
                  <a:pos x="354" y="30"/>
                </a:cxn>
                <a:cxn ang="0">
                  <a:pos x="473" y="18"/>
                </a:cxn>
                <a:cxn ang="0">
                  <a:pos x="611" y="0"/>
                </a:cxn>
                <a:cxn ang="0">
                  <a:pos x="623" y="114"/>
                </a:cxn>
                <a:cxn ang="0">
                  <a:pos x="497" y="138"/>
                </a:cxn>
                <a:cxn ang="0">
                  <a:pos x="414" y="150"/>
                </a:cxn>
                <a:cxn ang="0">
                  <a:pos x="318" y="156"/>
                </a:cxn>
                <a:cxn ang="0">
                  <a:pos x="215" y="156"/>
                </a:cxn>
                <a:cxn ang="0">
                  <a:pos x="108" y="150"/>
                </a:cxn>
                <a:cxn ang="0">
                  <a:pos x="0" y="132"/>
                </a:cxn>
                <a:cxn ang="0">
                  <a:pos x="6" y="18"/>
                </a:cxn>
                <a:cxn ang="0">
                  <a:pos x="6" y="18"/>
                </a:cxn>
              </a:cxnLst>
              <a:rect l="0" t="0" r="r" b="b"/>
              <a:pathLst>
                <a:path w="623" h="156">
                  <a:moveTo>
                    <a:pt x="6" y="18"/>
                  </a:moveTo>
                  <a:lnTo>
                    <a:pt x="162" y="36"/>
                  </a:lnTo>
                  <a:lnTo>
                    <a:pt x="251" y="36"/>
                  </a:lnTo>
                  <a:lnTo>
                    <a:pt x="354" y="30"/>
                  </a:lnTo>
                  <a:lnTo>
                    <a:pt x="473" y="18"/>
                  </a:lnTo>
                  <a:lnTo>
                    <a:pt x="611" y="0"/>
                  </a:lnTo>
                  <a:lnTo>
                    <a:pt x="623" y="114"/>
                  </a:lnTo>
                  <a:lnTo>
                    <a:pt x="497" y="138"/>
                  </a:lnTo>
                  <a:lnTo>
                    <a:pt x="414" y="150"/>
                  </a:lnTo>
                  <a:lnTo>
                    <a:pt x="318" y="156"/>
                  </a:lnTo>
                  <a:lnTo>
                    <a:pt x="215" y="156"/>
                  </a:lnTo>
                  <a:lnTo>
                    <a:pt x="108" y="150"/>
                  </a:lnTo>
                  <a:lnTo>
                    <a:pt x="0" y="132"/>
                  </a:lnTo>
                  <a:lnTo>
                    <a:pt x="6" y="18"/>
                  </a:lnTo>
                  <a:lnTo>
                    <a:pt x="6"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cs-CZ"/>
            </a:p>
          </p:txBody>
        </p:sp>
        <p:sp>
          <p:nvSpPr>
            <p:cNvPr id="15" name="Freeform 13"/>
            <p:cNvSpPr>
              <a:spLocks/>
            </p:cNvSpPr>
            <p:nvPr/>
          </p:nvSpPr>
          <p:spPr bwMode="ltGray">
            <a:xfrm>
              <a:off x="4762" y="3591"/>
              <a:ext cx="996" cy="126"/>
            </a:xfrm>
            <a:custGeom>
              <a:avLst/>
              <a:gdLst/>
              <a:ahLst/>
              <a:cxnLst>
                <a:cxn ang="0">
                  <a:pos x="754" y="6"/>
                </a:cxn>
                <a:cxn ang="0">
                  <a:pos x="652" y="6"/>
                </a:cxn>
                <a:cxn ang="0">
                  <a:pos x="563" y="6"/>
                </a:cxn>
                <a:cxn ang="0">
                  <a:pos x="479" y="6"/>
                </a:cxn>
                <a:cxn ang="0">
                  <a:pos x="401" y="6"/>
                </a:cxn>
                <a:cxn ang="0">
                  <a:pos x="335" y="0"/>
                </a:cxn>
                <a:cxn ang="0">
                  <a:pos x="276" y="0"/>
                </a:cxn>
                <a:cxn ang="0">
                  <a:pos x="222" y="0"/>
                </a:cxn>
                <a:cxn ang="0">
                  <a:pos x="180" y="6"/>
                </a:cxn>
                <a:cxn ang="0">
                  <a:pos x="138" y="6"/>
                </a:cxn>
                <a:cxn ang="0">
                  <a:pos x="108" y="6"/>
                </a:cxn>
                <a:cxn ang="0">
                  <a:pos x="54" y="6"/>
                </a:cxn>
                <a:cxn ang="0">
                  <a:pos x="24" y="12"/>
                </a:cxn>
                <a:cxn ang="0">
                  <a:pos x="6" y="18"/>
                </a:cxn>
                <a:cxn ang="0">
                  <a:pos x="0" y="24"/>
                </a:cxn>
                <a:cxn ang="0">
                  <a:pos x="12" y="42"/>
                </a:cxn>
                <a:cxn ang="0">
                  <a:pos x="18" y="48"/>
                </a:cxn>
                <a:cxn ang="0">
                  <a:pos x="30" y="54"/>
                </a:cxn>
                <a:cxn ang="0">
                  <a:pos x="60" y="60"/>
                </a:cxn>
                <a:cxn ang="0">
                  <a:pos x="90" y="72"/>
                </a:cxn>
                <a:cxn ang="0">
                  <a:pos x="144" y="84"/>
                </a:cxn>
                <a:cxn ang="0">
                  <a:pos x="210" y="90"/>
                </a:cxn>
                <a:cxn ang="0">
                  <a:pos x="293" y="102"/>
                </a:cxn>
                <a:cxn ang="0">
                  <a:pos x="389" y="108"/>
                </a:cxn>
                <a:cxn ang="0">
                  <a:pos x="503" y="120"/>
                </a:cxn>
                <a:cxn ang="0">
                  <a:pos x="622" y="120"/>
                </a:cxn>
                <a:cxn ang="0">
                  <a:pos x="754" y="126"/>
                </a:cxn>
                <a:cxn ang="0">
                  <a:pos x="873" y="126"/>
                </a:cxn>
                <a:cxn ang="0">
                  <a:pos x="993" y="126"/>
                </a:cxn>
                <a:cxn ang="0">
                  <a:pos x="993" y="12"/>
                </a:cxn>
                <a:cxn ang="0">
                  <a:pos x="879" y="12"/>
                </a:cxn>
                <a:cxn ang="0">
                  <a:pos x="754" y="6"/>
                </a:cxn>
                <a:cxn ang="0">
                  <a:pos x="754" y="6"/>
                </a:cxn>
              </a:cxnLst>
              <a:rect l="0" t="0" r="r" b="b"/>
              <a:pathLst>
                <a:path w="993" h="126">
                  <a:moveTo>
                    <a:pt x="754" y="6"/>
                  </a:moveTo>
                  <a:lnTo>
                    <a:pt x="652" y="6"/>
                  </a:lnTo>
                  <a:lnTo>
                    <a:pt x="563" y="6"/>
                  </a:lnTo>
                  <a:lnTo>
                    <a:pt x="479" y="6"/>
                  </a:lnTo>
                  <a:lnTo>
                    <a:pt x="401" y="6"/>
                  </a:lnTo>
                  <a:lnTo>
                    <a:pt x="335" y="0"/>
                  </a:lnTo>
                  <a:lnTo>
                    <a:pt x="276" y="0"/>
                  </a:lnTo>
                  <a:lnTo>
                    <a:pt x="222" y="0"/>
                  </a:lnTo>
                  <a:lnTo>
                    <a:pt x="180" y="6"/>
                  </a:lnTo>
                  <a:lnTo>
                    <a:pt x="138" y="6"/>
                  </a:lnTo>
                  <a:lnTo>
                    <a:pt x="108" y="6"/>
                  </a:lnTo>
                  <a:lnTo>
                    <a:pt x="54" y="6"/>
                  </a:lnTo>
                  <a:lnTo>
                    <a:pt x="24" y="12"/>
                  </a:lnTo>
                  <a:lnTo>
                    <a:pt x="6" y="18"/>
                  </a:lnTo>
                  <a:lnTo>
                    <a:pt x="0" y="24"/>
                  </a:lnTo>
                  <a:lnTo>
                    <a:pt x="12" y="42"/>
                  </a:lnTo>
                  <a:lnTo>
                    <a:pt x="18" y="48"/>
                  </a:lnTo>
                  <a:lnTo>
                    <a:pt x="30" y="54"/>
                  </a:lnTo>
                  <a:lnTo>
                    <a:pt x="60" y="60"/>
                  </a:lnTo>
                  <a:lnTo>
                    <a:pt x="90" y="72"/>
                  </a:lnTo>
                  <a:lnTo>
                    <a:pt x="144" y="84"/>
                  </a:lnTo>
                  <a:lnTo>
                    <a:pt x="210" y="90"/>
                  </a:lnTo>
                  <a:lnTo>
                    <a:pt x="293" y="102"/>
                  </a:lnTo>
                  <a:lnTo>
                    <a:pt x="389" y="108"/>
                  </a:lnTo>
                  <a:lnTo>
                    <a:pt x="503" y="120"/>
                  </a:lnTo>
                  <a:lnTo>
                    <a:pt x="622" y="120"/>
                  </a:lnTo>
                  <a:lnTo>
                    <a:pt x="754" y="126"/>
                  </a:lnTo>
                  <a:lnTo>
                    <a:pt x="873" y="126"/>
                  </a:lnTo>
                  <a:lnTo>
                    <a:pt x="993" y="126"/>
                  </a:lnTo>
                  <a:lnTo>
                    <a:pt x="993" y="12"/>
                  </a:lnTo>
                  <a:lnTo>
                    <a:pt x="879" y="12"/>
                  </a:lnTo>
                  <a:lnTo>
                    <a:pt x="754" y="6"/>
                  </a:lnTo>
                  <a:lnTo>
                    <a:pt x="754" y="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cs-CZ"/>
            </a:p>
          </p:txBody>
        </p:sp>
        <p:sp>
          <p:nvSpPr>
            <p:cNvPr id="16" name="Freeform 14"/>
            <p:cNvSpPr>
              <a:spLocks/>
            </p:cNvSpPr>
            <p:nvPr/>
          </p:nvSpPr>
          <p:spPr bwMode="ltGray">
            <a:xfrm>
              <a:off x="4786" y="3645"/>
              <a:ext cx="972" cy="245"/>
            </a:xfrm>
            <a:custGeom>
              <a:avLst/>
              <a:gdLst/>
              <a:ahLst/>
              <a:cxnLst>
                <a:cxn ang="0">
                  <a:pos x="0" y="0"/>
                </a:cxn>
                <a:cxn ang="0">
                  <a:pos x="24" y="54"/>
                </a:cxn>
                <a:cxn ang="0">
                  <a:pos x="66" y="96"/>
                </a:cxn>
                <a:cxn ang="0">
                  <a:pos x="120" y="137"/>
                </a:cxn>
                <a:cxn ang="0">
                  <a:pos x="198" y="173"/>
                </a:cxn>
                <a:cxn ang="0">
                  <a:pos x="293" y="203"/>
                </a:cxn>
                <a:cxn ang="0">
                  <a:pos x="353" y="215"/>
                </a:cxn>
                <a:cxn ang="0">
                  <a:pos x="413" y="227"/>
                </a:cxn>
                <a:cxn ang="0">
                  <a:pos x="479" y="233"/>
                </a:cxn>
                <a:cxn ang="0">
                  <a:pos x="556" y="239"/>
                </a:cxn>
                <a:cxn ang="0">
                  <a:pos x="634" y="245"/>
                </a:cxn>
                <a:cxn ang="0">
                  <a:pos x="724" y="245"/>
                </a:cxn>
                <a:cxn ang="0">
                  <a:pos x="855" y="245"/>
                </a:cxn>
                <a:cxn ang="0">
                  <a:pos x="969" y="239"/>
                </a:cxn>
                <a:cxn ang="0">
                  <a:pos x="969" y="60"/>
                </a:cxn>
                <a:cxn ang="0">
                  <a:pos x="700" y="60"/>
                </a:cxn>
                <a:cxn ang="0">
                  <a:pos x="503" y="54"/>
                </a:cxn>
                <a:cxn ang="0">
                  <a:pos x="317" y="42"/>
                </a:cxn>
                <a:cxn ang="0">
                  <a:pos x="150" y="24"/>
                </a:cxn>
                <a:cxn ang="0">
                  <a:pos x="72" y="12"/>
                </a:cxn>
                <a:cxn ang="0">
                  <a:pos x="0" y="0"/>
                </a:cxn>
                <a:cxn ang="0">
                  <a:pos x="0" y="0"/>
                </a:cxn>
              </a:cxnLst>
              <a:rect l="0" t="0" r="r" b="b"/>
              <a:pathLst>
                <a:path w="969" h="245">
                  <a:moveTo>
                    <a:pt x="0" y="0"/>
                  </a:moveTo>
                  <a:lnTo>
                    <a:pt x="24" y="54"/>
                  </a:lnTo>
                  <a:lnTo>
                    <a:pt x="66" y="96"/>
                  </a:lnTo>
                  <a:lnTo>
                    <a:pt x="120" y="137"/>
                  </a:lnTo>
                  <a:lnTo>
                    <a:pt x="198" y="173"/>
                  </a:lnTo>
                  <a:lnTo>
                    <a:pt x="293" y="203"/>
                  </a:lnTo>
                  <a:lnTo>
                    <a:pt x="353" y="215"/>
                  </a:lnTo>
                  <a:lnTo>
                    <a:pt x="413" y="227"/>
                  </a:lnTo>
                  <a:lnTo>
                    <a:pt x="479" y="233"/>
                  </a:lnTo>
                  <a:lnTo>
                    <a:pt x="556" y="239"/>
                  </a:lnTo>
                  <a:lnTo>
                    <a:pt x="634" y="245"/>
                  </a:lnTo>
                  <a:lnTo>
                    <a:pt x="724" y="245"/>
                  </a:lnTo>
                  <a:lnTo>
                    <a:pt x="855" y="245"/>
                  </a:lnTo>
                  <a:lnTo>
                    <a:pt x="969" y="239"/>
                  </a:lnTo>
                  <a:lnTo>
                    <a:pt x="969" y="60"/>
                  </a:lnTo>
                  <a:lnTo>
                    <a:pt x="700" y="60"/>
                  </a:lnTo>
                  <a:lnTo>
                    <a:pt x="503" y="54"/>
                  </a:lnTo>
                  <a:lnTo>
                    <a:pt x="317" y="42"/>
                  </a:lnTo>
                  <a:lnTo>
                    <a:pt x="150" y="24"/>
                  </a:lnTo>
                  <a:lnTo>
                    <a:pt x="72" y="12"/>
                  </a:lnTo>
                  <a:lnTo>
                    <a:pt x="0" y="0"/>
                  </a:lnTo>
                  <a:lnTo>
                    <a:pt x="0" y="0"/>
                  </a:lnTo>
                  <a:close/>
                </a:path>
              </a:pathLst>
            </a:custGeom>
            <a:gradFill rotWithShape="0">
              <a:gsLst>
                <a:gs pos="0">
                  <a:schemeClr val="bg2"/>
                </a:gs>
                <a:gs pos="100000">
                  <a:schemeClr val="bg2">
                    <a:gamma/>
                    <a:tint val="81961"/>
                    <a:invGamma/>
                  </a:schemeClr>
                </a:gs>
              </a:gsLst>
              <a:lin ang="18900000" scaled="1"/>
            </a:gradFill>
            <a:ln w="9525">
              <a:noFill/>
              <a:round/>
              <a:headEnd/>
              <a:tailEnd/>
            </a:ln>
          </p:spPr>
          <p:txBody>
            <a:bodyPr/>
            <a:lstStyle/>
            <a:p>
              <a:pPr>
                <a:defRPr/>
              </a:pPr>
              <a:endParaRPr lang="cs-CZ"/>
            </a:p>
          </p:txBody>
        </p:sp>
        <p:sp>
          <p:nvSpPr>
            <p:cNvPr id="17" name="Freeform 15"/>
            <p:cNvSpPr>
              <a:spLocks/>
            </p:cNvSpPr>
            <p:nvPr/>
          </p:nvSpPr>
          <p:spPr bwMode="ltGray">
            <a:xfrm>
              <a:off x="4804" y="3591"/>
              <a:ext cx="954" cy="90"/>
            </a:xfrm>
            <a:custGeom>
              <a:avLst/>
              <a:gdLst/>
              <a:ahLst/>
              <a:cxnLst>
                <a:cxn ang="0">
                  <a:pos x="700" y="0"/>
                </a:cxn>
                <a:cxn ang="0">
                  <a:pos x="598" y="0"/>
                </a:cxn>
                <a:cxn ang="0">
                  <a:pos x="515" y="0"/>
                </a:cxn>
                <a:cxn ang="0">
                  <a:pos x="431" y="0"/>
                </a:cxn>
                <a:cxn ang="0">
                  <a:pos x="365" y="0"/>
                </a:cxn>
                <a:cxn ang="0">
                  <a:pos x="299" y="0"/>
                </a:cxn>
                <a:cxn ang="0">
                  <a:pos x="245" y="0"/>
                </a:cxn>
                <a:cxn ang="0">
                  <a:pos x="198" y="0"/>
                </a:cxn>
                <a:cxn ang="0">
                  <a:pos x="162" y="0"/>
                </a:cxn>
                <a:cxn ang="0">
                  <a:pos x="126" y="6"/>
                </a:cxn>
                <a:cxn ang="0">
                  <a:pos x="96" y="6"/>
                </a:cxn>
                <a:cxn ang="0">
                  <a:pos x="54" y="12"/>
                </a:cxn>
                <a:cxn ang="0">
                  <a:pos x="30" y="12"/>
                </a:cxn>
                <a:cxn ang="0">
                  <a:pos x="12" y="18"/>
                </a:cxn>
                <a:cxn ang="0">
                  <a:pos x="6" y="18"/>
                </a:cxn>
                <a:cxn ang="0">
                  <a:pos x="0" y="24"/>
                </a:cxn>
                <a:cxn ang="0">
                  <a:pos x="6" y="30"/>
                </a:cxn>
                <a:cxn ang="0">
                  <a:pos x="24" y="36"/>
                </a:cxn>
                <a:cxn ang="0">
                  <a:pos x="54" y="42"/>
                </a:cxn>
                <a:cxn ang="0">
                  <a:pos x="102" y="54"/>
                </a:cxn>
                <a:cxn ang="0">
                  <a:pos x="168" y="60"/>
                </a:cxn>
                <a:cxn ang="0">
                  <a:pos x="251" y="66"/>
                </a:cxn>
                <a:cxn ang="0">
                  <a:pos x="341" y="78"/>
                </a:cxn>
                <a:cxn ang="0">
                  <a:pos x="449" y="84"/>
                </a:cxn>
                <a:cxn ang="0">
                  <a:pos x="568" y="84"/>
                </a:cxn>
                <a:cxn ang="0">
                  <a:pos x="694" y="90"/>
                </a:cxn>
                <a:cxn ang="0">
                  <a:pos x="825" y="90"/>
                </a:cxn>
                <a:cxn ang="0">
                  <a:pos x="951" y="90"/>
                </a:cxn>
                <a:cxn ang="0">
                  <a:pos x="951" y="6"/>
                </a:cxn>
                <a:cxn ang="0">
                  <a:pos x="831" y="6"/>
                </a:cxn>
                <a:cxn ang="0">
                  <a:pos x="772" y="6"/>
                </a:cxn>
                <a:cxn ang="0">
                  <a:pos x="700" y="0"/>
                </a:cxn>
                <a:cxn ang="0">
                  <a:pos x="700" y="0"/>
                </a:cxn>
              </a:cxnLst>
              <a:rect l="0" t="0" r="r" b="b"/>
              <a:pathLst>
                <a:path w="951" h="90">
                  <a:moveTo>
                    <a:pt x="700" y="0"/>
                  </a:moveTo>
                  <a:lnTo>
                    <a:pt x="598" y="0"/>
                  </a:lnTo>
                  <a:lnTo>
                    <a:pt x="515" y="0"/>
                  </a:lnTo>
                  <a:lnTo>
                    <a:pt x="431" y="0"/>
                  </a:lnTo>
                  <a:lnTo>
                    <a:pt x="365" y="0"/>
                  </a:lnTo>
                  <a:lnTo>
                    <a:pt x="299" y="0"/>
                  </a:lnTo>
                  <a:lnTo>
                    <a:pt x="245" y="0"/>
                  </a:lnTo>
                  <a:lnTo>
                    <a:pt x="198" y="0"/>
                  </a:lnTo>
                  <a:lnTo>
                    <a:pt x="162" y="0"/>
                  </a:lnTo>
                  <a:lnTo>
                    <a:pt x="126" y="6"/>
                  </a:lnTo>
                  <a:lnTo>
                    <a:pt x="96" y="6"/>
                  </a:lnTo>
                  <a:lnTo>
                    <a:pt x="54" y="12"/>
                  </a:lnTo>
                  <a:lnTo>
                    <a:pt x="30" y="12"/>
                  </a:lnTo>
                  <a:lnTo>
                    <a:pt x="12" y="18"/>
                  </a:lnTo>
                  <a:lnTo>
                    <a:pt x="6" y="18"/>
                  </a:lnTo>
                  <a:lnTo>
                    <a:pt x="0" y="24"/>
                  </a:lnTo>
                  <a:lnTo>
                    <a:pt x="6" y="30"/>
                  </a:lnTo>
                  <a:lnTo>
                    <a:pt x="24" y="36"/>
                  </a:lnTo>
                  <a:lnTo>
                    <a:pt x="54" y="42"/>
                  </a:lnTo>
                  <a:lnTo>
                    <a:pt x="102" y="54"/>
                  </a:lnTo>
                  <a:lnTo>
                    <a:pt x="168" y="60"/>
                  </a:lnTo>
                  <a:lnTo>
                    <a:pt x="251" y="66"/>
                  </a:lnTo>
                  <a:lnTo>
                    <a:pt x="341" y="78"/>
                  </a:lnTo>
                  <a:lnTo>
                    <a:pt x="449" y="84"/>
                  </a:lnTo>
                  <a:lnTo>
                    <a:pt x="568" y="84"/>
                  </a:lnTo>
                  <a:lnTo>
                    <a:pt x="694" y="90"/>
                  </a:lnTo>
                  <a:lnTo>
                    <a:pt x="825" y="90"/>
                  </a:lnTo>
                  <a:lnTo>
                    <a:pt x="951" y="90"/>
                  </a:lnTo>
                  <a:lnTo>
                    <a:pt x="951" y="6"/>
                  </a:lnTo>
                  <a:lnTo>
                    <a:pt x="831" y="6"/>
                  </a:lnTo>
                  <a:lnTo>
                    <a:pt x="772" y="6"/>
                  </a:lnTo>
                  <a:lnTo>
                    <a:pt x="700" y="0"/>
                  </a:lnTo>
                  <a:lnTo>
                    <a:pt x="700"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a:defRPr/>
              </a:pPr>
              <a:endParaRPr lang="cs-CZ"/>
            </a:p>
          </p:txBody>
        </p:sp>
        <p:sp>
          <p:nvSpPr>
            <p:cNvPr id="18" name="Freeform 16"/>
            <p:cNvSpPr>
              <a:spLocks/>
            </p:cNvSpPr>
            <p:nvPr/>
          </p:nvSpPr>
          <p:spPr bwMode="ltGray">
            <a:xfrm>
              <a:off x="3059" y="1541"/>
              <a:ext cx="102" cy="155"/>
            </a:xfrm>
            <a:custGeom>
              <a:avLst/>
              <a:gdLst/>
              <a:ahLst/>
              <a:cxnLst>
                <a:cxn ang="0">
                  <a:pos x="102" y="0"/>
                </a:cxn>
                <a:cxn ang="0">
                  <a:pos x="0" y="12"/>
                </a:cxn>
                <a:cxn ang="0">
                  <a:pos x="30" y="72"/>
                </a:cxn>
                <a:cxn ang="0">
                  <a:pos x="30" y="155"/>
                </a:cxn>
                <a:cxn ang="0">
                  <a:pos x="72" y="155"/>
                </a:cxn>
                <a:cxn ang="0">
                  <a:pos x="72" y="66"/>
                </a:cxn>
                <a:cxn ang="0">
                  <a:pos x="102" y="0"/>
                </a:cxn>
                <a:cxn ang="0">
                  <a:pos x="102" y="0"/>
                </a:cxn>
              </a:cxnLst>
              <a:rect l="0" t="0" r="r" b="b"/>
              <a:pathLst>
                <a:path w="102" h="155">
                  <a:moveTo>
                    <a:pt x="102" y="0"/>
                  </a:moveTo>
                  <a:lnTo>
                    <a:pt x="0" y="12"/>
                  </a:lnTo>
                  <a:lnTo>
                    <a:pt x="30" y="72"/>
                  </a:lnTo>
                  <a:lnTo>
                    <a:pt x="30" y="155"/>
                  </a:lnTo>
                  <a:lnTo>
                    <a:pt x="72" y="155"/>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cs-CZ"/>
            </a:p>
          </p:txBody>
        </p:sp>
        <p:sp>
          <p:nvSpPr>
            <p:cNvPr id="19" name="Freeform 17"/>
            <p:cNvSpPr>
              <a:spLocks noEditPoints="1"/>
            </p:cNvSpPr>
            <p:nvPr/>
          </p:nvSpPr>
          <p:spPr bwMode="ltGray">
            <a:xfrm>
              <a:off x="3059" y="1690"/>
              <a:ext cx="90" cy="96"/>
            </a:xfrm>
            <a:custGeom>
              <a:avLst/>
              <a:gdLst/>
              <a:ahLst/>
              <a:cxnLst>
                <a:cxn ang="0">
                  <a:pos x="48" y="96"/>
                </a:cxn>
                <a:cxn ang="0">
                  <a:pos x="72" y="72"/>
                </a:cxn>
                <a:cxn ang="0">
                  <a:pos x="84" y="48"/>
                </a:cxn>
                <a:cxn ang="0">
                  <a:pos x="90" y="36"/>
                </a:cxn>
                <a:cxn ang="0">
                  <a:pos x="84" y="24"/>
                </a:cxn>
                <a:cxn ang="0">
                  <a:pos x="66" y="6"/>
                </a:cxn>
                <a:cxn ang="0">
                  <a:pos x="42" y="0"/>
                </a:cxn>
                <a:cxn ang="0">
                  <a:pos x="24" y="0"/>
                </a:cxn>
                <a:cxn ang="0">
                  <a:pos x="12" y="12"/>
                </a:cxn>
                <a:cxn ang="0">
                  <a:pos x="6" y="24"/>
                </a:cxn>
                <a:cxn ang="0">
                  <a:pos x="0" y="36"/>
                </a:cxn>
                <a:cxn ang="0">
                  <a:pos x="12" y="66"/>
                </a:cxn>
                <a:cxn ang="0">
                  <a:pos x="30" y="84"/>
                </a:cxn>
                <a:cxn ang="0">
                  <a:pos x="48" y="96"/>
                </a:cxn>
                <a:cxn ang="0">
                  <a:pos x="48" y="96"/>
                </a:cxn>
                <a:cxn ang="0">
                  <a:pos x="48" y="12"/>
                </a:cxn>
                <a:cxn ang="0">
                  <a:pos x="66" y="18"/>
                </a:cxn>
                <a:cxn ang="0">
                  <a:pos x="72" y="24"/>
                </a:cxn>
                <a:cxn ang="0">
                  <a:pos x="72" y="36"/>
                </a:cxn>
                <a:cxn ang="0">
                  <a:pos x="72" y="48"/>
                </a:cxn>
                <a:cxn ang="0">
                  <a:pos x="54" y="66"/>
                </a:cxn>
                <a:cxn ang="0">
                  <a:pos x="48" y="78"/>
                </a:cxn>
                <a:cxn ang="0">
                  <a:pos x="30" y="66"/>
                </a:cxn>
                <a:cxn ang="0">
                  <a:pos x="24" y="48"/>
                </a:cxn>
                <a:cxn ang="0">
                  <a:pos x="18" y="30"/>
                </a:cxn>
                <a:cxn ang="0">
                  <a:pos x="30" y="12"/>
                </a:cxn>
                <a:cxn ang="0">
                  <a:pos x="48" y="12"/>
                </a:cxn>
                <a:cxn ang="0">
                  <a:pos x="48" y="12"/>
                </a:cxn>
              </a:cxnLst>
              <a:rect l="0" t="0" r="r" b="b"/>
              <a:pathLst>
                <a:path w="90" h="96">
                  <a:moveTo>
                    <a:pt x="48" y="96"/>
                  </a:moveTo>
                  <a:lnTo>
                    <a:pt x="72" y="72"/>
                  </a:lnTo>
                  <a:lnTo>
                    <a:pt x="84" y="48"/>
                  </a:lnTo>
                  <a:lnTo>
                    <a:pt x="90" y="36"/>
                  </a:lnTo>
                  <a:lnTo>
                    <a:pt x="84" y="24"/>
                  </a:lnTo>
                  <a:lnTo>
                    <a:pt x="66" y="6"/>
                  </a:lnTo>
                  <a:lnTo>
                    <a:pt x="42" y="0"/>
                  </a:lnTo>
                  <a:lnTo>
                    <a:pt x="24" y="0"/>
                  </a:lnTo>
                  <a:lnTo>
                    <a:pt x="12" y="12"/>
                  </a:lnTo>
                  <a:lnTo>
                    <a:pt x="6" y="24"/>
                  </a:lnTo>
                  <a:lnTo>
                    <a:pt x="0" y="36"/>
                  </a:lnTo>
                  <a:lnTo>
                    <a:pt x="12" y="66"/>
                  </a:lnTo>
                  <a:lnTo>
                    <a:pt x="30" y="84"/>
                  </a:lnTo>
                  <a:lnTo>
                    <a:pt x="48" y="96"/>
                  </a:lnTo>
                  <a:lnTo>
                    <a:pt x="48" y="96"/>
                  </a:lnTo>
                  <a:close/>
                  <a:moveTo>
                    <a:pt x="48" y="12"/>
                  </a:moveTo>
                  <a:lnTo>
                    <a:pt x="66" y="18"/>
                  </a:lnTo>
                  <a:lnTo>
                    <a:pt x="72" y="24"/>
                  </a:lnTo>
                  <a:lnTo>
                    <a:pt x="72" y="36"/>
                  </a:lnTo>
                  <a:lnTo>
                    <a:pt x="72" y="48"/>
                  </a:lnTo>
                  <a:lnTo>
                    <a:pt x="54" y="66"/>
                  </a:lnTo>
                  <a:lnTo>
                    <a:pt x="48" y="78"/>
                  </a:lnTo>
                  <a:lnTo>
                    <a:pt x="30" y="66"/>
                  </a:lnTo>
                  <a:lnTo>
                    <a:pt x="24"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cs-CZ"/>
            </a:p>
          </p:txBody>
        </p:sp>
        <p:sp>
          <p:nvSpPr>
            <p:cNvPr id="20" name="Freeform 18"/>
            <p:cNvSpPr>
              <a:spLocks noEditPoints="1"/>
            </p:cNvSpPr>
            <p:nvPr/>
          </p:nvSpPr>
          <p:spPr bwMode="ltGray">
            <a:xfrm>
              <a:off x="3059" y="1768"/>
              <a:ext cx="90" cy="108"/>
            </a:xfrm>
            <a:custGeom>
              <a:avLst/>
              <a:gdLst/>
              <a:ahLst/>
              <a:cxnLst>
                <a:cxn ang="0">
                  <a:pos x="0" y="90"/>
                </a:cxn>
                <a:cxn ang="0">
                  <a:pos x="12" y="102"/>
                </a:cxn>
                <a:cxn ang="0">
                  <a:pos x="24" y="108"/>
                </a:cxn>
                <a:cxn ang="0">
                  <a:pos x="54" y="108"/>
                </a:cxn>
                <a:cxn ang="0">
                  <a:pos x="78" y="96"/>
                </a:cxn>
                <a:cxn ang="0">
                  <a:pos x="90" y="72"/>
                </a:cxn>
                <a:cxn ang="0">
                  <a:pos x="84" y="42"/>
                </a:cxn>
                <a:cxn ang="0">
                  <a:pos x="66" y="24"/>
                </a:cxn>
                <a:cxn ang="0">
                  <a:pos x="54" y="12"/>
                </a:cxn>
                <a:cxn ang="0">
                  <a:pos x="48" y="6"/>
                </a:cxn>
                <a:cxn ang="0">
                  <a:pos x="48" y="6"/>
                </a:cxn>
                <a:cxn ang="0">
                  <a:pos x="48" y="0"/>
                </a:cxn>
                <a:cxn ang="0">
                  <a:pos x="24" y="24"/>
                </a:cxn>
                <a:cxn ang="0">
                  <a:pos x="6" y="48"/>
                </a:cxn>
                <a:cxn ang="0">
                  <a:pos x="0" y="66"/>
                </a:cxn>
                <a:cxn ang="0">
                  <a:pos x="0" y="90"/>
                </a:cxn>
                <a:cxn ang="0">
                  <a:pos x="0" y="90"/>
                </a:cxn>
                <a:cxn ang="0">
                  <a:pos x="12" y="66"/>
                </a:cxn>
                <a:cxn ang="0">
                  <a:pos x="18" y="48"/>
                </a:cxn>
                <a:cxn ang="0">
                  <a:pos x="30" y="36"/>
                </a:cxn>
                <a:cxn ang="0">
                  <a:pos x="42" y="24"/>
                </a:cxn>
                <a:cxn ang="0">
                  <a:pos x="48" y="18"/>
                </a:cxn>
                <a:cxn ang="0">
                  <a:pos x="66" y="30"/>
                </a:cxn>
                <a:cxn ang="0">
                  <a:pos x="72" y="48"/>
                </a:cxn>
                <a:cxn ang="0">
                  <a:pos x="78" y="72"/>
                </a:cxn>
                <a:cxn ang="0">
                  <a:pos x="78" y="84"/>
                </a:cxn>
                <a:cxn ang="0">
                  <a:pos x="66" y="96"/>
                </a:cxn>
                <a:cxn ang="0">
                  <a:pos x="42" y="102"/>
                </a:cxn>
                <a:cxn ang="0">
                  <a:pos x="30" y="96"/>
                </a:cxn>
                <a:cxn ang="0">
                  <a:pos x="18" y="90"/>
                </a:cxn>
                <a:cxn ang="0">
                  <a:pos x="12" y="78"/>
                </a:cxn>
                <a:cxn ang="0">
                  <a:pos x="12" y="66"/>
                </a:cxn>
                <a:cxn ang="0">
                  <a:pos x="12" y="66"/>
                </a:cxn>
              </a:cxnLst>
              <a:rect l="0" t="0" r="r" b="b"/>
              <a:pathLst>
                <a:path w="90" h="108">
                  <a:moveTo>
                    <a:pt x="0" y="90"/>
                  </a:moveTo>
                  <a:lnTo>
                    <a:pt x="12" y="102"/>
                  </a:lnTo>
                  <a:lnTo>
                    <a:pt x="24" y="108"/>
                  </a:lnTo>
                  <a:lnTo>
                    <a:pt x="54" y="108"/>
                  </a:lnTo>
                  <a:lnTo>
                    <a:pt x="78" y="96"/>
                  </a:lnTo>
                  <a:lnTo>
                    <a:pt x="90" y="72"/>
                  </a:lnTo>
                  <a:lnTo>
                    <a:pt x="84" y="42"/>
                  </a:lnTo>
                  <a:lnTo>
                    <a:pt x="66" y="24"/>
                  </a:lnTo>
                  <a:lnTo>
                    <a:pt x="54" y="12"/>
                  </a:lnTo>
                  <a:lnTo>
                    <a:pt x="48" y="6"/>
                  </a:lnTo>
                  <a:lnTo>
                    <a:pt x="48" y="6"/>
                  </a:lnTo>
                  <a:lnTo>
                    <a:pt x="48" y="0"/>
                  </a:lnTo>
                  <a:lnTo>
                    <a:pt x="24" y="24"/>
                  </a:lnTo>
                  <a:lnTo>
                    <a:pt x="6" y="48"/>
                  </a:lnTo>
                  <a:lnTo>
                    <a:pt x="0" y="66"/>
                  </a:lnTo>
                  <a:lnTo>
                    <a:pt x="0" y="90"/>
                  </a:lnTo>
                  <a:lnTo>
                    <a:pt x="0" y="90"/>
                  </a:lnTo>
                  <a:close/>
                  <a:moveTo>
                    <a:pt x="12" y="66"/>
                  </a:moveTo>
                  <a:lnTo>
                    <a:pt x="18" y="48"/>
                  </a:lnTo>
                  <a:lnTo>
                    <a:pt x="30" y="36"/>
                  </a:lnTo>
                  <a:lnTo>
                    <a:pt x="42" y="24"/>
                  </a:lnTo>
                  <a:lnTo>
                    <a:pt x="48" y="18"/>
                  </a:lnTo>
                  <a:lnTo>
                    <a:pt x="66" y="30"/>
                  </a:lnTo>
                  <a:lnTo>
                    <a:pt x="72" y="48"/>
                  </a:lnTo>
                  <a:lnTo>
                    <a:pt x="78" y="72"/>
                  </a:lnTo>
                  <a:lnTo>
                    <a:pt x="78" y="84"/>
                  </a:lnTo>
                  <a:lnTo>
                    <a:pt x="66" y="96"/>
                  </a:lnTo>
                  <a:lnTo>
                    <a:pt x="42" y="102"/>
                  </a:lnTo>
                  <a:lnTo>
                    <a:pt x="30" y="96"/>
                  </a:lnTo>
                  <a:lnTo>
                    <a:pt x="18"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cs-CZ"/>
            </a:p>
          </p:txBody>
        </p:sp>
        <p:sp>
          <p:nvSpPr>
            <p:cNvPr id="21" name="Freeform 19"/>
            <p:cNvSpPr>
              <a:spLocks/>
            </p:cNvSpPr>
            <p:nvPr/>
          </p:nvSpPr>
          <p:spPr bwMode="ltGray">
            <a:xfrm>
              <a:off x="5470" y="1205"/>
              <a:ext cx="102" cy="156"/>
            </a:xfrm>
            <a:custGeom>
              <a:avLst/>
              <a:gdLst/>
              <a:ahLst/>
              <a:cxnLst>
                <a:cxn ang="0">
                  <a:pos x="102" y="0"/>
                </a:cxn>
                <a:cxn ang="0">
                  <a:pos x="0" y="6"/>
                </a:cxn>
                <a:cxn ang="0">
                  <a:pos x="30" y="72"/>
                </a:cxn>
                <a:cxn ang="0">
                  <a:pos x="30" y="156"/>
                </a:cxn>
                <a:cxn ang="0">
                  <a:pos x="72" y="156"/>
                </a:cxn>
                <a:cxn ang="0">
                  <a:pos x="72" y="66"/>
                </a:cxn>
                <a:cxn ang="0">
                  <a:pos x="102" y="0"/>
                </a:cxn>
                <a:cxn ang="0">
                  <a:pos x="102" y="0"/>
                </a:cxn>
              </a:cxnLst>
              <a:rect l="0" t="0" r="r" b="b"/>
              <a:pathLst>
                <a:path w="102" h="156">
                  <a:moveTo>
                    <a:pt x="102" y="0"/>
                  </a:moveTo>
                  <a:lnTo>
                    <a:pt x="0" y="6"/>
                  </a:lnTo>
                  <a:lnTo>
                    <a:pt x="30" y="72"/>
                  </a:lnTo>
                  <a:lnTo>
                    <a:pt x="30" y="156"/>
                  </a:lnTo>
                  <a:lnTo>
                    <a:pt x="72" y="156"/>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cs-CZ"/>
            </a:p>
          </p:txBody>
        </p:sp>
        <p:sp>
          <p:nvSpPr>
            <p:cNvPr id="22" name="Freeform 20"/>
            <p:cNvSpPr>
              <a:spLocks noEditPoints="1"/>
            </p:cNvSpPr>
            <p:nvPr/>
          </p:nvSpPr>
          <p:spPr bwMode="ltGray">
            <a:xfrm>
              <a:off x="5476" y="1349"/>
              <a:ext cx="84" cy="96"/>
            </a:xfrm>
            <a:custGeom>
              <a:avLst/>
              <a:gdLst/>
              <a:ahLst/>
              <a:cxnLst>
                <a:cxn ang="0">
                  <a:pos x="42" y="96"/>
                </a:cxn>
                <a:cxn ang="0">
                  <a:pos x="66" y="78"/>
                </a:cxn>
                <a:cxn ang="0">
                  <a:pos x="84" y="54"/>
                </a:cxn>
                <a:cxn ang="0">
                  <a:pos x="84" y="30"/>
                </a:cxn>
                <a:cxn ang="0">
                  <a:pos x="66" y="6"/>
                </a:cxn>
                <a:cxn ang="0">
                  <a:pos x="42" y="0"/>
                </a:cxn>
                <a:cxn ang="0">
                  <a:pos x="24" y="6"/>
                </a:cxn>
                <a:cxn ang="0">
                  <a:pos x="12" y="18"/>
                </a:cxn>
                <a:cxn ang="0">
                  <a:pos x="6" y="30"/>
                </a:cxn>
                <a:cxn ang="0">
                  <a:pos x="0" y="42"/>
                </a:cxn>
                <a:cxn ang="0">
                  <a:pos x="12" y="66"/>
                </a:cxn>
                <a:cxn ang="0">
                  <a:pos x="30" y="84"/>
                </a:cxn>
                <a:cxn ang="0">
                  <a:pos x="42" y="96"/>
                </a:cxn>
                <a:cxn ang="0">
                  <a:pos x="42" y="96"/>
                </a:cxn>
                <a:cxn ang="0">
                  <a:pos x="48" y="12"/>
                </a:cxn>
                <a:cxn ang="0">
                  <a:pos x="66" y="18"/>
                </a:cxn>
                <a:cxn ang="0">
                  <a:pos x="72" y="30"/>
                </a:cxn>
                <a:cxn ang="0">
                  <a:pos x="72" y="42"/>
                </a:cxn>
                <a:cxn ang="0">
                  <a:pos x="66" y="54"/>
                </a:cxn>
                <a:cxn ang="0">
                  <a:pos x="54" y="72"/>
                </a:cxn>
                <a:cxn ang="0">
                  <a:pos x="42" y="84"/>
                </a:cxn>
                <a:cxn ang="0">
                  <a:pos x="42" y="84"/>
                </a:cxn>
                <a:cxn ang="0">
                  <a:pos x="30" y="72"/>
                </a:cxn>
                <a:cxn ang="0">
                  <a:pos x="18" y="54"/>
                </a:cxn>
                <a:cxn ang="0">
                  <a:pos x="18" y="30"/>
                </a:cxn>
                <a:cxn ang="0">
                  <a:pos x="30" y="18"/>
                </a:cxn>
                <a:cxn ang="0">
                  <a:pos x="48" y="12"/>
                </a:cxn>
                <a:cxn ang="0">
                  <a:pos x="48" y="12"/>
                </a:cxn>
              </a:cxnLst>
              <a:rect l="0" t="0" r="r" b="b"/>
              <a:pathLst>
                <a:path w="84" h="96">
                  <a:moveTo>
                    <a:pt x="42" y="96"/>
                  </a:moveTo>
                  <a:lnTo>
                    <a:pt x="66" y="78"/>
                  </a:lnTo>
                  <a:lnTo>
                    <a:pt x="84" y="54"/>
                  </a:lnTo>
                  <a:lnTo>
                    <a:pt x="84" y="30"/>
                  </a:lnTo>
                  <a:lnTo>
                    <a:pt x="66" y="6"/>
                  </a:lnTo>
                  <a:lnTo>
                    <a:pt x="42" y="0"/>
                  </a:lnTo>
                  <a:lnTo>
                    <a:pt x="24" y="6"/>
                  </a:lnTo>
                  <a:lnTo>
                    <a:pt x="12" y="18"/>
                  </a:lnTo>
                  <a:lnTo>
                    <a:pt x="6" y="30"/>
                  </a:lnTo>
                  <a:lnTo>
                    <a:pt x="0" y="42"/>
                  </a:lnTo>
                  <a:lnTo>
                    <a:pt x="12" y="66"/>
                  </a:lnTo>
                  <a:lnTo>
                    <a:pt x="30" y="84"/>
                  </a:lnTo>
                  <a:lnTo>
                    <a:pt x="42" y="96"/>
                  </a:lnTo>
                  <a:lnTo>
                    <a:pt x="42" y="96"/>
                  </a:lnTo>
                  <a:close/>
                  <a:moveTo>
                    <a:pt x="48" y="12"/>
                  </a:moveTo>
                  <a:lnTo>
                    <a:pt x="66" y="18"/>
                  </a:lnTo>
                  <a:lnTo>
                    <a:pt x="72" y="30"/>
                  </a:lnTo>
                  <a:lnTo>
                    <a:pt x="72" y="42"/>
                  </a:lnTo>
                  <a:lnTo>
                    <a:pt x="66" y="54"/>
                  </a:lnTo>
                  <a:lnTo>
                    <a:pt x="54" y="72"/>
                  </a:lnTo>
                  <a:lnTo>
                    <a:pt x="42" y="84"/>
                  </a:lnTo>
                  <a:lnTo>
                    <a:pt x="42" y="84"/>
                  </a:lnTo>
                  <a:lnTo>
                    <a:pt x="30" y="72"/>
                  </a:lnTo>
                  <a:lnTo>
                    <a:pt x="18" y="54"/>
                  </a:lnTo>
                  <a:lnTo>
                    <a:pt x="18" y="30"/>
                  </a:lnTo>
                  <a:lnTo>
                    <a:pt x="30" y="18"/>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cs-CZ"/>
            </a:p>
          </p:txBody>
        </p:sp>
        <p:sp>
          <p:nvSpPr>
            <p:cNvPr id="23" name="Freeform 21"/>
            <p:cNvSpPr>
              <a:spLocks noEditPoints="1"/>
            </p:cNvSpPr>
            <p:nvPr/>
          </p:nvSpPr>
          <p:spPr bwMode="ltGray">
            <a:xfrm>
              <a:off x="5470" y="1433"/>
              <a:ext cx="90" cy="108"/>
            </a:xfrm>
            <a:custGeom>
              <a:avLst/>
              <a:gdLst/>
              <a:ahLst/>
              <a:cxnLst>
                <a:cxn ang="0">
                  <a:pos x="6" y="90"/>
                </a:cxn>
                <a:cxn ang="0">
                  <a:pos x="18" y="102"/>
                </a:cxn>
                <a:cxn ang="0">
                  <a:pos x="30" y="108"/>
                </a:cxn>
                <a:cxn ang="0">
                  <a:pos x="60" y="108"/>
                </a:cxn>
                <a:cxn ang="0">
                  <a:pos x="84" y="96"/>
                </a:cxn>
                <a:cxn ang="0">
                  <a:pos x="90" y="84"/>
                </a:cxn>
                <a:cxn ang="0">
                  <a:pos x="90" y="66"/>
                </a:cxn>
                <a:cxn ang="0">
                  <a:pos x="84" y="36"/>
                </a:cxn>
                <a:cxn ang="0">
                  <a:pos x="72" y="18"/>
                </a:cxn>
                <a:cxn ang="0">
                  <a:pos x="60" y="6"/>
                </a:cxn>
                <a:cxn ang="0">
                  <a:pos x="54" y="0"/>
                </a:cxn>
                <a:cxn ang="0">
                  <a:pos x="54" y="0"/>
                </a:cxn>
                <a:cxn ang="0">
                  <a:pos x="48" y="0"/>
                </a:cxn>
                <a:cxn ang="0">
                  <a:pos x="24" y="24"/>
                </a:cxn>
                <a:cxn ang="0">
                  <a:pos x="12" y="48"/>
                </a:cxn>
                <a:cxn ang="0">
                  <a:pos x="0" y="66"/>
                </a:cxn>
                <a:cxn ang="0">
                  <a:pos x="6" y="90"/>
                </a:cxn>
                <a:cxn ang="0">
                  <a:pos x="6" y="90"/>
                </a:cxn>
                <a:cxn ang="0">
                  <a:pos x="18" y="66"/>
                </a:cxn>
                <a:cxn ang="0">
                  <a:pos x="24" y="48"/>
                </a:cxn>
                <a:cxn ang="0">
                  <a:pos x="36" y="30"/>
                </a:cxn>
                <a:cxn ang="0">
                  <a:pos x="42" y="18"/>
                </a:cxn>
                <a:cxn ang="0">
                  <a:pos x="48" y="12"/>
                </a:cxn>
                <a:cxn ang="0">
                  <a:pos x="78" y="42"/>
                </a:cxn>
                <a:cxn ang="0">
                  <a:pos x="84" y="66"/>
                </a:cxn>
                <a:cxn ang="0">
                  <a:pos x="66" y="90"/>
                </a:cxn>
                <a:cxn ang="0">
                  <a:pos x="54" y="96"/>
                </a:cxn>
                <a:cxn ang="0">
                  <a:pos x="42" y="96"/>
                </a:cxn>
                <a:cxn ang="0">
                  <a:pos x="30" y="96"/>
                </a:cxn>
                <a:cxn ang="0">
                  <a:pos x="24" y="84"/>
                </a:cxn>
                <a:cxn ang="0">
                  <a:pos x="18" y="78"/>
                </a:cxn>
                <a:cxn ang="0">
                  <a:pos x="18" y="66"/>
                </a:cxn>
                <a:cxn ang="0">
                  <a:pos x="18" y="66"/>
                </a:cxn>
              </a:cxnLst>
              <a:rect l="0" t="0" r="r" b="b"/>
              <a:pathLst>
                <a:path w="90" h="108">
                  <a:moveTo>
                    <a:pt x="6" y="90"/>
                  </a:moveTo>
                  <a:lnTo>
                    <a:pt x="18" y="102"/>
                  </a:lnTo>
                  <a:lnTo>
                    <a:pt x="30" y="108"/>
                  </a:lnTo>
                  <a:lnTo>
                    <a:pt x="60" y="108"/>
                  </a:lnTo>
                  <a:lnTo>
                    <a:pt x="84" y="96"/>
                  </a:lnTo>
                  <a:lnTo>
                    <a:pt x="90" y="84"/>
                  </a:lnTo>
                  <a:lnTo>
                    <a:pt x="90" y="66"/>
                  </a:lnTo>
                  <a:lnTo>
                    <a:pt x="84" y="36"/>
                  </a:lnTo>
                  <a:lnTo>
                    <a:pt x="72" y="18"/>
                  </a:lnTo>
                  <a:lnTo>
                    <a:pt x="60" y="6"/>
                  </a:lnTo>
                  <a:lnTo>
                    <a:pt x="54" y="0"/>
                  </a:lnTo>
                  <a:lnTo>
                    <a:pt x="54" y="0"/>
                  </a:lnTo>
                  <a:lnTo>
                    <a:pt x="48" y="0"/>
                  </a:lnTo>
                  <a:lnTo>
                    <a:pt x="24" y="24"/>
                  </a:lnTo>
                  <a:lnTo>
                    <a:pt x="12" y="48"/>
                  </a:lnTo>
                  <a:lnTo>
                    <a:pt x="0" y="66"/>
                  </a:lnTo>
                  <a:lnTo>
                    <a:pt x="6" y="90"/>
                  </a:lnTo>
                  <a:lnTo>
                    <a:pt x="6" y="90"/>
                  </a:lnTo>
                  <a:close/>
                  <a:moveTo>
                    <a:pt x="18" y="66"/>
                  </a:moveTo>
                  <a:lnTo>
                    <a:pt x="24" y="48"/>
                  </a:lnTo>
                  <a:lnTo>
                    <a:pt x="36" y="30"/>
                  </a:lnTo>
                  <a:lnTo>
                    <a:pt x="42" y="18"/>
                  </a:lnTo>
                  <a:lnTo>
                    <a:pt x="48" y="12"/>
                  </a:lnTo>
                  <a:lnTo>
                    <a:pt x="78" y="42"/>
                  </a:lnTo>
                  <a:lnTo>
                    <a:pt x="84" y="66"/>
                  </a:lnTo>
                  <a:lnTo>
                    <a:pt x="66" y="90"/>
                  </a:lnTo>
                  <a:lnTo>
                    <a:pt x="54" y="96"/>
                  </a:lnTo>
                  <a:lnTo>
                    <a:pt x="42" y="96"/>
                  </a:lnTo>
                  <a:lnTo>
                    <a:pt x="30" y="96"/>
                  </a:lnTo>
                  <a:lnTo>
                    <a:pt x="24" y="84"/>
                  </a:lnTo>
                  <a:lnTo>
                    <a:pt x="18" y="78"/>
                  </a:lnTo>
                  <a:lnTo>
                    <a:pt x="18" y="66"/>
                  </a:lnTo>
                  <a:lnTo>
                    <a:pt x="18"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cs-CZ"/>
            </a:p>
          </p:txBody>
        </p:sp>
        <p:sp>
          <p:nvSpPr>
            <p:cNvPr id="24" name="Freeform 22"/>
            <p:cNvSpPr>
              <a:spLocks noEditPoints="1"/>
            </p:cNvSpPr>
            <p:nvPr/>
          </p:nvSpPr>
          <p:spPr bwMode="ltGray">
            <a:xfrm>
              <a:off x="5428" y="3525"/>
              <a:ext cx="66" cy="96"/>
            </a:xfrm>
            <a:custGeom>
              <a:avLst/>
              <a:gdLst/>
              <a:ahLst/>
              <a:cxnLst>
                <a:cxn ang="0">
                  <a:pos x="30" y="96"/>
                </a:cxn>
                <a:cxn ang="0">
                  <a:pos x="54" y="72"/>
                </a:cxn>
                <a:cxn ang="0">
                  <a:pos x="66" y="48"/>
                </a:cxn>
                <a:cxn ang="0">
                  <a:pos x="66" y="24"/>
                </a:cxn>
                <a:cxn ang="0">
                  <a:pos x="54" y="6"/>
                </a:cxn>
                <a:cxn ang="0">
                  <a:pos x="30" y="0"/>
                </a:cxn>
                <a:cxn ang="0">
                  <a:pos x="18" y="0"/>
                </a:cxn>
                <a:cxn ang="0">
                  <a:pos x="6" y="12"/>
                </a:cxn>
                <a:cxn ang="0">
                  <a:pos x="0" y="36"/>
                </a:cxn>
                <a:cxn ang="0">
                  <a:pos x="6" y="60"/>
                </a:cxn>
                <a:cxn ang="0">
                  <a:pos x="18" y="84"/>
                </a:cxn>
                <a:cxn ang="0">
                  <a:pos x="30" y="96"/>
                </a:cxn>
                <a:cxn ang="0">
                  <a:pos x="30" y="96"/>
                </a:cxn>
                <a:cxn ang="0">
                  <a:pos x="30" y="12"/>
                </a:cxn>
                <a:cxn ang="0">
                  <a:pos x="48" y="18"/>
                </a:cxn>
                <a:cxn ang="0">
                  <a:pos x="54" y="24"/>
                </a:cxn>
                <a:cxn ang="0">
                  <a:pos x="54" y="36"/>
                </a:cxn>
                <a:cxn ang="0">
                  <a:pos x="48" y="48"/>
                </a:cxn>
                <a:cxn ang="0">
                  <a:pos x="36" y="66"/>
                </a:cxn>
                <a:cxn ang="0">
                  <a:pos x="30" y="78"/>
                </a:cxn>
                <a:cxn ang="0">
                  <a:pos x="18" y="66"/>
                </a:cxn>
                <a:cxn ang="0">
                  <a:pos x="12" y="48"/>
                </a:cxn>
                <a:cxn ang="0">
                  <a:pos x="6" y="30"/>
                </a:cxn>
                <a:cxn ang="0">
                  <a:pos x="18" y="12"/>
                </a:cxn>
                <a:cxn ang="0">
                  <a:pos x="30" y="12"/>
                </a:cxn>
                <a:cxn ang="0">
                  <a:pos x="30" y="12"/>
                </a:cxn>
              </a:cxnLst>
              <a:rect l="0" t="0" r="r" b="b"/>
              <a:pathLst>
                <a:path w="66" h="96">
                  <a:moveTo>
                    <a:pt x="30" y="96"/>
                  </a:moveTo>
                  <a:lnTo>
                    <a:pt x="54" y="72"/>
                  </a:lnTo>
                  <a:lnTo>
                    <a:pt x="66" y="48"/>
                  </a:lnTo>
                  <a:lnTo>
                    <a:pt x="66" y="24"/>
                  </a:lnTo>
                  <a:lnTo>
                    <a:pt x="54" y="6"/>
                  </a:lnTo>
                  <a:lnTo>
                    <a:pt x="30" y="0"/>
                  </a:lnTo>
                  <a:lnTo>
                    <a:pt x="18" y="0"/>
                  </a:lnTo>
                  <a:lnTo>
                    <a:pt x="6" y="12"/>
                  </a:lnTo>
                  <a:lnTo>
                    <a:pt x="0" y="36"/>
                  </a:lnTo>
                  <a:lnTo>
                    <a:pt x="6" y="60"/>
                  </a:lnTo>
                  <a:lnTo>
                    <a:pt x="18" y="84"/>
                  </a:lnTo>
                  <a:lnTo>
                    <a:pt x="30" y="96"/>
                  </a:lnTo>
                  <a:lnTo>
                    <a:pt x="30" y="96"/>
                  </a:lnTo>
                  <a:close/>
                  <a:moveTo>
                    <a:pt x="30" y="12"/>
                  </a:moveTo>
                  <a:lnTo>
                    <a:pt x="48" y="18"/>
                  </a:lnTo>
                  <a:lnTo>
                    <a:pt x="54" y="24"/>
                  </a:lnTo>
                  <a:lnTo>
                    <a:pt x="54" y="36"/>
                  </a:lnTo>
                  <a:lnTo>
                    <a:pt x="48" y="48"/>
                  </a:lnTo>
                  <a:lnTo>
                    <a:pt x="36" y="66"/>
                  </a:lnTo>
                  <a:lnTo>
                    <a:pt x="30" y="78"/>
                  </a:lnTo>
                  <a:lnTo>
                    <a:pt x="18" y="66"/>
                  </a:lnTo>
                  <a:lnTo>
                    <a:pt x="12" y="48"/>
                  </a:lnTo>
                  <a:lnTo>
                    <a:pt x="6" y="30"/>
                  </a:lnTo>
                  <a:lnTo>
                    <a:pt x="18" y="12"/>
                  </a:lnTo>
                  <a:lnTo>
                    <a:pt x="30" y="12"/>
                  </a:lnTo>
                  <a:lnTo>
                    <a:pt x="30"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cs-CZ"/>
            </a:p>
          </p:txBody>
        </p:sp>
        <p:sp>
          <p:nvSpPr>
            <p:cNvPr id="25" name="Freeform 23"/>
            <p:cNvSpPr>
              <a:spLocks/>
            </p:cNvSpPr>
            <p:nvPr/>
          </p:nvSpPr>
          <p:spPr bwMode="ltGray">
            <a:xfrm>
              <a:off x="3017" y="1127"/>
              <a:ext cx="2603" cy="444"/>
            </a:xfrm>
            <a:custGeom>
              <a:avLst/>
              <a:gdLst/>
              <a:ahLst/>
              <a:cxnLst>
                <a:cxn ang="0">
                  <a:pos x="2577" y="0"/>
                </a:cxn>
                <a:cxn ang="0">
                  <a:pos x="2594" y="72"/>
                </a:cxn>
                <a:cxn ang="0">
                  <a:pos x="6" y="444"/>
                </a:cxn>
                <a:cxn ang="0">
                  <a:pos x="0" y="396"/>
                </a:cxn>
                <a:cxn ang="0">
                  <a:pos x="1225" y="96"/>
                </a:cxn>
                <a:cxn ang="0">
                  <a:pos x="1351" y="78"/>
                </a:cxn>
                <a:cxn ang="0">
                  <a:pos x="2577" y="0"/>
                </a:cxn>
                <a:cxn ang="0">
                  <a:pos x="2577" y="0"/>
                </a:cxn>
              </a:cxnLst>
              <a:rect l="0" t="0" r="r" b="b"/>
              <a:pathLst>
                <a:path w="2594" h="444">
                  <a:moveTo>
                    <a:pt x="2577" y="0"/>
                  </a:moveTo>
                  <a:lnTo>
                    <a:pt x="2594" y="72"/>
                  </a:lnTo>
                  <a:lnTo>
                    <a:pt x="6" y="444"/>
                  </a:lnTo>
                  <a:lnTo>
                    <a:pt x="0" y="396"/>
                  </a:lnTo>
                  <a:lnTo>
                    <a:pt x="1225" y="96"/>
                  </a:lnTo>
                  <a:lnTo>
                    <a:pt x="1351" y="78"/>
                  </a:lnTo>
                  <a:lnTo>
                    <a:pt x="2577" y="0"/>
                  </a:lnTo>
                  <a:lnTo>
                    <a:pt x="2577"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a:defRPr/>
              </a:pPr>
              <a:endParaRPr lang="cs-CZ"/>
            </a:p>
          </p:txBody>
        </p:sp>
        <p:sp>
          <p:nvSpPr>
            <p:cNvPr id="26" name="Freeform 24"/>
            <p:cNvSpPr>
              <a:spLocks noEditPoints="1"/>
            </p:cNvSpPr>
            <p:nvPr/>
          </p:nvSpPr>
          <p:spPr bwMode="ltGray">
            <a:xfrm>
              <a:off x="2934" y="3773"/>
              <a:ext cx="84" cy="95"/>
            </a:xfrm>
            <a:custGeom>
              <a:avLst/>
              <a:gdLst/>
              <a:ahLst/>
              <a:cxnLst>
                <a:cxn ang="0">
                  <a:pos x="36" y="95"/>
                </a:cxn>
                <a:cxn ang="0">
                  <a:pos x="60" y="77"/>
                </a:cxn>
                <a:cxn ang="0">
                  <a:pos x="78" y="53"/>
                </a:cxn>
                <a:cxn ang="0">
                  <a:pos x="84" y="42"/>
                </a:cxn>
                <a:cxn ang="0">
                  <a:pos x="84" y="30"/>
                </a:cxn>
                <a:cxn ang="0">
                  <a:pos x="72" y="6"/>
                </a:cxn>
                <a:cxn ang="0">
                  <a:pos x="42" y="0"/>
                </a:cxn>
                <a:cxn ang="0">
                  <a:pos x="30" y="0"/>
                </a:cxn>
                <a:cxn ang="0">
                  <a:pos x="12" y="12"/>
                </a:cxn>
                <a:cxn ang="0">
                  <a:pos x="0" y="24"/>
                </a:cxn>
                <a:cxn ang="0">
                  <a:pos x="0" y="36"/>
                </a:cxn>
                <a:cxn ang="0">
                  <a:pos x="6" y="59"/>
                </a:cxn>
                <a:cxn ang="0">
                  <a:pos x="24" y="83"/>
                </a:cxn>
                <a:cxn ang="0">
                  <a:pos x="36" y="95"/>
                </a:cxn>
                <a:cxn ang="0">
                  <a:pos x="36" y="95"/>
                </a:cxn>
                <a:cxn ang="0">
                  <a:pos x="48" y="12"/>
                </a:cxn>
                <a:cxn ang="0">
                  <a:pos x="66" y="18"/>
                </a:cxn>
                <a:cxn ang="0">
                  <a:pos x="72" y="30"/>
                </a:cxn>
                <a:cxn ang="0">
                  <a:pos x="72" y="42"/>
                </a:cxn>
                <a:cxn ang="0">
                  <a:pos x="66" y="53"/>
                </a:cxn>
                <a:cxn ang="0">
                  <a:pos x="48" y="71"/>
                </a:cxn>
                <a:cxn ang="0">
                  <a:pos x="42" y="77"/>
                </a:cxn>
                <a:cxn ang="0">
                  <a:pos x="36" y="77"/>
                </a:cxn>
                <a:cxn ang="0">
                  <a:pos x="24" y="65"/>
                </a:cxn>
                <a:cxn ang="0">
                  <a:pos x="18" y="48"/>
                </a:cxn>
                <a:cxn ang="0">
                  <a:pos x="18" y="30"/>
                </a:cxn>
                <a:cxn ang="0">
                  <a:pos x="30" y="12"/>
                </a:cxn>
                <a:cxn ang="0">
                  <a:pos x="48" y="12"/>
                </a:cxn>
                <a:cxn ang="0">
                  <a:pos x="48" y="12"/>
                </a:cxn>
              </a:cxnLst>
              <a:rect l="0" t="0" r="r" b="b"/>
              <a:pathLst>
                <a:path w="84" h="95">
                  <a:moveTo>
                    <a:pt x="36" y="95"/>
                  </a:moveTo>
                  <a:lnTo>
                    <a:pt x="60" y="77"/>
                  </a:lnTo>
                  <a:lnTo>
                    <a:pt x="78" y="53"/>
                  </a:lnTo>
                  <a:lnTo>
                    <a:pt x="84" y="42"/>
                  </a:lnTo>
                  <a:lnTo>
                    <a:pt x="84" y="30"/>
                  </a:lnTo>
                  <a:lnTo>
                    <a:pt x="72" y="6"/>
                  </a:lnTo>
                  <a:lnTo>
                    <a:pt x="42" y="0"/>
                  </a:lnTo>
                  <a:lnTo>
                    <a:pt x="30" y="0"/>
                  </a:lnTo>
                  <a:lnTo>
                    <a:pt x="12" y="12"/>
                  </a:lnTo>
                  <a:lnTo>
                    <a:pt x="0" y="24"/>
                  </a:lnTo>
                  <a:lnTo>
                    <a:pt x="0" y="36"/>
                  </a:lnTo>
                  <a:lnTo>
                    <a:pt x="6" y="59"/>
                  </a:lnTo>
                  <a:lnTo>
                    <a:pt x="24" y="83"/>
                  </a:lnTo>
                  <a:lnTo>
                    <a:pt x="36" y="95"/>
                  </a:lnTo>
                  <a:lnTo>
                    <a:pt x="36" y="95"/>
                  </a:lnTo>
                  <a:close/>
                  <a:moveTo>
                    <a:pt x="48" y="12"/>
                  </a:moveTo>
                  <a:lnTo>
                    <a:pt x="66" y="18"/>
                  </a:lnTo>
                  <a:lnTo>
                    <a:pt x="72" y="30"/>
                  </a:lnTo>
                  <a:lnTo>
                    <a:pt x="72" y="42"/>
                  </a:lnTo>
                  <a:lnTo>
                    <a:pt x="66" y="53"/>
                  </a:lnTo>
                  <a:lnTo>
                    <a:pt x="48" y="71"/>
                  </a:lnTo>
                  <a:lnTo>
                    <a:pt x="42" y="77"/>
                  </a:lnTo>
                  <a:lnTo>
                    <a:pt x="36" y="77"/>
                  </a:lnTo>
                  <a:lnTo>
                    <a:pt x="24" y="65"/>
                  </a:lnTo>
                  <a:lnTo>
                    <a:pt x="18"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cs-CZ"/>
            </a:p>
          </p:txBody>
        </p:sp>
        <p:sp>
          <p:nvSpPr>
            <p:cNvPr id="27" name="Freeform 25"/>
            <p:cNvSpPr>
              <a:spLocks noEditPoints="1"/>
            </p:cNvSpPr>
            <p:nvPr/>
          </p:nvSpPr>
          <p:spPr bwMode="ltGray">
            <a:xfrm>
              <a:off x="3779" y="3872"/>
              <a:ext cx="90" cy="108"/>
            </a:xfrm>
            <a:custGeom>
              <a:avLst/>
              <a:gdLst/>
              <a:ahLst/>
              <a:cxnLst>
                <a:cxn ang="0">
                  <a:pos x="12" y="96"/>
                </a:cxn>
                <a:cxn ang="0">
                  <a:pos x="24" y="108"/>
                </a:cxn>
                <a:cxn ang="0">
                  <a:pos x="42" y="108"/>
                </a:cxn>
                <a:cxn ang="0">
                  <a:pos x="66" y="102"/>
                </a:cxn>
                <a:cxn ang="0">
                  <a:pos x="84" y="78"/>
                </a:cxn>
                <a:cxn ang="0">
                  <a:pos x="90" y="66"/>
                </a:cxn>
                <a:cxn ang="0">
                  <a:pos x="84" y="48"/>
                </a:cxn>
                <a:cxn ang="0">
                  <a:pos x="66" y="24"/>
                </a:cxn>
                <a:cxn ang="0">
                  <a:pos x="48" y="12"/>
                </a:cxn>
                <a:cxn ang="0">
                  <a:pos x="36" y="0"/>
                </a:cxn>
                <a:cxn ang="0">
                  <a:pos x="30" y="0"/>
                </a:cxn>
                <a:cxn ang="0">
                  <a:pos x="30" y="0"/>
                </a:cxn>
                <a:cxn ang="0">
                  <a:pos x="24" y="0"/>
                </a:cxn>
                <a:cxn ang="0">
                  <a:pos x="12" y="30"/>
                </a:cxn>
                <a:cxn ang="0">
                  <a:pos x="0" y="54"/>
                </a:cxn>
                <a:cxn ang="0">
                  <a:pos x="0" y="78"/>
                </a:cxn>
                <a:cxn ang="0">
                  <a:pos x="12" y="96"/>
                </a:cxn>
                <a:cxn ang="0">
                  <a:pos x="12" y="96"/>
                </a:cxn>
                <a:cxn ang="0">
                  <a:pos x="12" y="72"/>
                </a:cxn>
                <a:cxn ang="0">
                  <a:pos x="18" y="54"/>
                </a:cxn>
                <a:cxn ang="0">
                  <a:pos x="24" y="36"/>
                </a:cxn>
                <a:cxn ang="0">
                  <a:pos x="30" y="18"/>
                </a:cxn>
                <a:cxn ang="0">
                  <a:pos x="30" y="12"/>
                </a:cxn>
                <a:cxn ang="0">
                  <a:pos x="48" y="24"/>
                </a:cxn>
                <a:cxn ang="0">
                  <a:pos x="66" y="36"/>
                </a:cxn>
                <a:cxn ang="0">
                  <a:pos x="78" y="54"/>
                </a:cxn>
                <a:cxn ang="0">
                  <a:pos x="78" y="72"/>
                </a:cxn>
                <a:cxn ang="0">
                  <a:pos x="72" y="84"/>
                </a:cxn>
                <a:cxn ang="0">
                  <a:pos x="48" y="96"/>
                </a:cxn>
                <a:cxn ang="0">
                  <a:pos x="36" y="96"/>
                </a:cxn>
                <a:cxn ang="0">
                  <a:pos x="24" y="90"/>
                </a:cxn>
                <a:cxn ang="0">
                  <a:pos x="18" y="84"/>
                </a:cxn>
                <a:cxn ang="0">
                  <a:pos x="12" y="72"/>
                </a:cxn>
                <a:cxn ang="0">
                  <a:pos x="12" y="72"/>
                </a:cxn>
              </a:cxnLst>
              <a:rect l="0" t="0" r="r" b="b"/>
              <a:pathLst>
                <a:path w="90" h="108">
                  <a:moveTo>
                    <a:pt x="12" y="96"/>
                  </a:moveTo>
                  <a:lnTo>
                    <a:pt x="24" y="108"/>
                  </a:lnTo>
                  <a:lnTo>
                    <a:pt x="42" y="108"/>
                  </a:lnTo>
                  <a:lnTo>
                    <a:pt x="66" y="102"/>
                  </a:lnTo>
                  <a:lnTo>
                    <a:pt x="84" y="78"/>
                  </a:lnTo>
                  <a:lnTo>
                    <a:pt x="90" y="66"/>
                  </a:lnTo>
                  <a:lnTo>
                    <a:pt x="84" y="48"/>
                  </a:lnTo>
                  <a:lnTo>
                    <a:pt x="66" y="24"/>
                  </a:lnTo>
                  <a:lnTo>
                    <a:pt x="48" y="12"/>
                  </a:lnTo>
                  <a:lnTo>
                    <a:pt x="36" y="0"/>
                  </a:lnTo>
                  <a:lnTo>
                    <a:pt x="30" y="0"/>
                  </a:lnTo>
                  <a:lnTo>
                    <a:pt x="30" y="0"/>
                  </a:lnTo>
                  <a:lnTo>
                    <a:pt x="24" y="0"/>
                  </a:lnTo>
                  <a:lnTo>
                    <a:pt x="12" y="30"/>
                  </a:lnTo>
                  <a:lnTo>
                    <a:pt x="0" y="54"/>
                  </a:lnTo>
                  <a:lnTo>
                    <a:pt x="0" y="78"/>
                  </a:lnTo>
                  <a:lnTo>
                    <a:pt x="12" y="96"/>
                  </a:lnTo>
                  <a:lnTo>
                    <a:pt x="12" y="96"/>
                  </a:lnTo>
                  <a:close/>
                  <a:moveTo>
                    <a:pt x="12" y="72"/>
                  </a:moveTo>
                  <a:lnTo>
                    <a:pt x="18" y="54"/>
                  </a:lnTo>
                  <a:lnTo>
                    <a:pt x="24" y="36"/>
                  </a:lnTo>
                  <a:lnTo>
                    <a:pt x="30" y="18"/>
                  </a:lnTo>
                  <a:lnTo>
                    <a:pt x="30" y="12"/>
                  </a:lnTo>
                  <a:lnTo>
                    <a:pt x="48" y="24"/>
                  </a:lnTo>
                  <a:lnTo>
                    <a:pt x="66" y="36"/>
                  </a:lnTo>
                  <a:lnTo>
                    <a:pt x="78" y="54"/>
                  </a:lnTo>
                  <a:lnTo>
                    <a:pt x="78" y="72"/>
                  </a:lnTo>
                  <a:lnTo>
                    <a:pt x="72" y="84"/>
                  </a:lnTo>
                  <a:lnTo>
                    <a:pt x="48" y="96"/>
                  </a:lnTo>
                  <a:lnTo>
                    <a:pt x="36" y="96"/>
                  </a:lnTo>
                  <a:lnTo>
                    <a:pt x="24" y="90"/>
                  </a:lnTo>
                  <a:lnTo>
                    <a:pt x="18" y="84"/>
                  </a:lnTo>
                  <a:lnTo>
                    <a:pt x="12" y="72"/>
                  </a:lnTo>
                  <a:lnTo>
                    <a:pt x="12" y="7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cs-CZ"/>
            </a:p>
          </p:txBody>
        </p:sp>
        <p:sp>
          <p:nvSpPr>
            <p:cNvPr id="28" name="Freeform 26"/>
            <p:cNvSpPr>
              <a:spLocks noEditPoints="1"/>
            </p:cNvSpPr>
            <p:nvPr/>
          </p:nvSpPr>
          <p:spPr bwMode="ltGray">
            <a:xfrm>
              <a:off x="2400" y="3872"/>
              <a:ext cx="72" cy="90"/>
            </a:xfrm>
            <a:custGeom>
              <a:avLst/>
              <a:gdLst/>
              <a:ahLst/>
              <a:cxnLst>
                <a:cxn ang="0">
                  <a:pos x="71" y="90"/>
                </a:cxn>
                <a:cxn ang="0">
                  <a:pos x="71" y="60"/>
                </a:cxn>
                <a:cxn ang="0">
                  <a:pos x="71" y="36"/>
                </a:cxn>
                <a:cxn ang="0">
                  <a:pos x="60" y="12"/>
                </a:cxn>
                <a:cxn ang="0">
                  <a:pos x="36" y="0"/>
                </a:cxn>
                <a:cxn ang="0">
                  <a:pos x="12" y="12"/>
                </a:cxn>
                <a:cxn ang="0">
                  <a:pos x="0" y="36"/>
                </a:cxn>
                <a:cxn ang="0">
                  <a:pos x="6" y="60"/>
                </a:cxn>
                <a:cxn ang="0">
                  <a:pos x="30" y="78"/>
                </a:cxn>
                <a:cxn ang="0">
                  <a:pos x="54" y="90"/>
                </a:cxn>
                <a:cxn ang="0">
                  <a:pos x="71" y="90"/>
                </a:cxn>
                <a:cxn ang="0">
                  <a:pos x="71" y="90"/>
                </a:cxn>
                <a:cxn ang="0">
                  <a:pos x="24" y="18"/>
                </a:cxn>
                <a:cxn ang="0">
                  <a:pos x="42" y="18"/>
                </a:cxn>
                <a:cxn ang="0">
                  <a:pos x="54" y="18"/>
                </a:cxn>
                <a:cxn ang="0">
                  <a:pos x="60" y="42"/>
                </a:cxn>
                <a:cxn ang="0">
                  <a:pos x="60" y="66"/>
                </a:cxn>
                <a:cxn ang="0">
                  <a:pos x="60" y="72"/>
                </a:cxn>
                <a:cxn ang="0">
                  <a:pos x="60" y="78"/>
                </a:cxn>
                <a:cxn ang="0">
                  <a:pos x="42" y="72"/>
                </a:cxn>
                <a:cxn ang="0">
                  <a:pos x="24" y="66"/>
                </a:cxn>
                <a:cxn ang="0">
                  <a:pos x="12" y="48"/>
                </a:cxn>
                <a:cxn ang="0">
                  <a:pos x="12" y="30"/>
                </a:cxn>
                <a:cxn ang="0">
                  <a:pos x="24" y="18"/>
                </a:cxn>
                <a:cxn ang="0">
                  <a:pos x="24" y="18"/>
                </a:cxn>
              </a:cxnLst>
              <a:rect l="0" t="0" r="r" b="b"/>
              <a:pathLst>
                <a:path w="71" h="90">
                  <a:moveTo>
                    <a:pt x="71" y="90"/>
                  </a:moveTo>
                  <a:lnTo>
                    <a:pt x="71" y="60"/>
                  </a:lnTo>
                  <a:lnTo>
                    <a:pt x="71" y="36"/>
                  </a:lnTo>
                  <a:lnTo>
                    <a:pt x="60" y="12"/>
                  </a:lnTo>
                  <a:lnTo>
                    <a:pt x="36" y="0"/>
                  </a:lnTo>
                  <a:lnTo>
                    <a:pt x="12" y="12"/>
                  </a:lnTo>
                  <a:lnTo>
                    <a:pt x="0" y="36"/>
                  </a:lnTo>
                  <a:lnTo>
                    <a:pt x="6" y="60"/>
                  </a:lnTo>
                  <a:lnTo>
                    <a:pt x="30" y="78"/>
                  </a:lnTo>
                  <a:lnTo>
                    <a:pt x="54" y="90"/>
                  </a:lnTo>
                  <a:lnTo>
                    <a:pt x="71" y="90"/>
                  </a:lnTo>
                  <a:lnTo>
                    <a:pt x="71" y="90"/>
                  </a:lnTo>
                  <a:close/>
                  <a:moveTo>
                    <a:pt x="24" y="18"/>
                  </a:moveTo>
                  <a:lnTo>
                    <a:pt x="42" y="18"/>
                  </a:lnTo>
                  <a:lnTo>
                    <a:pt x="54" y="18"/>
                  </a:lnTo>
                  <a:lnTo>
                    <a:pt x="60" y="42"/>
                  </a:lnTo>
                  <a:lnTo>
                    <a:pt x="60" y="66"/>
                  </a:lnTo>
                  <a:lnTo>
                    <a:pt x="60" y="72"/>
                  </a:lnTo>
                  <a:lnTo>
                    <a:pt x="60" y="78"/>
                  </a:lnTo>
                  <a:lnTo>
                    <a:pt x="42" y="72"/>
                  </a:lnTo>
                  <a:lnTo>
                    <a:pt x="24" y="66"/>
                  </a:lnTo>
                  <a:lnTo>
                    <a:pt x="12" y="48"/>
                  </a:lnTo>
                  <a:lnTo>
                    <a:pt x="12" y="30"/>
                  </a:lnTo>
                  <a:lnTo>
                    <a:pt x="24" y="18"/>
                  </a:lnTo>
                  <a:lnTo>
                    <a:pt x="24"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cs-CZ"/>
            </a:p>
          </p:txBody>
        </p:sp>
        <p:sp>
          <p:nvSpPr>
            <p:cNvPr id="29" name="Oval 27"/>
            <p:cNvSpPr>
              <a:spLocks noChangeArrowheads="1"/>
            </p:cNvSpPr>
            <p:nvPr/>
          </p:nvSpPr>
          <p:spPr bwMode="ltGray">
            <a:xfrm>
              <a:off x="2444" y="3838"/>
              <a:ext cx="1380" cy="389"/>
            </a:xfrm>
            <a:prstGeom prst="ellipse">
              <a:avLst/>
            </a:prstGeom>
            <a:gradFill rotWithShape="0">
              <a:gsLst>
                <a:gs pos="0">
                  <a:schemeClr val="bg2">
                    <a:gamma/>
                    <a:tint val="81961"/>
                    <a:invGamma/>
                  </a:schemeClr>
                </a:gs>
                <a:gs pos="100000">
                  <a:schemeClr val="bg2"/>
                </a:gs>
              </a:gsLst>
              <a:lin ang="2700000" scaled="1"/>
            </a:gradFill>
            <a:ln w="9525">
              <a:noFill/>
              <a:round/>
              <a:headEnd/>
              <a:tailEnd/>
            </a:ln>
            <a:effectLst/>
          </p:spPr>
          <p:txBody>
            <a:bodyPr/>
            <a:lstStyle/>
            <a:p>
              <a:pPr>
                <a:defRPr/>
              </a:pPr>
              <a:endParaRPr lang="cs-CZ"/>
            </a:p>
          </p:txBody>
        </p:sp>
        <p:sp>
          <p:nvSpPr>
            <p:cNvPr id="30" name="Oval 28"/>
            <p:cNvSpPr>
              <a:spLocks noChangeArrowheads="1"/>
            </p:cNvSpPr>
            <p:nvPr/>
          </p:nvSpPr>
          <p:spPr bwMode="ltGray">
            <a:xfrm>
              <a:off x="2394" y="3834"/>
              <a:ext cx="1502" cy="288"/>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a:defRPr/>
              </a:pPr>
              <a:endParaRPr lang="cs-CZ"/>
            </a:p>
          </p:txBody>
        </p:sp>
        <p:sp>
          <p:nvSpPr>
            <p:cNvPr id="31" name="Oval 29"/>
            <p:cNvSpPr>
              <a:spLocks noChangeArrowheads="1"/>
            </p:cNvSpPr>
            <p:nvPr/>
          </p:nvSpPr>
          <p:spPr bwMode="ltGray">
            <a:xfrm>
              <a:off x="2441" y="3860"/>
              <a:ext cx="1425" cy="220"/>
            </a:xfrm>
            <a:prstGeom prst="ellipse">
              <a:avLst/>
            </a:prstGeom>
            <a:gradFill rotWithShape="0">
              <a:gsLst>
                <a:gs pos="0">
                  <a:schemeClr val="bg2"/>
                </a:gs>
                <a:gs pos="100000">
                  <a:schemeClr val="bg2">
                    <a:gamma/>
                    <a:tint val="81961"/>
                    <a:invGamma/>
                  </a:schemeClr>
                </a:gs>
              </a:gsLst>
              <a:lin ang="0" scaled="1"/>
            </a:gradFill>
            <a:ln w="9525">
              <a:noFill/>
              <a:round/>
              <a:headEnd/>
              <a:tailEnd/>
            </a:ln>
            <a:effectLst/>
          </p:spPr>
          <p:txBody>
            <a:bodyPr/>
            <a:lstStyle/>
            <a:p>
              <a:pPr>
                <a:defRPr/>
              </a:pPr>
              <a:endParaRPr lang="cs-CZ"/>
            </a:p>
          </p:txBody>
        </p:sp>
        <p:sp>
          <p:nvSpPr>
            <p:cNvPr id="32" name="Freeform 30"/>
            <p:cNvSpPr>
              <a:spLocks noEditPoints="1"/>
            </p:cNvSpPr>
            <p:nvPr/>
          </p:nvSpPr>
          <p:spPr bwMode="ltGray">
            <a:xfrm>
              <a:off x="3743" y="3788"/>
              <a:ext cx="90" cy="96"/>
            </a:xfrm>
            <a:custGeom>
              <a:avLst/>
              <a:gdLst/>
              <a:ahLst/>
              <a:cxnLst>
                <a:cxn ang="0">
                  <a:pos x="66" y="96"/>
                </a:cxn>
                <a:cxn ang="0">
                  <a:pos x="78" y="66"/>
                </a:cxn>
                <a:cxn ang="0">
                  <a:pos x="90" y="42"/>
                </a:cxn>
                <a:cxn ang="0">
                  <a:pos x="78" y="18"/>
                </a:cxn>
                <a:cxn ang="0">
                  <a:pos x="60" y="0"/>
                </a:cxn>
                <a:cxn ang="0">
                  <a:pos x="30" y="6"/>
                </a:cxn>
                <a:cxn ang="0">
                  <a:pos x="18" y="18"/>
                </a:cxn>
                <a:cxn ang="0">
                  <a:pos x="6" y="30"/>
                </a:cxn>
                <a:cxn ang="0">
                  <a:pos x="0" y="42"/>
                </a:cxn>
                <a:cxn ang="0">
                  <a:pos x="6" y="60"/>
                </a:cxn>
                <a:cxn ang="0">
                  <a:pos x="24" y="78"/>
                </a:cxn>
                <a:cxn ang="0">
                  <a:pos x="48" y="90"/>
                </a:cxn>
                <a:cxn ang="0">
                  <a:pos x="66" y="96"/>
                </a:cxn>
                <a:cxn ang="0">
                  <a:pos x="66" y="96"/>
                </a:cxn>
                <a:cxn ang="0">
                  <a:pos x="42" y="18"/>
                </a:cxn>
                <a:cxn ang="0">
                  <a:pos x="60" y="18"/>
                </a:cxn>
                <a:cxn ang="0">
                  <a:pos x="72" y="24"/>
                </a:cxn>
                <a:cxn ang="0">
                  <a:pos x="72" y="36"/>
                </a:cxn>
                <a:cxn ang="0">
                  <a:pos x="72" y="48"/>
                </a:cxn>
                <a:cxn ang="0">
                  <a:pos x="66" y="72"/>
                </a:cxn>
                <a:cxn ang="0">
                  <a:pos x="60" y="78"/>
                </a:cxn>
                <a:cxn ang="0">
                  <a:pos x="60" y="84"/>
                </a:cxn>
                <a:cxn ang="0">
                  <a:pos x="42" y="72"/>
                </a:cxn>
                <a:cxn ang="0">
                  <a:pos x="30" y="66"/>
                </a:cxn>
                <a:cxn ang="0">
                  <a:pos x="18" y="42"/>
                </a:cxn>
                <a:cxn ang="0">
                  <a:pos x="24" y="30"/>
                </a:cxn>
                <a:cxn ang="0">
                  <a:pos x="42" y="18"/>
                </a:cxn>
                <a:cxn ang="0">
                  <a:pos x="42" y="18"/>
                </a:cxn>
              </a:cxnLst>
              <a:rect l="0" t="0" r="r" b="b"/>
              <a:pathLst>
                <a:path w="90" h="96">
                  <a:moveTo>
                    <a:pt x="66" y="96"/>
                  </a:moveTo>
                  <a:lnTo>
                    <a:pt x="78" y="66"/>
                  </a:lnTo>
                  <a:lnTo>
                    <a:pt x="90" y="42"/>
                  </a:lnTo>
                  <a:lnTo>
                    <a:pt x="78" y="18"/>
                  </a:lnTo>
                  <a:lnTo>
                    <a:pt x="60" y="0"/>
                  </a:lnTo>
                  <a:lnTo>
                    <a:pt x="30" y="6"/>
                  </a:lnTo>
                  <a:lnTo>
                    <a:pt x="18" y="18"/>
                  </a:lnTo>
                  <a:lnTo>
                    <a:pt x="6" y="30"/>
                  </a:lnTo>
                  <a:lnTo>
                    <a:pt x="0" y="42"/>
                  </a:lnTo>
                  <a:lnTo>
                    <a:pt x="6" y="60"/>
                  </a:lnTo>
                  <a:lnTo>
                    <a:pt x="24" y="78"/>
                  </a:lnTo>
                  <a:lnTo>
                    <a:pt x="48" y="90"/>
                  </a:lnTo>
                  <a:lnTo>
                    <a:pt x="66" y="96"/>
                  </a:lnTo>
                  <a:lnTo>
                    <a:pt x="66" y="96"/>
                  </a:lnTo>
                  <a:close/>
                  <a:moveTo>
                    <a:pt x="42" y="18"/>
                  </a:moveTo>
                  <a:lnTo>
                    <a:pt x="60" y="18"/>
                  </a:lnTo>
                  <a:lnTo>
                    <a:pt x="72" y="24"/>
                  </a:lnTo>
                  <a:lnTo>
                    <a:pt x="72" y="36"/>
                  </a:lnTo>
                  <a:lnTo>
                    <a:pt x="72" y="48"/>
                  </a:lnTo>
                  <a:lnTo>
                    <a:pt x="66" y="72"/>
                  </a:lnTo>
                  <a:lnTo>
                    <a:pt x="60" y="78"/>
                  </a:lnTo>
                  <a:lnTo>
                    <a:pt x="60" y="84"/>
                  </a:lnTo>
                  <a:lnTo>
                    <a:pt x="42" y="72"/>
                  </a:lnTo>
                  <a:lnTo>
                    <a:pt x="30" y="66"/>
                  </a:lnTo>
                  <a:lnTo>
                    <a:pt x="18" y="42"/>
                  </a:lnTo>
                  <a:lnTo>
                    <a:pt x="24" y="30"/>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cs-CZ"/>
            </a:p>
          </p:txBody>
        </p:sp>
        <p:sp>
          <p:nvSpPr>
            <p:cNvPr id="33" name="Freeform 31"/>
            <p:cNvSpPr>
              <a:spLocks noEditPoints="1"/>
            </p:cNvSpPr>
            <p:nvPr/>
          </p:nvSpPr>
          <p:spPr bwMode="ltGray">
            <a:xfrm>
              <a:off x="5422" y="3603"/>
              <a:ext cx="72" cy="108"/>
            </a:xfrm>
            <a:custGeom>
              <a:avLst/>
              <a:gdLst/>
              <a:ahLst/>
              <a:cxnLst>
                <a:cxn ang="0">
                  <a:pos x="0" y="90"/>
                </a:cxn>
                <a:cxn ang="0">
                  <a:pos x="12" y="102"/>
                </a:cxn>
                <a:cxn ang="0">
                  <a:pos x="24" y="108"/>
                </a:cxn>
                <a:cxn ang="0">
                  <a:pos x="48" y="108"/>
                </a:cxn>
                <a:cxn ang="0">
                  <a:pos x="66" y="96"/>
                </a:cxn>
                <a:cxn ang="0">
                  <a:pos x="72" y="66"/>
                </a:cxn>
                <a:cxn ang="0">
                  <a:pos x="66" y="42"/>
                </a:cxn>
                <a:cxn ang="0">
                  <a:pos x="60" y="18"/>
                </a:cxn>
                <a:cxn ang="0">
                  <a:pos x="48" y="6"/>
                </a:cxn>
                <a:cxn ang="0">
                  <a:pos x="42" y="0"/>
                </a:cxn>
                <a:cxn ang="0">
                  <a:pos x="42" y="0"/>
                </a:cxn>
                <a:cxn ang="0">
                  <a:pos x="36" y="0"/>
                </a:cxn>
                <a:cxn ang="0">
                  <a:pos x="18" y="24"/>
                </a:cxn>
                <a:cxn ang="0">
                  <a:pos x="6" y="48"/>
                </a:cxn>
                <a:cxn ang="0">
                  <a:pos x="0" y="66"/>
                </a:cxn>
                <a:cxn ang="0">
                  <a:pos x="0" y="90"/>
                </a:cxn>
                <a:cxn ang="0">
                  <a:pos x="0" y="90"/>
                </a:cxn>
                <a:cxn ang="0">
                  <a:pos x="12" y="66"/>
                </a:cxn>
                <a:cxn ang="0">
                  <a:pos x="18" y="48"/>
                </a:cxn>
                <a:cxn ang="0">
                  <a:pos x="24" y="36"/>
                </a:cxn>
                <a:cxn ang="0">
                  <a:pos x="30" y="24"/>
                </a:cxn>
                <a:cxn ang="0">
                  <a:pos x="36" y="18"/>
                </a:cxn>
                <a:cxn ang="0">
                  <a:pos x="54" y="30"/>
                </a:cxn>
                <a:cxn ang="0">
                  <a:pos x="60" y="48"/>
                </a:cxn>
                <a:cxn ang="0">
                  <a:pos x="66" y="72"/>
                </a:cxn>
                <a:cxn ang="0">
                  <a:pos x="66" y="84"/>
                </a:cxn>
                <a:cxn ang="0">
                  <a:pos x="54" y="96"/>
                </a:cxn>
                <a:cxn ang="0">
                  <a:pos x="30" y="102"/>
                </a:cxn>
                <a:cxn ang="0">
                  <a:pos x="24" y="96"/>
                </a:cxn>
                <a:cxn ang="0">
                  <a:pos x="12" y="90"/>
                </a:cxn>
                <a:cxn ang="0">
                  <a:pos x="12" y="78"/>
                </a:cxn>
                <a:cxn ang="0">
                  <a:pos x="12" y="66"/>
                </a:cxn>
                <a:cxn ang="0">
                  <a:pos x="12" y="66"/>
                </a:cxn>
              </a:cxnLst>
              <a:rect l="0" t="0" r="r" b="b"/>
              <a:pathLst>
                <a:path w="72" h="108">
                  <a:moveTo>
                    <a:pt x="0" y="90"/>
                  </a:moveTo>
                  <a:lnTo>
                    <a:pt x="12" y="102"/>
                  </a:lnTo>
                  <a:lnTo>
                    <a:pt x="24" y="108"/>
                  </a:lnTo>
                  <a:lnTo>
                    <a:pt x="48" y="108"/>
                  </a:lnTo>
                  <a:lnTo>
                    <a:pt x="66" y="96"/>
                  </a:lnTo>
                  <a:lnTo>
                    <a:pt x="72" y="66"/>
                  </a:lnTo>
                  <a:lnTo>
                    <a:pt x="66" y="42"/>
                  </a:lnTo>
                  <a:lnTo>
                    <a:pt x="60" y="18"/>
                  </a:lnTo>
                  <a:lnTo>
                    <a:pt x="48" y="6"/>
                  </a:lnTo>
                  <a:lnTo>
                    <a:pt x="42" y="0"/>
                  </a:lnTo>
                  <a:lnTo>
                    <a:pt x="42" y="0"/>
                  </a:lnTo>
                  <a:lnTo>
                    <a:pt x="36" y="0"/>
                  </a:lnTo>
                  <a:lnTo>
                    <a:pt x="18" y="24"/>
                  </a:lnTo>
                  <a:lnTo>
                    <a:pt x="6" y="48"/>
                  </a:lnTo>
                  <a:lnTo>
                    <a:pt x="0" y="66"/>
                  </a:lnTo>
                  <a:lnTo>
                    <a:pt x="0" y="90"/>
                  </a:lnTo>
                  <a:lnTo>
                    <a:pt x="0" y="90"/>
                  </a:lnTo>
                  <a:close/>
                  <a:moveTo>
                    <a:pt x="12" y="66"/>
                  </a:moveTo>
                  <a:lnTo>
                    <a:pt x="18" y="48"/>
                  </a:lnTo>
                  <a:lnTo>
                    <a:pt x="24" y="36"/>
                  </a:lnTo>
                  <a:lnTo>
                    <a:pt x="30" y="24"/>
                  </a:lnTo>
                  <a:lnTo>
                    <a:pt x="36" y="18"/>
                  </a:lnTo>
                  <a:lnTo>
                    <a:pt x="54" y="30"/>
                  </a:lnTo>
                  <a:lnTo>
                    <a:pt x="60" y="48"/>
                  </a:lnTo>
                  <a:lnTo>
                    <a:pt x="66" y="72"/>
                  </a:lnTo>
                  <a:lnTo>
                    <a:pt x="66" y="84"/>
                  </a:lnTo>
                  <a:lnTo>
                    <a:pt x="54" y="96"/>
                  </a:lnTo>
                  <a:lnTo>
                    <a:pt x="30" y="102"/>
                  </a:lnTo>
                  <a:lnTo>
                    <a:pt x="24" y="96"/>
                  </a:lnTo>
                  <a:lnTo>
                    <a:pt x="12"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cs-CZ"/>
            </a:p>
          </p:txBody>
        </p:sp>
        <p:sp>
          <p:nvSpPr>
            <p:cNvPr id="34" name="Rectangle 32"/>
            <p:cNvSpPr>
              <a:spLocks noChangeArrowheads="1"/>
            </p:cNvSpPr>
            <p:nvPr/>
          </p:nvSpPr>
          <p:spPr bwMode="ltGray">
            <a:xfrm>
              <a:off x="4238" y="1773"/>
              <a:ext cx="173" cy="2539"/>
            </a:xfrm>
            <a:prstGeom prst="rect">
              <a:avLst/>
            </a:prstGeom>
            <a:gradFill rotWithShape="0">
              <a:gsLst>
                <a:gs pos="0">
                  <a:schemeClr val="bg2">
                    <a:gamma/>
                    <a:tint val="81961"/>
                    <a:invGamma/>
                  </a:schemeClr>
                </a:gs>
                <a:gs pos="100000">
                  <a:schemeClr val="bg2"/>
                </a:gs>
              </a:gsLst>
              <a:lin ang="0" scaled="1"/>
            </a:gradFill>
            <a:ln w="9525">
              <a:noFill/>
              <a:miter lim="800000"/>
              <a:headEnd/>
              <a:tailEnd/>
            </a:ln>
            <a:effectLst/>
          </p:spPr>
          <p:txBody>
            <a:bodyPr/>
            <a:lstStyle/>
            <a:p>
              <a:pPr>
                <a:defRPr/>
              </a:pPr>
              <a:endParaRPr lang="cs-CZ"/>
            </a:p>
          </p:txBody>
        </p:sp>
        <p:sp>
          <p:nvSpPr>
            <p:cNvPr id="35" name="Rectangle 33"/>
            <p:cNvSpPr>
              <a:spLocks noChangeArrowheads="1"/>
            </p:cNvSpPr>
            <p:nvPr/>
          </p:nvSpPr>
          <p:spPr bwMode="ltGray">
            <a:xfrm>
              <a:off x="4288" y="1545"/>
              <a:ext cx="76" cy="240"/>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cs-CZ"/>
            </a:p>
          </p:txBody>
        </p:sp>
        <p:sp>
          <p:nvSpPr>
            <p:cNvPr id="36" name="AutoShape 34"/>
            <p:cNvSpPr>
              <a:spLocks noChangeArrowheads="1"/>
            </p:cNvSpPr>
            <p:nvPr/>
          </p:nvSpPr>
          <p:spPr bwMode="ltGray">
            <a:xfrm>
              <a:off x="4220" y="1743"/>
              <a:ext cx="205" cy="52"/>
            </a:xfrm>
            <a:prstGeom prst="roundRect">
              <a:avLst>
                <a:gd name="adj" fmla="val 16667"/>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a:defRPr/>
              </a:pPr>
              <a:endParaRPr lang="cs-CZ"/>
            </a:p>
          </p:txBody>
        </p:sp>
        <p:sp>
          <p:nvSpPr>
            <p:cNvPr id="37" name="Freeform 35"/>
            <p:cNvSpPr>
              <a:spLocks/>
            </p:cNvSpPr>
            <p:nvPr/>
          </p:nvSpPr>
          <p:spPr bwMode="ltGray">
            <a:xfrm>
              <a:off x="4306" y="1529"/>
              <a:ext cx="252" cy="1576"/>
            </a:xfrm>
            <a:custGeom>
              <a:avLst/>
              <a:gdLst/>
              <a:ahLst/>
              <a:cxnLst>
                <a:cxn ang="0">
                  <a:pos x="252" y="1576"/>
                </a:cxn>
                <a:cxn ang="0">
                  <a:pos x="12" y="84"/>
                </a:cxn>
                <a:cxn ang="0">
                  <a:pos x="12" y="60"/>
                </a:cxn>
                <a:cxn ang="0">
                  <a:pos x="0" y="12"/>
                </a:cxn>
                <a:cxn ang="0">
                  <a:pos x="72" y="0"/>
                </a:cxn>
                <a:cxn ang="0">
                  <a:pos x="72" y="0"/>
                </a:cxn>
                <a:cxn ang="0">
                  <a:pos x="78" y="48"/>
                </a:cxn>
                <a:cxn ang="0">
                  <a:pos x="88" y="66"/>
                </a:cxn>
              </a:cxnLst>
              <a:rect l="0" t="0" r="r" b="b"/>
              <a:pathLst>
                <a:path w="252" h="1576">
                  <a:moveTo>
                    <a:pt x="252" y="1576"/>
                  </a:moveTo>
                  <a:lnTo>
                    <a:pt x="12" y="84"/>
                  </a:lnTo>
                  <a:lnTo>
                    <a:pt x="12" y="60"/>
                  </a:lnTo>
                  <a:lnTo>
                    <a:pt x="0" y="12"/>
                  </a:lnTo>
                  <a:lnTo>
                    <a:pt x="72" y="0"/>
                  </a:lnTo>
                  <a:lnTo>
                    <a:pt x="72" y="0"/>
                  </a:lnTo>
                  <a:lnTo>
                    <a:pt x="78" y="48"/>
                  </a:lnTo>
                  <a:lnTo>
                    <a:pt x="88" y="66"/>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a:defRPr/>
              </a:pPr>
              <a:endParaRPr lang="cs-CZ"/>
            </a:p>
          </p:txBody>
        </p:sp>
        <p:sp>
          <p:nvSpPr>
            <p:cNvPr id="38" name="Freeform 36"/>
            <p:cNvSpPr>
              <a:spLocks/>
            </p:cNvSpPr>
            <p:nvPr/>
          </p:nvSpPr>
          <p:spPr bwMode="ltGray">
            <a:xfrm>
              <a:off x="4169" y="1421"/>
              <a:ext cx="317" cy="138"/>
            </a:xfrm>
            <a:custGeom>
              <a:avLst/>
              <a:gdLst/>
              <a:ahLst/>
              <a:cxnLst>
                <a:cxn ang="0">
                  <a:pos x="161" y="0"/>
                </a:cxn>
                <a:cxn ang="0">
                  <a:pos x="227" y="6"/>
                </a:cxn>
                <a:cxn ang="0">
                  <a:pos x="275" y="36"/>
                </a:cxn>
                <a:cxn ang="0">
                  <a:pos x="304" y="78"/>
                </a:cxn>
                <a:cxn ang="0">
                  <a:pos x="316" y="138"/>
                </a:cxn>
                <a:cxn ang="0">
                  <a:pos x="0" y="138"/>
                </a:cxn>
                <a:cxn ang="0">
                  <a:pos x="11" y="78"/>
                </a:cxn>
                <a:cxn ang="0">
                  <a:pos x="47" y="36"/>
                </a:cxn>
                <a:cxn ang="0">
                  <a:pos x="95" y="6"/>
                </a:cxn>
                <a:cxn ang="0">
                  <a:pos x="161" y="0"/>
                </a:cxn>
                <a:cxn ang="0">
                  <a:pos x="161" y="0"/>
                </a:cxn>
              </a:cxnLst>
              <a:rect l="0" t="0" r="r" b="b"/>
              <a:pathLst>
                <a:path w="316" h="138">
                  <a:moveTo>
                    <a:pt x="161" y="0"/>
                  </a:moveTo>
                  <a:lnTo>
                    <a:pt x="227" y="6"/>
                  </a:lnTo>
                  <a:lnTo>
                    <a:pt x="275" y="36"/>
                  </a:lnTo>
                  <a:lnTo>
                    <a:pt x="304" y="78"/>
                  </a:lnTo>
                  <a:lnTo>
                    <a:pt x="316" y="138"/>
                  </a:lnTo>
                  <a:lnTo>
                    <a:pt x="0" y="138"/>
                  </a:lnTo>
                  <a:lnTo>
                    <a:pt x="11" y="78"/>
                  </a:lnTo>
                  <a:lnTo>
                    <a:pt x="47" y="36"/>
                  </a:lnTo>
                  <a:lnTo>
                    <a:pt x="95" y="6"/>
                  </a:lnTo>
                  <a:lnTo>
                    <a:pt x="161" y="0"/>
                  </a:lnTo>
                  <a:lnTo>
                    <a:pt x="161"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a:defRPr/>
              </a:pPr>
              <a:endParaRPr lang="cs-CZ"/>
            </a:p>
          </p:txBody>
        </p:sp>
      </p:grpSp>
      <p:sp>
        <p:nvSpPr>
          <p:cNvPr id="5159" name="Rectangle 39"/>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cs-CZ"/>
              <a:t>Klepnutím lze upravit styl předlohy podnadpisů.</a:t>
            </a:r>
          </a:p>
        </p:txBody>
      </p:sp>
      <p:sp>
        <p:nvSpPr>
          <p:cNvPr id="5160" name="Rectangle 40"/>
          <p:cNvSpPr>
            <a:spLocks noGrp="1" noChangeArrowheads="1"/>
          </p:cNvSpPr>
          <p:nvPr>
            <p:ph type="ctrTitle"/>
          </p:nvPr>
        </p:nvSpPr>
        <p:spPr>
          <a:xfrm>
            <a:off x="685800" y="1768475"/>
            <a:ext cx="7772400" cy="1736725"/>
          </a:xfrm>
        </p:spPr>
        <p:txBody>
          <a:bodyPr anchor="b" anchorCtr="1"/>
          <a:lstStyle>
            <a:lvl1pPr>
              <a:defRPr sz="5400"/>
            </a:lvl1pPr>
          </a:lstStyle>
          <a:p>
            <a:r>
              <a:rPr lang="cs-CZ"/>
              <a:t>Klepnutím lze upravit styl předlohy nadpisů.</a:t>
            </a:r>
          </a:p>
        </p:txBody>
      </p:sp>
      <p:sp>
        <p:nvSpPr>
          <p:cNvPr id="39" name="Rectangle 37"/>
          <p:cNvSpPr>
            <a:spLocks noGrp="1" noChangeArrowheads="1"/>
          </p:cNvSpPr>
          <p:nvPr>
            <p:ph type="dt" sz="half" idx="10"/>
          </p:nvPr>
        </p:nvSpPr>
        <p:spPr/>
        <p:txBody>
          <a:bodyPr/>
          <a:lstStyle>
            <a:lvl1pPr>
              <a:defRPr/>
            </a:lvl1pPr>
          </a:lstStyle>
          <a:p>
            <a:pPr>
              <a:defRPr/>
            </a:pPr>
            <a:endParaRPr lang="cs-CZ"/>
          </a:p>
        </p:txBody>
      </p:sp>
      <p:sp>
        <p:nvSpPr>
          <p:cNvPr id="40" name="Rectangle 38"/>
          <p:cNvSpPr>
            <a:spLocks noGrp="1" noChangeArrowheads="1"/>
          </p:cNvSpPr>
          <p:nvPr>
            <p:ph type="ftr" sz="quarter" idx="11"/>
          </p:nvPr>
        </p:nvSpPr>
        <p:spPr/>
        <p:txBody>
          <a:bodyPr/>
          <a:lstStyle>
            <a:lvl1pPr>
              <a:defRPr/>
            </a:lvl1pPr>
          </a:lstStyle>
          <a:p>
            <a:pPr>
              <a:defRPr/>
            </a:pPr>
            <a:endParaRPr lang="cs-CZ"/>
          </a:p>
        </p:txBody>
      </p:sp>
      <p:sp>
        <p:nvSpPr>
          <p:cNvPr id="41" name="Rectangle 41"/>
          <p:cNvSpPr>
            <a:spLocks noGrp="1" noChangeArrowheads="1"/>
          </p:cNvSpPr>
          <p:nvPr>
            <p:ph type="sldNum" sz="quarter" idx="12"/>
          </p:nvPr>
        </p:nvSpPr>
        <p:spPr/>
        <p:txBody>
          <a:bodyPr/>
          <a:lstStyle>
            <a:lvl1pPr>
              <a:defRPr/>
            </a:lvl1pPr>
          </a:lstStyle>
          <a:p>
            <a:pPr>
              <a:defRPr/>
            </a:pPr>
            <a:fld id="{CD338888-9181-42AE-80E3-5AA8112930A0}" type="slidenum">
              <a:rPr lang="cs-CZ"/>
              <a:pPr>
                <a:defRPr/>
              </a:pPr>
              <a:t>‹#›</a:t>
            </a:fld>
            <a:endParaRPr lang="cs-CZ"/>
          </a:p>
        </p:txBody>
      </p:sp>
    </p:spTree>
    <p:extLst>
      <p:ext uri="{BB962C8B-B14F-4D97-AF65-F5344CB8AC3E}">
        <p14:creationId xmlns:p14="http://schemas.microsoft.com/office/powerpoint/2010/main" val="320154874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39"/>
          <p:cNvSpPr>
            <a:spLocks noGrp="1" noChangeArrowheads="1"/>
          </p:cNvSpPr>
          <p:nvPr>
            <p:ph type="dt" sz="half" idx="10"/>
          </p:nvPr>
        </p:nvSpPr>
        <p:spPr>
          <a:ln/>
        </p:spPr>
        <p:txBody>
          <a:bodyPr/>
          <a:lstStyle>
            <a:lvl1pPr>
              <a:defRPr/>
            </a:lvl1pPr>
          </a:lstStyle>
          <a:p>
            <a:pPr>
              <a:defRPr/>
            </a:pPr>
            <a:endParaRPr lang="cs-CZ"/>
          </a:p>
        </p:txBody>
      </p:sp>
      <p:sp>
        <p:nvSpPr>
          <p:cNvPr id="5" name="Rectangle 40"/>
          <p:cNvSpPr>
            <a:spLocks noGrp="1" noChangeArrowheads="1"/>
          </p:cNvSpPr>
          <p:nvPr>
            <p:ph type="ftr" sz="quarter" idx="11"/>
          </p:nvPr>
        </p:nvSpPr>
        <p:spPr>
          <a:ln/>
        </p:spPr>
        <p:txBody>
          <a:bodyPr/>
          <a:lstStyle>
            <a:lvl1pPr>
              <a:defRPr/>
            </a:lvl1pPr>
          </a:lstStyle>
          <a:p>
            <a:pPr>
              <a:defRPr/>
            </a:pPr>
            <a:endParaRPr lang="cs-CZ"/>
          </a:p>
        </p:txBody>
      </p:sp>
      <p:sp>
        <p:nvSpPr>
          <p:cNvPr id="6" name="Rectangle 41"/>
          <p:cNvSpPr>
            <a:spLocks noGrp="1" noChangeArrowheads="1"/>
          </p:cNvSpPr>
          <p:nvPr>
            <p:ph type="sldNum" sz="quarter" idx="12"/>
          </p:nvPr>
        </p:nvSpPr>
        <p:spPr>
          <a:ln/>
        </p:spPr>
        <p:txBody>
          <a:bodyPr/>
          <a:lstStyle>
            <a:lvl1pPr>
              <a:defRPr/>
            </a:lvl1pPr>
          </a:lstStyle>
          <a:p>
            <a:pPr>
              <a:defRPr/>
            </a:pPr>
            <a:fld id="{33BF982F-4A04-41D2-8317-99DE60D0046F}" type="slidenum">
              <a:rPr lang="cs-CZ"/>
              <a:pPr>
                <a:defRPr/>
              </a:pPr>
              <a:t>‹#›</a:t>
            </a:fld>
            <a:endParaRPr lang="cs-CZ"/>
          </a:p>
        </p:txBody>
      </p:sp>
    </p:spTree>
    <p:extLst>
      <p:ext uri="{BB962C8B-B14F-4D97-AF65-F5344CB8AC3E}">
        <p14:creationId xmlns:p14="http://schemas.microsoft.com/office/powerpoint/2010/main" val="1372203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7813"/>
            <a:ext cx="2057400" cy="5853112"/>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7813"/>
            <a:ext cx="6019800" cy="5853112"/>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39"/>
          <p:cNvSpPr>
            <a:spLocks noGrp="1" noChangeArrowheads="1"/>
          </p:cNvSpPr>
          <p:nvPr>
            <p:ph type="dt" sz="half" idx="10"/>
          </p:nvPr>
        </p:nvSpPr>
        <p:spPr>
          <a:ln/>
        </p:spPr>
        <p:txBody>
          <a:bodyPr/>
          <a:lstStyle>
            <a:lvl1pPr>
              <a:defRPr/>
            </a:lvl1pPr>
          </a:lstStyle>
          <a:p>
            <a:pPr>
              <a:defRPr/>
            </a:pPr>
            <a:endParaRPr lang="cs-CZ"/>
          </a:p>
        </p:txBody>
      </p:sp>
      <p:sp>
        <p:nvSpPr>
          <p:cNvPr id="5" name="Rectangle 40"/>
          <p:cNvSpPr>
            <a:spLocks noGrp="1" noChangeArrowheads="1"/>
          </p:cNvSpPr>
          <p:nvPr>
            <p:ph type="ftr" sz="quarter" idx="11"/>
          </p:nvPr>
        </p:nvSpPr>
        <p:spPr>
          <a:ln/>
        </p:spPr>
        <p:txBody>
          <a:bodyPr/>
          <a:lstStyle>
            <a:lvl1pPr>
              <a:defRPr/>
            </a:lvl1pPr>
          </a:lstStyle>
          <a:p>
            <a:pPr>
              <a:defRPr/>
            </a:pPr>
            <a:endParaRPr lang="cs-CZ"/>
          </a:p>
        </p:txBody>
      </p:sp>
      <p:sp>
        <p:nvSpPr>
          <p:cNvPr id="6" name="Rectangle 41"/>
          <p:cNvSpPr>
            <a:spLocks noGrp="1" noChangeArrowheads="1"/>
          </p:cNvSpPr>
          <p:nvPr>
            <p:ph type="sldNum" sz="quarter" idx="12"/>
          </p:nvPr>
        </p:nvSpPr>
        <p:spPr>
          <a:ln/>
        </p:spPr>
        <p:txBody>
          <a:bodyPr/>
          <a:lstStyle>
            <a:lvl1pPr>
              <a:defRPr/>
            </a:lvl1pPr>
          </a:lstStyle>
          <a:p>
            <a:pPr>
              <a:defRPr/>
            </a:pPr>
            <a:fld id="{3D10A9EC-9D47-4DDD-8E52-FFF9FA3BF004}" type="slidenum">
              <a:rPr lang="cs-CZ"/>
              <a:pPr>
                <a:defRPr/>
              </a:pPr>
              <a:t>‹#›</a:t>
            </a:fld>
            <a:endParaRPr lang="cs-CZ"/>
          </a:p>
        </p:txBody>
      </p:sp>
    </p:spTree>
    <p:extLst>
      <p:ext uri="{BB962C8B-B14F-4D97-AF65-F5344CB8AC3E}">
        <p14:creationId xmlns:p14="http://schemas.microsoft.com/office/powerpoint/2010/main" val="7617530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Obsah">
    <p:spTree>
      <p:nvGrpSpPr>
        <p:cNvPr id="1" name=""/>
        <p:cNvGrpSpPr/>
        <p:nvPr/>
      </p:nvGrpSpPr>
      <p:grpSpPr>
        <a:xfrm>
          <a:off x="0" y="0"/>
          <a:ext cx="0" cy="0"/>
          <a:chOff x="0" y="0"/>
          <a:chExt cx="0" cy="0"/>
        </a:xfrm>
      </p:grpSpPr>
      <p:sp>
        <p:nvSpPr>
          <p:cNvPr id="2" name="Zástupný symbol pro obsah 1"/>
          <p:cNvSpPr>
            <a:spLocks noGrp="1"/>
          </p:cNvSpPr>
          <p:nvPr>
            <p:ph/>
          </p:nvPr>
        </p:nvSpPr>
        <p:spPr>
          <a:xfrm>
            <a:off x="457200" y="277813"/>
            <a:ext cx="8229600" cy="5853112"/>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3" name="Rectangle 39"/>
          <p:cNvSpPr>
            <a:spLocks noGrp="1" noChangeArrowheads="1"/>
          </p:cNvSpPr>
          <p:nvPr>
            <p:ph type="dt" sz="half" idx="10"/>
          </p:nvPr>
        </p:nvSpPr>
        <p:spPr>
          <a:ln/>
        </p:spPr>
        <p:txBody>
          <a:bodyPr/>
          <a:lstStyle>
            <a:lvl1pPr>
              <a:defRPr/>
            </a:lvl1pPr>
          </a:lstStyle>
          <a:p>
            <a:pPr>
              <a:defRPr/>
            </a:pPr>
            <a:endParaRPr lang="cs-CZ"/>
          </a:p>
        </p:txBody>
      </p:sp>
      <p:sp>
        <p:nvSpPr>
          <p:cNvPr id="4" name="Rectangle 40"/>
          <p:cNvSpPr>
            <a:spLocks noGrp="1" noChangeArrowheads="1"/>
          </p:cNvSpPr>
          <p:nvPr>
            <p:ph type="ftr" sz="quarter" idx="11"/>
          </p:nvPr>
        </p:nvSpPr>
        <p:spPr>
          <a:ln/>
        </p:spPr>
        <p:txBody>
          <a:bodyPr/>
          <a:lstStyle>
            <a:lvl1pPr>
              <a:defRPr/>
            </a:lvl1pPr>
          </a:lstStyle>
          <a:p>
            <a:pPr>
              <a:defRPr/>
            </a:pPr>
            <a:endParaRPr lang="cs-CZ"/>
          </a:p>
        </p:txBody>
      </p:sp>
      <p:sp>
        <p:nvSpPr>
          <p:cNvPr id="5" name="Rectangle 41"/>
          <p:cNvSpPr>
            <a:spLocks noGrp="1" noChangeArrowheads="1"/>
          </p:cNvSpPr>
          <p:nvPr>
            <p:ph type="sldNum" sz="quarter" idx="12"/>
          </p:nvPr>
        </p:nvSpPr>
        <p:spPr>
          <a:ln/>
        </p:spPr>
        <p:txBody>
          <a:bodyPr/>
          <a:lstStyle>
            <a:lvl1pPr>
              <a:defRPr/>
            </a:lvl1pPr>
          </a:lstStyle>
          <a:p>
            <a:pPr>
              <a:defRPr/>
            </a:pPr>
            <a:fld id="{B5535DD4-4F11-4332-BEEB-CA3ECD15073A}" type="slidenum">
              <a:rPr lang="cs-CZ"/>
              <a:pPr>
                <a:defRPr/>
              </a:pPr>
              <a:t>‹#›</a:t>
            </a:fld>
            <a:endParaRPr lang="cs-CZ"/>
          </a:p>
        </p:txBody>
      </p:sp>
    </p:spTree>
    <p:extLst>
      <p:ext uri="{BB962C8B-B14F-4D97-AF65-F5344CB8AC3E}">
        <p14:creationId xmlns:p14="http://schemas.microsoft.com/office/powerpoint/2010/main" val="4428015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Nadpis a text nad obsah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7813"/>
            <a:ext cx="8229600" cy="1143000"/>
          </a:xfrm>
        </p:spPr>
        <p:txBody>
          <a:bodyPr/>
          <a:lstStyle/>
          <a:p>
            <a:r>
              <a:rPr lang="cs-CZ" smtClean="0"/>
              <a:t>Klepnutím lze upravit styl předlohy nadpisů.</a:t>
            </a:r>
            <a:endParaRPr lang="cs-CZ"/>
          </a:p>
        </p:txBody>
      </p:sp>
      <p:sp>
        <p:nvSpPr>
          <p:cNvPr id="3" name="Zástupný symbol pro text 2"/>
          <p:cNvSpPr>
            <a:spLocks noGrp="1"/>
          </p:cNvSpPr>
          <p:nvPr>
            <p:ph type="body" sz="half" idx="1"/>
          </p:nvPr>
        </p:nvSpPr>
        <p:spPr>
          <a:xfrm>
            <a:off x="457200" y="1600200"/>
            <a:ext cx="8229600" cy="2189163"/>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57200" y="3941763"/>
            <a:ext cx="8229600" cy="2189162"/>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39"/>
          <p:cNvSpPr>
            <a:spLocks noGrp="1" noChangeArrowheads="1"/>
          </p:cNvSpPr>
          <p:nvPr>
            <p:ph type="dt" sz="half" idx="10"/>
          </p:nvPr>
        </p:nvSpPr>
        <p:spPr>
          <a:ln/>
        </p:spPr>
        <p:txBody>
          <a:bodyPr/>
          <a:lstStyle>
            <a:lvl1pPr>
              <a:defRPr/>
            </a:lvl1pPr>
          </a:lstStyle>
          <a:p>
            <a:pPr>
              <a:defRPr/>
            </a:pPr>
            <a:endParaRPr lang="cs-CZ"/>
          </a:p>
        </p:txBody>
      </p:sp>
      <p:sp>
        <p:nvSpPr>
          <p:cNvPr id="6" name="Rectangle 40"/>
          <p:cNvSpPr>
            <a:spLocks noGrp="1" noChangeArrowheads="1"/>
          </p:cNvSpPr>
          <p:nvPr>
            <p:ph type="ftr" sz="quarter" idx="11"/>
          </p:nvPr>
        </p:nvSpPr>
        <p:spPr>
          <a:ln/>
        </p:spPr>
        <p:txBody>
          <a:bodyPr/>
          <a:lstStyle>
            <a:lvl1pPr>
              <a:defRPr/>
            </a:lvl1pPr>
          </a:lstStyle>
          <a:p>
            <a:pPr>
              <a:defRPr/>
            </a:pPr>
            <a:endParaRPr lang="cs-CZ"/>
          </a:p>
        </p:txBody>
      </p:sp>
      <p:sp>
        <p:nvSpPr>
          <p:cNvPr id="7" name="Rectangle 41"/>
          <p:cNvSpPr>
            <a:spLocks noGrp="1" noChangeArrowheads="1"/>
          </p:cNvSpPr>
          <p:nvPr>
            <p:ph type="sldNum" sz="quarter" idx="12"/>
          </p:nvPr>
        </p:nvSpPr>
        <p:spPr>
          <a:ln/>
        </p:spPr>
        <p:txBody>
          <a:bodyPr/>
          <a:lstStyle>
            <a:lvl1pPr>
              <a:defRPr/>
            </a:lvl1pPr>
          </a:lstStyle>
          <a:p>
            <a:pPr>
              <a:defRPr/>
            </a:pPr>
            <a:fld id="{E57A64AF-FC75-43AC-8007-0FB82E47020B}" type="slidenum">
              <a:rPr lang="cs-CZ"/>
              <a:pPr>
                <a:defRPr/>
              </a:pPr>
              <a:t>‹#›</a:t>
            </a:fld>
            <a:endParaRPr lang="cs-CZ"/>
          </a:p>
        </p:txBody>
      </p:sp>
    </p:spTree>
    <p:extLst>
      <p:ext uri="{BB962C8B-B14F-4D97-AF65-F5344CB8AC3E}">
        <p14:creationId xmlns:p14="http://schemas.microsoft.com/office/powerpoint/2010/main" val="247890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39"/>
          <p:cNvSpPr>
            <a:spLocks noGrp="1" noChangeArrowheads="1"/>
          </p:cNvSpPr>
          <p:nvPr>
            <p:ph type="dt" sz="half" idx="10"/>
          </p:nvPr>
        </p:nvSpPr>
        <p:spPr>
          <a:ln/>
        </p:spPr>
        <p:txBody>
          <a:bodyPr/>
          <a:lstStyle>
            <a:lvl1pPr>
              <a:defRPr/>
            </a:lvl1pPr>
          </a:lstStyle>
          <a:p>
            <a:pPr>
              <a:defRPr/>
            </a:pPr>
            <a:endParaRPr lang="cs-CZ"/>
          </a:p>
        </p:txBody>
      </p:sp>
      <p:sp>
        <p:nvSpPr>
          <p:cNvPr id="5" name="Rectangle 40"/>
          <p:cNvSpPr>
            <a:spLocks noGrp="1" noChangeArrowheads="1"/>
          </p:cNvSpPr>
          <p:nvPr>
            <p:ph type="ftr" sz="quarter" idx="11"/>
          </p:nvPr>
        </p:nvSpPr>
        <p:spPr>
          <a:ln/>
        </p:spPr>
        <p:txBody>
          <a:bodyPr/>
          <a:lstStyle>
            <a:lvl1pPr>
              <a:defRPr/>
            </a:lvl1pPr>
          </a:lstStyle>
          <a:p>
            <a:pPr>
              <a:defRPr/>
            </a:pPr>
            <a:endParaRPr lang="cs-CZ"/>
          </a:p>
        </p:txBody>
      </p:sp>
      <p:sp>
        <p:nvSpPr>
          <p:cNvPr id="6" name="Rectangle 41"/>
          <p:cNvSpPr>
            <a:spLocks noGrp="1" noChangeArrowheads="1"/>
          </p:cNvSpPr>
          <p:nvPr>
            <p:ph type="sldNum" sz="quarter" idx="12"/>
          </p:nvPr>
        </p:nvSpPr>
        <p:spPr>
          <a:ln/>
        </p:spPr>
        <p:txBody>
          <a:bodyPr/>
          <a:lstStyle>
            <a:lvl1pPr>
              <a:defRPr/>
            </a:lvl1pPr>
          </a:lstStyle>
          <a:p>
            <a:pPr>
              <a:defRPr/>
            </a:pPr>
            <a:fld id="{54DC8644-5870-4BF4-A993-408D6404FCAD}" type="slidenum">
              <a:rPr lang="cs-CZ"/>
              <a:pPr>
                <a:defRPr/>
              </a:pPr>
              <a:t>‹#›</a:t>
            </a:fld>
            <a:endParaRPr lang="cs-CZ"/>
          </a:p>
        </p:txBody>
      </p:sp>
    </p:spTree>
    <p:extLst>
      <p:ext uri="{BB962C8B-B14F-4D97-AF65-F5344CB8AC3E}">
        <p14:creationId xmlns:p14="http://schemas.microsoft.com/office/powerpoint/2010/main" val="1972357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39"/>
          <p:cNvSpPr>
            <a:spLocks noGrp="1" noChangeArrowheads="1"/>
          </p:cNvSpPr>
          <p:nvPr>
            <p:ph type="dt" sz="half" idx="10"/>
          </p:nvPr>
        </p:nvSpPr>
        <p:spPr>
          <a:ln/>
        </p:spPr>
        <p:txBody>
          <a:bodyPr/>
          <a:lstStyle>
            <a:lvl1pPr>
              <a:defRPr/>
            </a:lvl1pPr>
          </a:lstStyle>
          <a:p>
            <a:pPr>
              <a:defRPr/>
            </a:pPr>
            <a:endParaRPr lang="cs-CZ"/>
          </a:p>
        </p:txBody>
      </p:sp>
      <p:sp>
        <p:nvSpPr>
          <p:cNvPr id="5" name="Rectangle 40"/>
          <p:cNvSpPr>
            <a:spLocks noGrp="1" noChangeArrowheads="1"/>
          </p:cNvSpPr>
          <p:nvPr>
            <p:ph type="ftr" sz="quarter" idx="11"/>
          </p:nvPr>
        </p:nvSpPr>
        <p:spPr>
          <a:ln/>
        </p:spPr>
        <p:txBody>
          <a:bodyPr/>
          <a:lstStyle>
            <a:lvl1pPr>
              <a:defRPr/>
            </a:lvl1pPr>
          </a:lstStyle>
          <a:p>
            <a:pPr>
              <a:defRPr/>
            </a:pPr>
            <a:endParaRPr lang="cs-CZ"/>
          </a:p>
        </p:txBody>
      </p:sp>
      <p:sp>
        <p:nvSpPr>
          <p:cNvPr id="6" name="Rectangle 41"/>
          <p:cNvSpPr>
            <a:spLocks noGrp="1" noChangeArrowheads="1"/>
          </p:cNvSpPr>
          <p:nvPr>
            <p:ph type="sldNum" sz="quarter" idx="12"/>
          </p:nvPr>
        </p:nvSpPr>
        <p:spPr>
          <a:ln/>
        </p:spPr>
        <p:txBody>
          <a:bodyPr/>
          <a:lstStyle>
            <a:lvl1pPr>
              <a:defRPr/>
            </a:lvl1pPr>
          </a:lstStyle>
          <a:p>
            <a:pPr>
              <a:defRPr/>
            </a:pPr>
            <a:fld id="{D4DED74F-6433-4600-B365-E9A9FBEEEFF7}" type="slidenum">
              <a:rPr lang="cs-CZ"/>
              <a:pPr>
                <a:defRPr/>
              </a:pPr>
              <a:t>‹#›</a:t>
            </a:fld>
            <a:endParaRPr lang="cs-CZ"/>
          </a:p>
        </p:txBody>
      </p:sp>
    </p:spTree>
    <p:extLst>
      <p:ext uri="{BB962C8B-B14F-4D97-AF65-F5344CB8AC3E}">
        <p14:creationId xmlns:p14="http://schemas.microsoft.com/office/powerpoint/2010/main" val="1831918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39"/>
          <p:cNvSpPr>
            <a:spLocks noGrp="1" noChangeArrowheads="1"/>
          </p:cNvSpPr>
          <p:nvPr>
            <p:ph type="dt" sz="half" idx="10"/>
          </p:nvPr>
        </p:nvSpPr>
        <p:spPr>
          <a:ln/>
        </p:spPr>
        <p:txBody>
          <a:bodyPr/>
          <a:lstStyle>
            <a:lvl1pPr>
              <a:defRPr/>
            </a:lvl1pPr>
          </a:lstStyle>
          <a:p>
            <a:pPr>
              <a:defRPr/>
            </a:pPr>
            <a:endParaRPr lang="cs-CZ"/>
          </a:p>
        </p:txBody>
      </p:sp>
      <p:sp>
        <p:nvSpPr>
          <p:cNvPr id="6" name="Rectangle 40"/>
          <p:cNvSpPr>
            <a:spLocks noGrp="1" noChangeArrowheads="1"/>
          </p:cNvSpPr>
          <p:nvPr>
            <p:ph type="ftr" sz="quarter" idx="11"/>
          </p:nvPr>
        </p:nvSpPr>
        <p:spPr>
          <a:ln/>
        </p:spPr>
        <p:txBody>
          <a:bodyPr/>
          <a:lstStyle>
            <a:lvl1pPr>
              <a:defRPr/>
            </a:lvl1pPr>
          </a:lstStyle>
          <a:p>
            <a:pPr>
              <a:defRPr/>
            </a:pPr>
            <a:endParaRPr lang="cs-CZ"/>
          </a:p>
        </p:txBody>
      </p:sp>
      <p:sp>
        <p:nvSpPr>
          <p:cNvPr id="7" name="Rectangle 41"/>
          <p:cNvSpPr>
            <a:spLocks noGrp="1" noChangeArrowheads="1"/>
          </p:cNvSpPr>
          <p:nvPr>
            <p:ph type="sldNum" sz="quarter" idx="12"/>
          </p:nvPr>
        </p:nvSpPr>
        <p:spPr>
          <a:ln/>
        </p:spPr>
        <p:txBody>
          <a:bodyPr/>
          <a:lstStyle>
            <a:lvl1pPr>
              <a:defRPr/>
            </a:lvl1pPr>
          </a:lstStyle>
          <a:p>
            <a:pPr>
              <a:defRPr/>
            </a:pPr>
            <a:fld id="{D1486FB9-62B8-4FFD-B295-6D98FBECAB8A}" type="slidenum">
              <a:rPr lang="cs-CZ"/>
              <a:pPr>
                <a:defRPr/>
              </a:pPr>
              <a:t>‹#›</a:t>
            </a:fld>
            <a:endParaRPr lang="cs-CZ"/>
          </a:p>
        </p:txBody>
      </p:sp>
    </p:spTree>
    <p:extLst>
      <p:ext uri="{BB962C8B-B14F-4D97-AF65-F5344CB8AC3E}">
        <p14:creationId xmlns:p14="http://schemas.microsoft.com/office/powerpoint/2010/main" val="2443794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39"/>
          <p:cNvSpPr>
            <a:spLocks noGrp="1" noChangeArrowheads="1"/>
          </p:cNvSpPr>
          <p:nvPr>
            <p:ph type="dt" sz="half" idx="10"/>
          </p:nvPr>
        </p:nvSpPr>
        <p:spPr>
          <a:ln/>
        </p:spPr>
        <p:txBody>
          <a:bodyPr/>
          <a:lstStyle>
            <a:lvl1pPr>
              <a:defRPr/>
            </a:lvl1pPr>
          </a:lstStyle>
          <a:p>
            <a:pPr>
              <a:defRPr/>
            </a:pPr>
            <a:endParaRPr lang="cs-CZ"/>
          </a:p>
        </p:txBody>
      </p:sp>
      <p:sp>
        <p:nvSpPr>
          <p:cNvPr id="8" name="Rectangle 40"/>
          <p:cNvSpPr>
            <a:spLocks noGrp="1" noChangeArrowheads="1"/>
          </p:cNvSpPr>
          <p:nvPr>
            <p:ph type="ftr" sz="quarter" idx="11"/>
          </p:nvPr>
        </p:nvSpPr>
        <p:spPr>
          <a:ln/>
        </p:spPr>
        <p:txBody>
          <a:bodyPr/>
          <a:lstStyle>
            <a:lvl1pPr>
              <a:defRPr/>
            </a:lvl1pPr>
          </a:lstStyle>
          <a:p>
            <a:pPr>
              <a:defRPr/>
            </a:pPr>
            <a:endParaRPr lang="cs-CZ"/>
          </a:p>
        </p:txBody>
      </p:sp>
      <p:sp>
        <p:nvSpPr>
          <p:cNvPr id="9" name="Rectangle 41"/>
          <p:cNvSpPr>
            <a:spLocks noGrp="1" noChangeArrowheads="1"/>
          </p:cNvSpPr>
          <p:nvPr>
            <p:ph type="sldNum" sz="quarter" idx="12"/>
          </p:nvPr>
        </p:nvSpPr>
        <p:spPr>
          <a:ln/>
        </p:spPr>
        <p:txBody>
          <a:bodyPr/>
          <a:lstStyle>
            <a:lvl1pPr>
              <a:defRPr/>
            </a:lvl1pPr>
          </a:lstStyle>
          <a:p>
            <a:pPr>
              <a:defRPr/>
            </a:pPr>
            <a:fld id="{10502E95-E11E-44C9-8413-19AC4A80B234}" type="slidenum">
              <a:rPr lang="cs-CZ"/>
              <a:pPr>
                <a:defRPr/>
              </a:pPr>
              <a:t>‹#›</a:t>
            </a:fld>
            <a:endParaRPr lang="cs-CZ"/>
          </a:p>
        </p:txBody>
      </p:sp>
    </p:spTree>
    <p:extLst>
      <p:ext uri="{BB962C8B-B14F-4D97-AF65-F5344CB8AC3E}">
        <p14:creationId xmlns:p14="http://schemas.microsoft.com/office/powerpoint/2010/main" val="3176809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39"/>
          <p:cNvSpPr>
            <a:spLocks noGrp="1" noChangeArrowheads="1"/>
          </p:cNvSpPr>
          <p:nvPr>
            <p:ph type="dt" sz="half" idx="10"/>
          </p:nvPr>
        </p:nvSpPr>
        <p:spPr>
          <a:ln/>
        </p:spPr>
        <p:txBody>
          <a:bodyPr/>
          <a:lstStyle>
            <a:lvl1pPr>
              <a:defRPr/>
            </a:lvl1pPr>
          </a:lstStyle>
          <a:p>
            <a:pPr>
              <a:defRPr/>
            </a:pPr>
            <a:endParaRPr lang="cs-CZ"/>
          </a:p>
        </p:txBody>
      </p:sp>
      <p:sp>
        <p:nvSpPr>
          <p:cNvPr id="4" name="Rectangle 40"/>
          <p:cNvSpPr>
            <a:spLocks noGrp="1" noChangeArrowheads="1"/>
          </p:cNvSpPr>
          <p:nvPr>
            <p:ph type="ftr" sz="quarter" idx="11"/>
          </p:nvPr>
        </p:nvSpPr>
        <p:spPr>
          <a:ln/>
        </p:spPr>
        <p:txBody>
          <a:bodyPr/>
          <a:lstStyle>
            <a:lvl1pPr>
              <a:defRPr/>
            </a:lvl1pPr>
          </a:lstStyle>
          <a:p>
            <a:pPr>
              <a:defRPr/>
            </a:pPr>
            <a:endParaRPr lang="cs-CZ"/>
          </a:p>
        </p:txBody>
      </p:sp>
      <p:sp>
        <p:nvSpPr>
          <p:cNvPr id="5" name="Rectangle 41"/>
          <p:cNvSpPr>
            <a:spLocks noGrp="1" noChangeArrowheads="1"/>
          </p:cNvSpPr>
          <p:nvPr>
            <p:ph type="sldNum" sz="quarter" idx="12"/>
          </p:nvPr>
        </p:nvSpPr>
        <p:spPr>
          <a:ln/>
        </p:spPr>
        <p:txBody>
          <a:bodyPr/>
          <a:lstStyle>
            <a:lvl1pPr>
              <a:defRPr/>
            </a:lvl1pPr>
          </a:lstStyle>
          <a:p>
            <a:pPr>
              <a:defRPr/>
            </a:pPr>
            <a:fld id="{E1930D75-1485-4026-A18C-0E70D1234F3A}" type="slidenum">
              <a:rPr lang="cs-CZ"/>
              <a:pPr>
                <a:defRPr/>
              </a:pPr>
              <a:t>‹#›</a:t>
            </a:fld>
            <a:endParaRPr lang="cs-CZ"/>
          </a:p>
        </p:txBody>
      </p:sp>
    </p:spTree>
    <p:extLst>
      <p:ext uri="{BB962C8B-B14F-4D97-AF65-F5344CB8AC3E}">
        <p14:creationId xmlns:p14="http://schemas.microsoft.com/office/powerpoint/2010/main" val="1024126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39"/>
          <p:cNvSpPr>
            <a:spLocks noGrp="1" noChangeArrowheads="1"/>
          </p:cNvSpPr>
          <p:nvPr>
            <p:ph type="dt" sz="half" idx="10"/>
          </p:nvPr>
        </p:nvSpPr>
        <p:spPr>
          <a:ln/>
        </p:spPr>
        <p:txBody>
          <a:bodyPr/>
          <a:lstStyle>
            <a:lvl1pPr>
              <a:defRPr/>
            </a:lvl1pPr>
          </a:lstStyle>
          <a:p>
            <a:pPr>
              <a:defRPr/>
            </a:pPr>
            <a:endParaRPr lang="cs-CZ"/>
          </a:p>
        </p:txBody>
      </p:sp>
      <p:sp>
        <p:nvSpPr>
          <p:cNvPr id="3" name="Rectangle 40"/>
          <p:cNvSpPr>
            <a:spLocks noGrp="1" noChangeArrowheads="1"/>
          </p:cNvSpPr>
          <p:nvPr>
            <p:ph type="ftr" sz="quarter" idx="11"/>
          </p:nvPr>
        </p:nvSpPr>
        <p:spPr>
          <a:ln/>
        </p:spPr>
        <p:txBody>
          <a:bodyPr/>
          <a:lstStyle>
            <a:lvl1pPr>
              <a:defRPr/>
            </a:lvl1pPr>
          </a:lstStyle>
          <a:p>
            <a:pPr>
              <a:defRPr/>
            </a:pPr>
            <a:endParaRPr lang="cs-CZ"/>
          </a:p>
        </p:txBody>
      </p:sp>
      <p:sp>
        <p:nvSpPr>
          <p:cNvPr id="4" name="Rectangle 41"/>
          <p:cNvSpPr>
            <a:spLocks noGrp="1" noChangeArrowheads="1"/>
          </p:cNvSpPr>
          <p:nvPr>
            <p:ph type="sldNum" sz="quarter" idx="12"/>
          </p:nvPr>
        </p:nvSpPr>
        <p:spPr>
          <a:ln/>
        </p:spPr>
        <p:txBody>
          <a:bodyPr/>
          <a:lstStyle>
            <a:lvl1pPr>
              <a:defRPr/>
            </a:lvl1pPr>
          </a:lstStyle>
          <a:p>
            <a:pPr>
              <a:defRPr/>
            </a:pPr>
            <a:fld id="{5FE0BED4-6FA9-4010-A20C-0517B25C04F8}" type="slidenum">
              <a:rPr lang="cs-CZ"/>
              <a:pPr>
                <a:defRPr/>
              </a:pPr>
              <a:t>‹#›</a:t>
            </a:fld>
            <a:endParaRPr lang="cs-CZ"/>
          </a:p>
        </p:txBody>
      </p:sp>
    </p:spTree>
    <p:extLst>
      <p:ext uri="{BB962C8B-B14F-4D97-AF65-F5344CB8AC3E}">
        <p14:creationId xmlns:p14="http://schemas.microsoft.com/office/powerpoint/2010/main" val="703824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39"/>
          <p:cNvSpPr>
            <a:spLocks noGrp="1" noChangeArrowheads="1"/>
          </p:cNvSpPr>
          <p:nvPr>
            <p:ph type="dt" sz="half" idx="10"/>
          </p:nvPr>
        </p:nvSpPr>
        <p:spPr>
          <a:ln/>
        </p:spPr>
        <p:txBody>
          <a:bodyPr/>
          <a:lstStyle>
            <a:lvl1pPr>
              <a:defRPr/>
            </a:lvl1pPr>
          </a:lstStyle>
          <a:p>
            <a:pPr>
              <a:defRPr/>
            </a:pPr>
            <a:endParaRPr lang="cs-CZ"/>
          </a:p>
        </p:txBody>
      </p:sp>
      <p:sp>
        <p:nvSpPr>
          <p:cNvPr id="6" name="Rectangle 40"/>
          <p:cNvSpPr>
            <a:spLocks noGrp="1" noChangeArrowheads="1"/>
          </p:cNvSpPr>
          <p:nvPr>
            <p:ph type="ftr" sz="quarter" idx="11"/>
          </p:nvPr>
        </p:nvSpPr>
        <p:spPr>
          <a:ln/>
        </p:spPr>
        <p:txBody>
          <a:bodyPr/>
          <a:lstStyle>
            <a:lvl1pPr>
              <a:defRPr/>
            </a:lvl1pPr>
          </a:lstStyle>
          <a:p>
            <a:pPr>
              <a:defRPr/>
            </a:pPr>
            <a:endParaRPr lang="cs-CZ"/>
          </a:p>
        </p:txBody>
      </p:sp>
      <p:sp>
        <p:nvSpPr>
          <p:cNvPr id="7" name="Rectangle 41"/>
          <p:cNvSpPr>
            <a:spLocks noGrp="1" noChangeArrowheads="1"/>
          </p:cNvSpPr>
          <p:nvPr>
            <p:ph type="sldNum" sz="quarter" idx="12"/>
          </p:nvPr>
        </p:nvSpPr>
        <p:spPr>
          <a:ln/>
        </p:spPr>
        <p:txBody>
          <a:bodyPr/>
          <a:lstStyle>
            <a:lvl1pPr>
              <a:defRPr/>
            </a:lvl1pPr>
          </a:lstStyle>
          <a:p>
            <a:pPr>
              <a:defRPr/>
            </a:pPr>
            <a:fld id="{FAC31ED2-8629-46DD-BA1C-9EBCD995A1FB}" type="slidenum">
              <a:rPr lang="cs-CZ"/>
              <a:pPr>
                <a:defRPr/>
              </a:pPr>
              <a:t>‹#›</a:t>
            </a:fld>
            <a:endParaRPr lang="cs-CZ"/>
          </a:p>
        </p:txBody>
      </p:sp>
    </p:spTree>
    <p:extLst>
      <p:ext uri="{BB962C8B-B14F-4D97-AF65-F5344CB8AC3E}">
        <p14:creationId xmlns:p14="http://schemas.microsoft.com/office/powerpoint/2010/main" val="2888085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39"/>
          <p:cNvSpPr>
            <a:spLocks noGrp="1" noChangeArrowheads="1"/>
          </p:cNvSpPr>
          <p:nvPr>
            <p:ph type="dt" sz="half" idx="10"/>
          </p:nvPr>
        </p:nvSpPr>
        <p:spPr>
          <a:ln/>
        </p:spPr>
        <p:txBody>
          <a:bodyPr/>
          <a:lstStyle>
            <a:lvl1pPr>
              <a:defRPr/>
            </a:lvl1pPr>
          </a:lstStyle>
          <a:p>
            <a:pPr>
              <a:defRPr/>
            </a:pPr>
            <a:endParaRPr lang="cs-CZ"/>
          </a:p>
        </p:txBody>
      </p:sp>
      <p:sp>
        <p:nvSpPr>
          <p:cNvPr id="6" name="Rectangle 40"/>
          <p:cNvSpPr>
            <a:spLocks noGrp="1" noChangeArrowheads="1"/>
          </p:cNvSpPr>
          <p:nvPr>
            <p:ph type="ftr" sz="quarter" idx="11"/>
          </p:nvPr>
        </p:nvSpPr>
        <p:spPr>
          <a:ln/>
        </p:spPr>
        <p:txBody>
          <a:bodyPr/>
          <a:lstStyle>
            <a:lvl1pPr>
              <a:defRPr/>
            </a:lvl1pPr>
          </a:lstStyle>
          <a:p>
            <a:pPr>
              <a:defRPr/>
            </a:pPr>
            <a:endParaRPr lang="cs-CZ"/>
          </a:p>
        </p:txBody>
      </p:sp>
      <p:sp>
        <p:nvSpPr>
          <p:cNvPr id="7" name="Rectangle 41"/>
          <p:cNvSpPr>
            <a:spLocks noGrp="1" noChangeArrowheads="1"/>
          </p:cNvSpPr>
          <p:nvPr>
            <p:ph type="sldNum" sz="quarter" idx="12"/>
          </p:nvPr>
        </p:nvSpPr>
        <p:spPr>
          <a:ln/>
        </p:spPr>
        <p:txBody>
          <a:bodyPr/>
          <a:lstStyle>
            <a:lvl1pPr>
              <a:defRPr/>
            </a:lvl1pPr>
          </a:lstStyle>
          <a:p>
            <a:pPr>
              <a:defRPr/>
            </a:pPr>
            <a:fld id="{3F704943-052D-4747-87CE-F6A2D9F31F3E}" type="slidenum">
              <a:rPr lang="cs-CZ"/>
              <a:pPr>
                <a:defRPr/>
              </a:pPr>
              <a:t>‹#›</a:t>
            </a:fld>
            <a:endParaRPr lang="cs-CZ"/>
          </a:p>
        </p:txBody>
      </p:sp>
    </p:spTree>
    <p:extLst>
      <p:ext uri="{BB962C8B-B14F-4D97-AF65-F5344CB8AC3E}">
        <p14:creationId xmlns:p14="http://schemas.microsoft.com/office/powerpoint/2010/main" val="4063084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50000">
              <a:schemeClr val="bg1"/>
            </a:gs>
            <a:gs pos="100000">
              <a:schemeClr val="bg2"/>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3800475" y="1789113"/>
            <a:ext cx="5340350" cy="5056187"/>
            <a:chOff x="2394" y="1127"/>
            <a:chExt cx="3364" cy="3185"/>
          </a:xfrm>
        </p:grpSpPr>
        <p:sp>
          <p:nvSpPr>
            <p:cNvPr id="4099" name="Rectangle 3"/>
            <p:cNvSpPr>
              <a:spLocks noChangeArrowheads="1"/>
            </p:cNvSpPr>
            <p:nvPr userDrawn="1"/>
          </p:nvSpPr>
          <p:spPr bwMode="ltGray">
            <a:xfrm>
              <a:off x="4230" y="1365"/>
              <a:ext cx="197" cy="102"/>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cs-CZ"/>
            </a:p>
          </p:txBody>
        </p:sp>
        <p:sp>
          <p:nvSpPr>
            <p:cNvPr id="4100" name="Oval 4"/>
            <p:cNvSpPr>
              <a:spLocks noChangeArrowheads="1"/>
            </p:cNvSpPr>
            <p:nvPr userDrawn="1"/>
          </p:nvSpPr>
          <p:spPr bwMode="ltGray">
            <a:xfrm>
              <a:off x="4299" y="1185"/>
              <a:ext cx="47" cy="47"/>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a:defRPr/>
              </a:pPr>
              <a:endParaRPr lang="cs-CZ"/>
            </a:p>
          </p:txBody>
        </p:sp>
        <p:sp>
          <p:nvSpPr>
            <p:cNvPr id="4101" name="Rectangle 5"/>
            <p:cNvSpPr>
              <a:spLocks noChangeArrowheads="1"/>
            </p:cNvSpPr>
            <p:nvPr userDrawn="1"/>
          </p:nvSpPr>
          <p:spPr bwMode="ltGray">
            <a:xfrm rot="995337">
              <a:off x="5205" y="1495"/>
              <a:ext cx="6" cy="207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cs-CZ"/>
            </a:p>
          </p:txBody>
        </p:sp>
        <p:sp>
          <p:nvSpPr>
            <p:cNvPr id="4102" name="Freeform 6"/>
            <p:cNvSpPr>
              <a:spLocks noEditPoints="1"/>
            </p:cNvSpPr>
            <p:nvPr userDrawn="1"/>
          </p:nvSpPr>
          <p:spPr bwMode="ltGray">
            <a:xfrm>
              <a:off x="4871" y="3508"/>
              <a:ext cx="66" cy="96"/>
            </a:xfrm>
            <a:custGeom>
              <a:avLst/>
              <a:gdLst/>
              <a:ahLst/>
              <a:cxnLst>
                <a:cxn ang="0">
                  <a:pos x="18" y="96"/>
                </a:cxn>
                <a:cxn ang="0">
                  <a:pos x="42" y="78"/>
                </a:cxn>
                <a:cxn ang="0">
                  <a:pos x="60" y="60"/>
                </a:cxn>
                <a:cxn ang="0">
                  <a:pos x="66" y="36"/>
                </a:cxn>
                <a:cxn ang="0">
                  <a:pos x="60" y="12"/>
                </a:cxn>
                <a:cxn ang="0">
                  <a:pos x="36" y="0"/>
                </a:cxn>
                <a:cxn ang="0">
                  <a:pos x="24" y="6"/>
                </a:cxn>
                <a:cxn ang="0">
                  <a:pos x="12" y="12"/>
                </a:cxn>
                <a:cxn ang="0">
                  <a:pos x="0" y="36"/>
                </a:cxn>
                <a:cxn ang="0">
                  <a:pos x="0" y="60"/>
                </a:cxn>
                <a:cxn ang="0">
                  <a:pos x="12" y="84"/>
                </a:cxn>
                <a:cxn ang="0">
                  <a:pos x="18" y="96"/>
                </a:cxn>
                <a:cxn ang="0">
                  <a:pos x="18" y="96"/>
                </a:cxn>
                <a:cxn ang="0">
                  <a:pos x="42" y="18"/>
                </a:cxn>
                <a:cxn ang="0">
                  <a:pos x="54" y="24"/>
                </a:cxn>
                <a:cxn ang="0">
                  <a:pos x="60" y="36"/>
                </a:cxn>
                <a:cxn ang="0">
                  <a:pos x="60" y="48"/>
                </a:cxn>
                <a:cxn ang="0">
                  <a:pos x="54" y="54"/>
                </a:cxn>
                <a:cxn ang="0">
                  <a:pos x="36" y="72"/>
                </a:cxn>
                <a:cxn ang="0">
                  <a:pos x="24" y="78"/>
                </a:cxn>
                <a:cxn ang="0">
                  <a:pos x="24" y="78"/>
                </a:cxn>
                <a:cxn ang="0">
                  <a:pos x="12" y="48"/>
                </a:cxn>
                <a:cxn ang="0">
                  <a:pos x="18" y="24"/>
                </a:cxn>
                <a:cxn ang="0">
                  <a:pos x="30" y="18"/>
                </a:cxn>
                <a:cxn ang="0">
                  <a:pos x="42" y="18"/>
                </a:cxn>
                <a:cxn ang="0">
                  <a:pos x="42" y="18"/>
                </a:cxn>
              </a:cxnLst>
              <a:rect l="0" t="0" r="r" b="b"/>
              <a:pathLst>
                <a:path w="66" h="96">
                  <a:moveTo>
                    <a:pt x="18" y="96"/>
                  </a:moveTo>
                  <a:lnTo>
                    <a:pt x="42" y="78"/>
                  </a:lnTo>
                  <a:lnTo>
                    <a:pt x="60" y="60"/>
                  </a:lnTo>
                  <a:lnTo>
                    <a:pt x="66" y="36"/>
                  </a:lnTo>
                  <a:lnTo>
                    <a:pt x="60" y="12"/>
                  </a:lnTo>
                  <a:lnTo>
                    <a:pt x="36" y="0"/>
                  </a:lnTo>
                  <a:lnTo>
                    <a:pt x="24" y="6"/>
                  </a:lnTo>
                  <a:lnTo>
                    <a:pt x="12" y="12"/>
                  </a:lnTo>
                  <a:lnTo>
                    <a:pt x="0" y="36"/>
                  </a:lnTo>
                  <a:lnTo>
                    <a:pt x="0" y="60"/>
                  </a:lnTo>
                  <a:lnTo>
                    <a:pt x="12" y="84"/>
                  </a:lnTo>
                  <a:lnTo>
                    <a:pt x="18" y="96"/>
                  </a:lnTo>
                  <a:lnTo>
                    <a:pt x="18" y="96"/>
                  </a:lnTo>
                  <a:close/>
                  <a:moveTo>
                    <a:pt x="42" y="18"/>
                  </a:moveTo>
                  <a:lnTo>
                    <a:pt x="54" y="24"/>
                  </a:lnTo>
                  <a:lnTo>
                    <a:pt x="60" y="36"/>
                  </a:lnTo>
                  <a:lnTo>
                    <a:pt x="60" y="48"/>
                  </a:lnTo>
                  <a:lnTo>
                    <a:pt x="54" y="54"/>
                  </a:lnTo>
                  <a:lnTo>
                    <a:pt x="36" y="72"/>
                  </a:lnTo>
                  <a:lnTo>
                    <a:pt x="24" y="78"/>
                  </a:lnTo>
                  <a:lnTo>
                    <a:pt x="24" y="78"/>
                  </a:lnTo>
                  <a:lnTo>
                    <a:pt x="12" y="48"/>
                  </a:lnTo>
                  <a:lnTo>
                    <a:pt x="18" y="24"/>
                  </a:lnTo>
                  <a:lnTo>
                    <a:pt x="30" y="18"/>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cs-CZ"/>
            </a:p>
          </p:txBody>
        </p:sp>
        <p:sp>
          <p:nvSpPr>
            <p:cNvPr id="4103" name="Rectangle 7"/>
            <p:cNvSpPr>
              <a:spLocks noChangeArrowheads="1"/>
            </p:cNvSpPr>
            <p:nvPr userDrawn="1"/>
          </p:nvSpPr>
          <p:spPr bwMode="ltGray">
            <a:xfrm rot="91736">
              <a:off x="5487" y="1535"/>
              <a:ext cx="6" cy="1998"/>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cs-CZ"/>
            </a:p>
          </p:txBody>
        </p:sp>
        <p:sp>
          <p:nvSpPr>
            <p:cNvPr id="4104" name="Rectangle 8"/>
            <p:cNvSpPr>
              <a:spLocks noChangeArrowheads="1"/>
            </p:cNvSpPr>
            <p:nvPr userDrawn="1"/>
          </p:nvSpPr>
          <p:spPr bwMode="ltGray">
            <a:xfrm rot="-926223">
              <a:off x="5640" y="1521"/>
              <a:ext cx="6" cy="881"/>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cs-CZ"/>
            </a:p>
          </p:txBody>
        </p:sp>
        <p:sp>
          <p:nvSpPr>
            <p:cNvPr id="4105" name="Rectangle 9"/>
            <p:cNvSpPr>
              <a:spLocks noChangeArrowheads="1"/>
            </p:cNvSpPr>
            <p:nvPr userDrawn="1"/>
          </p:nvSpPr>
          <p:spPr bwMode="ltGray">
            <a:xfrm rot="-1140313">
              <a:off x="3444" y="1816"/>
              <a:ext cx="6" cy="203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cs-CZ"/>
            </a:p>
          </p:txBody>
        </p:sp>
        <p:sp>
          <p:nvSpPr>
            <p:cNvPr id="4106" name="Rectangle 10"/>
            <p:cNvSpPr>
              <a:spLocks noChangeArrowheads="1"/>
            </p:cNvSpPr>
            <p:nvPr userDrawn="1"/>
          </p:nvSpPr>
          <p:spPr bwMode="ltGray">
            <a:xfrm rot="1114412">
              <a:off x="2757" y="1821"/>
              <a:ext cx="6" cy="2119"/>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cs-CZ"/>
            </a:p>
          </p:txBody>
        </p:sp>
        <p:sp>
          <p:nvSpPr>
            <p:cNvPr id="4107" name="Rectangle 11"/>
            <p:cNvSpPr>
              <a:spLocks noChangeArrowheads="1"/>
            </p:cNvSpPr>
            <p:nvPr userDrawn="1"/>
          </p:nvSpPr>
          <p:spPr bwMode="ltGray">
            <a:xfrm rot="254676">
              <a:off x="3035" y="1870"/>
              <a:ext cx="6" cy="1906"/>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cs-CZ"/>
            </a:p>
          </p:txBody>
        </p:sp>
        <p:sp>
          <p:nvSpPr>
            <p:cNvPr id="4108" name="Freeform 12"/>
            <p:cNvSpPr>
              <a:spLocks/>
            </p:cNvSpPr>
            <p:nvPr userDrawn="1"/>
          </p:nvSpPr>
          <p:spPr bwMode="ltGray">
            <a:xfrm>
              <a:off x="4007" y="3021"/>
              <a:ext cx="623" cy="156"/>
            </a:xfrm>
            <a:custGeom>
              <a:avLst/>
              <a:gdLst/>
              <a:ahLst/>
              <a:cxnLst>
                <a:cxn ang="0">
                  <a:pos x="6" y="18"/>
                </a:cxn>
                <a:cxn ang="0">
                  <a:pos x="162" y="36"/>
                </a:cxn>
                <a:cxn ang="0">
                  <a:pos x="251" y="36"/>
                </a:cxn>
                <a:cxn ang="0">
                  <a:pos x="354" y="30"/>
                </a:cxn>
                <a:cxn ang="0">
                  <a:pos x="473" y="18"/>
                </a:cxn>
                <a:cxn ang="0">
                  <a:pos x="611" y="0"/>
                </a:cxn>
                <a:cxn ang="0">
                  <a:pos x="623" y="114"/>
                </a:cxn>
                <a:cxn ang="0">
                  <a:pos x="497" y="138"/>
                </a:cxn>
                <a:cxn ang="0">
                  <a:pos x="414" y="150"/>
                </a:cxn>
                <a:cxn ang="0">
                  <a:pos x="318" y="156"/>
                </a:cxn>
                <a:cxn ang="0">
                  <a:pos x="215" y="156"/>
                </a:cxn>
                <a:cxn ang="0">
                  <a:pos x="108" y="150"/>
                </a:cxn>
                <a:cxn ang="0">
                  <a:pos x="0" y="132"/>
                </a:cxn>
                <a:cxn ang="0">
                  <a:pos x="6" y="18"/>
                </a:cxn>
                <a:cxn ang="0">
                  <a:pos x="6" y="18"/>
                </a:cxn>
              </a:cxnLst>
              <a:rect l="0" t="0" r="r" b="b"/>
              <a:pathLst>
                <a:path w="623" h="156">
                  <a:moveTo>
                    <a:pt x="6" y="18"/>
                  </a:moveTo>
                  <a:lnTo>
                    <a:pt x="162" y="36"/>
                  </a:lnTo>
                  <a:lnTo>
                    <a:pt x="251" y="36"/>
                  </a:lnTo>
                  <a:lnTo>
                    <a:pt x="354" y="30"/>
                  </a:lnTo>
                  <a:lnTo>
                    <a:pt x="473" y="18"/>
                  </a:lnTo>
                  <a:lnTo>
                    <a:pt x="611" y="0"/>
                  </a:lnTo>
                  <a:lnTo>
                    <a:pt x="623" y="114"/>
                  </a:lnTo>
                  <a:lnTo>
                    <a:pt x="497" y="138"/>
                  </a:lnTo>
                  <a:lnTo>
                    <a:pt x="414" y="150"/>
                  </a:lnTo>
                  <a:lnTo>
                    <a:pt x="318" y="156"/>
                  </a:lnTo>
                  <a:lnTo>
                    <a:pt x="215" y="156"/>
                  </a:lnTo>
                  <a:lnTo>
                    <a:pt x="108" y="150"/>
                  </a:lnTo>
                  <a:lnTo>
                    <a:pt x="0" y="132"/>
                  </a:lnTo>
                  <a:lnTo>
                    <a:pt x="6" y="18"/>
                  </a:lnTo>
                  <a:lnTo>
                    <a:pt x="6"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cs-CZ"/>
            </a:p>
          </p:txBody>
        </p:sp>
        <p:sp>
          <p:nvSpPr>
            <p:cNvPr id="4109" name="Freeform 13"/>
            <p:cNvSpPr>
              <a:spLocks/>
            </p:cNvSpPr>
            <p:nvPr userDrawn="1"/>
          </p:nvSpPr>
          <p:spPr bwMode="ltGray">
            <a:xfrm>
              <a:off x="4762" y="3591"/>
              <a:ext cx="996" cy="126"/>
            </a:xfrm>
            <a:custGeom>
              <a:avLst/>
              <a:gdLst/>
              <a:ahLst/>
              <a:cxnLst>
                <a:cxn ang="0">
                  <a:pos x="754" y="6"/>
                </a:cxn>
                <a:cxn ang="0">
                  <a:pos x="652" y="6"/>
                </a:cxn>
                <a:cxn ang="0">
                  <a:pos x="563" y="6"/>
                </a:cxn>
                <a:cxn ang="0">
                  <a:pos x="479" y="6"/>
                </a:cxn>
                <a:cxn ang="0">
                  <a:pos x="401" y="6"/>
                </a:cxn>
                <a:cxn ang="0">
                  <a:pos x="335" y="0"/>
                </a:cxn>
                <a:cxn ang="0">
                  <a:pos x="276" y="0"/>
                </a:cxn>
                <a:cxn ang="0">
                  <a:pos x="222" y="0"/>
                </a:cxn>
                <a:cxn ang="0">
                  <a:pos x="180" y="6"/>
                </a:cxn>
                <a:cxn ang="0">
                  <a:pos x="138" y="6"/>
                </a:cxn>
                <a:cxn ang="0">
                  <a:pos x="108" y="6"/>
                </a:cxn>
                <a:cxn ang="0">
                  <a:pos x="54" y="6"/>
                </a:cxn>
                <a:cxn ang="0">
                  <a:pos x="24" y="12"/>
                </a:cxn>
                <a:cxn ang="0">
                  <a:pos x="6" y="18"/>
                </a:cxn>
                <a:cxn ang="0">
                  <a:pos x="0" y="24"/>
                </a:cxn>
                <a:cxn ang="0">
                  <a:pos x="12" y="42"/>
                </a:cxn>
                <a:cxn ang="0">
                  <a:pos x="18" y="48"/>
                </a:cxn>
                <a:cxn ang="0">
                  <a:pos x="30" y="54"/>
                </a:cxn>
                <a:cxn ang="0">
                  <a:pos x="60" y="60"/>
                </a:cxn>
                <a:cxn ang="0">
                  <a:pos x="90" y="72"/>
                </a:cxn>
                <a:cxn ang="0">
                  <a:pos x="144" y="84"/>
                </a:cxn>
                <a:cxn ang="0">
                  <a:pos x="210" y="90"/>
                </a:cxn>
                <a:cxn ang="0">
                  <a:pos x="293" y="102"/>
                </a:cxn>
                <a:cxn ang="0">
                  <a:pos x="389" y="108"/>
                </a:cxn>
                <a:cxn ang="0">
                  <a:pos x="503" y="120"/>
                </a:cxn>
                <a:cxn ang="0">
                  <a:pos x="622" y="120"/>
                </a:cxn>
                <a:cxn ang="0">
                  <a:pos x="754" y="126"/>
                </a:cxn>
                <a:cxn ang="0">
                  <a:pos x="873" y="126"/>
                </a:cxn>
                <a:cxn ang="0">
                  <a:pos x="993" y="126"/>
                </a:cxn>
                <a:cxn ang="0">
                  <a:pos x="993" y="12"/>
                </a:cxn>
                <a:cxn ang="0">
                  <a:pos x="879" y="12"/>
                </a:cxn>
                <a:cxn ang="0">
                  <a:pos x="754" y="6"/>
                </a:cxn>
                <a:cxn ang="0">
                  <a:pos x="754" y="6"/>
                </a:cxn>
              </a:cxnLst>
              <a:rect l="0" t="0" r="r" b="b"/>
              <a:pathLst>
                <a:path w="993" h="126">
                  <a:moveTo>
                    <a:pt x="754" y="6"/>
                  </a:moveTo>
                  <a:lnTo>
                    <a:pt x="652" y="6"/>
                  </a:lnTo>
                  <a:lnTo>
                    <a:pt x="563" y="6"/>
                  </a:lnTo>
                  <a:lnTo>
                    <a:pt x="479" y="6"/>
                  </a:lnTo>
                  <a:lnTo>
                    <a:pt x="401" y="6"/>
                  </a:lnTo>
                  <a:lnTo>
                    <a:pt x="335" y="0"/>
                  </a:lnTo>
                  <a:lnTo>
                    <a:pt x="276" y="0"/>
                  </a:lnTo>
                  <a:lnTo>
                    <a:pt x="222" y="0"/>
                  </a:lnTo>
                  <a:lnTo>
                    <a:pt x="180" y="6"/>
                  </a:lnTo>
                  <a:lnTo>
                    <a:pt x="138" y="6"/>
                  </a:lnTo>
                  <a:lnTo>
                    <a:pt x="108" y="6"/>
                  </a:lnTo>
                  <a:lnTo>
                    <a:pt x="54" y="6"/>
                  </a:lnTo>
                  <a:lnTo>
                    <a:pt x="24" y="12"/>
                  </a:lnTo>
                  <a:lnTo>
                    <a:pt x="6" y="18"/>
                  </a:lnTo>
                  <a:lnTo>
                    <a:pt x="0" y="24"/>
                  </a:lnTo>
                  <a:lnTo>
                    <a:pt x="12" y="42"/>
                  </a:lnTo>
                  <a:lnTo>
                    <a:pt x="18" y="48"/>
                  </a:lnTo>
                  <a:lnTo>
                    <a:pt x="30" y="54"/>
                  </a:lnTo>
                  <a:lnTo>
                    <a:pt x="60" y="60"/>
                  </a:lnTo>
                  <a:lnTo>
                    <a:pt x="90" y="72"/>
                  </a:lnTo>
                  <a:lnTo>
                    <a:pt x="144" y="84"/>
                  </a:lnTo>
                  <a:lnTo>
                    <a:pt x="210" y="90"/>
                  </a:lnTo>
                  <a:lnTo>
                    <a:pt x="293" y="102"/>
                  </a:lnTo>
                  <a:lnTo>
                    <a:pt x="389" y="108"/>
                  </a:lnTo>
                  <a:lnTo>
                    <a:pt x="503" y="120"/>
                  </a:lnTo>
                  <a:lnTo>
                    <a:pt x="622" y="120"/>
                  </a:lnTo>
                  <a:lnTo>
                    <a:pt x="754" y="126"/>
                  </a:lnTo>
                  <a:lnTo>
                    <a:pt x="873" y="126"/>
                  </a:lnTo>
                  <a:lnTo>
                    <a:pt x="993" y="126"/>
                  </a:lnTo>
                  <a:lnTo>
                    <a:pt x="993" y="12"/>
                  </a:lnTo>
                  <a:lnTo>
                    <a:pt x="879" y="12"/>
                  </a:lnTo>
                  <a:lnTo>
                    <a:pt x="754" y="6"/>
                  </a:lnTo>
                  <a:lnTo>
                    <a:pt x="754" y="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cs-CZ"/>
            </a:p>
          </p:txBody>
        </p:sp>
        <p:sp>
          <p:nvSpPr>
            <p:cNvPr id="4110" name="Freeform 14"/>
            <p:cNvSpPr>
              <a:spLocks/>
            </p:cNvSpPr>
            <p:nvPr userDrawn="1"/>
          </p:nvSpPr>
          <p:spPr bwMode="ltGray">
            <a:xfrm>
              <a:off x="4786" y="3645"/>
              <a:ext cx="972" cy="245"/>
            </a:xfrm>
            <a:custGeom>
              <a:avLst/>
              <a:gdLst/>
              <a:ahLst/>
              <a:cxnLst>
                <a:cxn ang="0">
                  <a:pos x="0" y="0"/>
                </a:cxn>
                <a:cxn ang="0">
                  <a:pos x="24" y="54"/>
                </a:cxn>
                <a:cxn ang="0">
                  <a:pos x="66" y="96"/>
                </a:cxn>
                <a:cxn ang="0">
                  <a:pos x="120" y="137"/>
                </a:cxn>
                <a:cxn ang="0">
                  <a:pos x="198" y="173"/>
                </a:cxn>
                <a:cxn ang="0">
                  <a:pos x="293" y="203"/>
                </a:cxn>
                <a:cxn ang="0">
                  <a:pos x="353" y="215"/>
                </a:cxn>
                <a:cxn ang="0">
                  <a:pos x="413" y="227"/>
                </a:cxn>
                <a:cxn ang="0">
                  <a:pos x="479" y="233"/>
                </a:cxn>
                <a:cxn ang="0">
                  <a:pos x="556" y="239"/>
                </a:cxn>
                <a:cxn ang="0">
                  <a:pos x="634" y="245"/>
                </a:cxn>
                <a:cxn ang="0">
                  <a:pos x="724" y="245"/>
                </a:cxn>
                <a:cxn ang="0">
                  <a:pos x="855" y="245"/>
                </a:cxn>
                <a:cxn ang="0">
                  <a:pos x="969" y="239"/>
                </a:cxn>
                <a:cxn ang="0">
                  <a:pos x="969" y="60"/>
                </a:cxn>
                <a:cxn ang="0">
                  <a:pos x="700" y="60"/>
                </a:cxn>
                <a:cxn ang="0">
                  <a:pos x="503" y="54"/>
                </a:cxn>
                <a:cxn ang="0">
                  <a:pos x="317" y="42"/>
                </a:cxn>
                <a:cxn ang="0">
                  <a:pos x="150" y="24"/>
                </a:cxn>
                <a:cxn ang="0">
                  <a:pos x="72" y="12"/>
                </a:cxn>
                <a:cxn ang="0">
                  <a:pos x="0" y="0"/>
                </a:cxn>
                <a:cxn ang="0">
                  <a:pos x="0" y="0"/>
                </a:cxn>
              </a:cxnLst>
              <a:rect l="0" t="0" r="r" b="b"/>
              <a:pathLst>
                <a:path w="969" h="245">
                  <a:moveTo>
                    <a:pt x="0" y="0"/>
                  </a:moveTo>
                  <a:lnTo>
                    <a:pt x="24" y="54"/>
                  </a:lnTo>
                  <a:lnTo>
                    <a:pt x="66" y="96"/>
                  </a:lnTo>
                  <a:lnTo>
                    <a:pt x="120" y="137"/>
                  </a:lnTo>
                  <a:lnTo>
                    <a:pt x="198" y="173"/>
                  </a:lnTo>
                  <a:lnTo>
                    <a:pt x="293" y="203"/>
                  </a:lnTo>
                  <a:lnTo>
                    <a:pt x="353" y="215"/>
                  </a:lnTo>
                  <a:lnTo>
                    <a:pt x="413" y="227"/>
                  </a:lnTo>
                  <a:lnTo>
                    <a:pt x="479" y="233"/>
                  </a:lnTo>
                  <a:lnTo>
                    <a:pt x="556" y="239"/>
                  </a:lnTo>
                  <a:lnTo>
                    <a:pt x="634" y="245"/>
                  </a:lnTo>
                  <a:lnTo>
                    <a:pt x="724" y="245"/>
                  </a:lnTo>
                  <a:lnTo>
                    <a:pt x="855" y="245"/>
                  </a:lnTo>
                  <a:lnTo>
                    <a:pt x="969" y="239"/>
                  </a:lnTo>
                  <a:lnTo>
                    <a:pt x="969" y="60"/>
                  </a:lnTo>
                  <a:lnTo>
                    <a:pt x="700" y="60"/>
                  </a:lnTo>
                  <a:lnTo>
                    <a:pt x="503" y="54"/>
                  </a:lnTo>
                  <a:lnTo>
                    <a:pt x="317" y="42"/>
                  </a:lnTo>
                  <a:lnTo>
                    <a:pt x="150" y="24"/>
                  </a:lnTo>
                  <a:lnTo>
                    <a:pt x="72" y="12"/>
                  </a:lnTo>
                  <a:lnTo>
                    <a:pt x="0" y="0"/>
                  </a:lnTo>
                  <a:lnTo>
                    <a:pt x="0" y="0"/>
                  </a:lnTo>
                  <a:close/>
                </a:path>
              </a:pathLst>
            </a:custGeom>
            <a:gradFill rotWithShape="0">
              <a:gsLst>
                <a:gs pos="0">
                  <a:schemeClr val="bg2"/>
                </a:gs>
                <a:gs pos="100000">
                  <a:schemeClr val="bg2">
                    <a:gamma/>
                    <a:tint val="81961"/>
                    <a:invGamma/>
                  </a:schemeClr>
                </a:gs>
              </a:gsLst>
              <a:lin ang="18900000" scaled="1"/>
            </a:gradFill>
            <a:ln w="9525">
              <a:noFill/>
              <a:round/>
              <a:headEnd/>
              <a:tailEnd/>
            </a:ln>
          </p:spPr>
          <p:txBody>
            <a:bodyPr/>
            <a:lstStyle/>
            <a:p>
              <a:pPr>
                <a:defRPr/>
              </a:pPr>
              <a:endParaRPr lang="cs-CZ"/>
            </a:p>
          </p:txBody>
        </p:sp>
        <p:sp>
          <p:nvSpPr>
            <p:cNvPr id="4111" name="Freeform 15"/>
            <p:cNvSpPr>
              <a:spLocks/>
            </p:cNvSpPr>
            <p:nvPr userDrawn="1"/>
          </p:nvSpPr>
          <p:spPr bwMode="ltGray">
            <a:xfrm>
              <a:off x="4804" y="3591"/>
              <a:ext cx="954" cy="90"/>
            </a:xfrm>
            <a:custGeom>
              <a:avLst/>
              <a:gdLst/>
              <a:ahLst/>
              <a:cxnLst>
                <a:cxn ang="0">
                  <a:pos x="700" y="0"/>
                </a:cxn>
                <a:cxn ang="0">
                  <a:pos x="598" y="0"/>
                </a:cxn>
                <a:cxn ang="0">
                  <a:pos x="515" y="0"/>
                </a:cxn>
                <a:cxn ang="0">
                  <a:pos x="431" y="0"/>
                </a:cxn>
                <a:cxn ang="0">
                  <a:pos x="365" y="0"/>
                </a:cxn>
                <a:cxn ang="0">
                  <a:pos x="299" y="0"/>
                </a:cxn>
                <a:cxn ang="0">
                  <a:pos x="245" y="0"/>
                </a:cxn>
                <a:cxn ang="0">
                  <a:pos x="198" y="0"/>
                </a:cxn>
                <a:cxn ang="0">
                  <a:pos x="162" y="0"/>
                </a:cxn>
                <a:cxn ang="0">
                  <a:pos x="126" y="6"/>
                </a:cxn>
                <a:cxn ang="0">
                  <a:pos x="96" y="6"/>
                </a:cxn>
                <a:cxn ang="0">
                  <a:pos x="54" y="12"/>
                </a:cxn>
                <a:cxn ang="0">
                  <a:pos x="30" y="12"/>
                </a:cxn>
                <a:cxn ang="0">
                  <a:pos x="12" y="18"/>
                </a:cxn>
                <a:cxn ang="0">
                  <a:pos x="6" y="18"/>
                </a:cxn>
                <a:cxn ang="0">
                  <a:pos x="0" y="24"/>
                </a:cxn>
                <a:cxn ang="0">
                  <a:pos x="6" y="30"/>
                </a:cxn>
                <a:cxn ang="0">
                  <a:pos x="24" y="36"/>
                </a:cxn>
                <a:cxn ang="0">
                  <a:pos x="54" y="42"/>
                </a:cxn>
                <a:cxn ang="0">
                  <a:pos x="102" y="54"/>
                </a:cxn>
                <a:cxn ang="0">
                  <a:pos x="168" y="60"/>
                </a:cxn>
                <a:cxn ang="0">
                  <a:pos x="251" y="66"/>
                </a:cxn>
                <a:cxn ang="0">
                  <a:pos x="341" y="78"/>
                </a:cxn>
                <a:cxn ang="0">
                  <a:pos x="449" y="84"/>
                </a:cxn>
                <a:cxn ang="0">
                  <a:pos x="568" y="84"/>
                </a:cxn>
                <a:cxn ang="0">
                  <a:pos x="694" y="90"/>
                </a:cxn>
                <a:cxn ang="0">
                  <a:pos x="825" y="90"/>
                </a:cxn>
                <a:cxn ang="0">
                  <a:pos x="951" y="90"/>
                </a:cxn>
                <a:cxn ang="0">
                  <a:pos x="951" y="6"/>
                </a:cxn>
                <a:cxn ang="0">
                  <a:pos x="831" y="6"/>
                </a:cxn>
                <a:cxn ang="0">
                  <a:pos x="772" y="6"/>
                </a:cxn>
                <a:cxn ang="0">
                  <a:pos x="700" y="0"/>
                </a:cxn>
                <a:cxn ang="0">
                  <a:pos x="700" y="0"/>
                </a:cxn>
              </a:cxnLst>
              <a:rect l="0" t="0" r="r" b="b"/>
              <a:pathLst>
                <a:path w="951" h="90">
                  <a:moveTo>
                    <a:pt x="700" y="0"/>
                  </a:moveTo>
                  <a:lnTo>
                    <a:pt x="598" y="0"/>
                  </a:lnTo>
                  <a:lnTo>
                    <a:pt x="515" y="0"/>
                  </a:lnTo>
                  <a:lnTo>
                    <a:pt x="431" y="0"/>
                  </a:lnTo>
                  <a:lnTo>
                    <a:pt x="365" y="0"/>
                  </a:lnTo>
                  <a:lnTo>
                    <a:pt x="299" y="0"/>
                  </a:lnTo>
                  <a:lnTo>
                    <a:pt x="245" y="0"/>
                  </a:lnTo>
                  <a:lnTo>
                    <a:pt x="198" y="0"/>
                  </a:lnTo>
                  <a:lnTo>
                    <a:pt x="162" y="0"/>
                  </a:lnTo>
                  <a:lnTo>
                    <a:pt x="126" y="6"/>
                  </a:lnTo>
                  <a:lnTo>
                    <a:pt x="96" y="6"/>
                  </a:lnTo>
                  <a:lnTo>
                    <a:pt x="54" y="12"/>
                  </a:lnTo>
                  <a:lnTo>
                    <a:pt x="30" y="12"/>
                  </a:lnTo>
                  <a:lnTo>
                    <a:pt x="12" y="18"/>
                  </a:lnTo>
                  <a:lnTo>
                    <a:pt x="6" y="18"/>
                  </a:lnTo>
                  <a:lnTo>
                    <a:pt x="0" y="24"/>
                  </a:lnTo>
                  <a:lnTo>
                    <a:pt x="6" y="30"/>
                  </a:lnTo>
                  <a:lnTo>
                    <a:pt x="24" y="36"/>
                  </a:lnTo>
                  <a:lnTo>
                    <a:pt x="54" y="42"/>
                  </a:lnTo>
                  <a:lnTo>
                    <a:pt x="102" y="54"/>
                  </a:lnTo>
                  <a:lnTo>
                    <a:pt x="168" y="60"/>
                  </a:lnTo>
                  <a:lnTo>
                    <a:pt x="251" y="66"/>
                  </a:lnTo>
                  <a:lnTo>
                    <a:pt x="341" y="78"/>
                  </a:lnTo>
                  <a:lnTo>
                    <a:pt x="449" y="84"/>
                  </a:lnTo>
                  <a:lnTo>
                    <a:pt x="568" y="84"/>
                  </a:lnTo>
                  <a:lnTo>
                    <a:pt x="694" y="90"/>
                  </a:lnTo>
                  <a:lnTo>
                    <a:pt x="825" y="90"/>
                  </a:lnTo>
                  <a:lnTo>
                    <a:pt x="951" y="90"/>
                  </a:lnTo>
                  <a:lnTo>
                    <a:pt x="951" y="6"/>
                  </a:lnTo>
                  <a:lnTo>
                    <a:pt x="831" y="6"/>
                  </a:lnTo>
                  <a:lnTo>
                    <a:pt x="772" y="6"/>
                  </a:lnTo>
                  <a:lnTo>
                    <a:pt x="700" y="0"/>
                  </a:lnTo>
                  <a:lnTo>
                    <a:pt x="700"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a:defRPr/>
              </a:pPr>
              <a:endParaRPr lang="cs-CZ"/>
            </a:p>
          </p:txBody>
        </p:sp>
        <p:sp>
          <p:nvSpPr>
            <p:cNvPr id="4112" name="Freeform 16"/>
            <p:cNvSpPr>
              <a:spLocks/>
            </p:cNvSpPr>
            <p:nvPr userDrawn="1"/>
          </p:nvSpPr>
          <p:spPr bwMode="ltGray">
            <a:xfrm>
              <a:off x="3059" y="1541"/>
              <a:ext cx="102" cy="155"/>
            </a:xfrm>
            <a:custGeom>
              <a:avLst/>
              <a:gdLst/>
              <a:ahLst/>
              <a:cxnLst>
                <a:cxn ang="0">
                  <a:pos x="102" y="0"/>
                </a:cxn>
                <a:cxn ang="0">
                  <a:pos x="0" y="12"/>
                </a:cxn>
                <a:cxn ang="0">
                  <a:pos x="30" y="72"/>
                </a:cxn>
                <a:cxn ang="0">
                  <a:pos x="30" y="155"/>
                </a:cxn>
                <a:cxn ang="0">
                  <a:pos x="72" y="155"/>
                </a:cxn>
                <a:cxn ang="0">
                  <a:pos x="72" y="66"/>
                </a:cxn>
                <a:cxn ang="0">
                  <a:pos x="102" y="0"/>
                </a:cxn>
                <a:cxn ang="0">
                  <a:pos x="102" y="0"/>
                </a:cxn>
              </a:cxnLst>
              <a:rect l="0" t="0" r="r" b="b"/>
              <a:pathLst>
                <a:path w="102" h="155">
                  <a:moveTo>
                    <a:pt x="102" y="0"/>
                  </a:moveTo>
                  <a:lnTo>
                    <a:pt x="0" y="12"/>
                  </a:lnTo>
                  <a:lnTo>
                    <a:pt x="30" y="72"/>
                  </a:lnTo>
                  <a:lnTo>
                    <a:pt x="30" y="155"/>
                  </a:lnTo>
                  <a:lnTo>
                    <a:pt x="72" y="155"/>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cs-CZ"/>
            </a:p>
          </p:txBody>
        </p:sp>
        <p:sp>
          <p:nvSpPr>
            <p:cNvPr id="4113" name="Freeform 17"/>
            <p:cNvSpPr>
              <a:spLocks noEditPoints="1"/>
            </p:cNvSpPr>
            <p:nvPr userDrawn="1"/>
          </p:nvSpPr>
          <p:spPr bwMode="ltGray">
            <a:xfrm>
              <a:off x="3059" y="1690"/>
              <a:ext cx="90" cy="96"/>
            </a:xfrm>
            <a:custGeom>
              <a:avLst/>
              <a:gdLst/>
              <a:ahLst/>
              <a:cxnLst>
                <a:cxn ang="0">
                  <a:pos x="48" y="96"/>
                </a:cxn>
                <a:cxn ang="0">
                  <a:pos x="72" y="72"/>
                </a:cxn>
                <a:cxn ang="0">
                  <a:pos x="84" y="48"/>
                </a:cxn>
                <a:cxn ang="0">
                  <a:pos x="90" y="36"/>
                </a:cxn>
                <a:cxn ang="0">
                  <a:pos x="84" y="24"/>
                </a:cxn>
                <a:cxn ang="0">
                  <a:pos x="66" y="6"/>
                </a:cxn>
                <a:cxn ang="0">
                  <a:pos x="42" y="0"/>
                </a:cxn>
                <a:cxn ang="0">
                  <a:pos x="24" y="0"/>
                </a:cxn>
                <a:cxn ang="0">
                  <a:pos x="12" y="12"/>
                </a:cxn>
                <a:cxn ang="0">
                  <a:pos x="6" y="24"/>
                </a:cxn>
                <a:cxn ang="0">
                  <a:pos x="0" y="36"/>
                </a:cxn>
                <a:cxn ang="0">
                  <a:pos x="12" y="66"/>
                </a:cxn>
                <a:cxn ang="0">
                  <a:pos x="30" y="84"/>
                </a:cxn>
                <a:cxn ang="0">
                  <a:pos x="48" y="96"/>
                </a:cxn>
                <a:cxn ang="0">
                  <a:pos x="48" y="96"/>
                </a:cxn>
                <a:cxn ang="0">
                  <a:pos x="48" y="12"/>
                </a:cxn>
                <a:cxn ang="0">
                  <a:pos x="66" y="18"/>
                </a:cxn>
                <a:cxn ang="0">
                  <a:pos x="72" y="24"/>
                </a:cxn>
                <a:cxn ang="0">
                  <a:pos x="72" y="36"/>
                </a:cxn>
                <a:cxn ang="0">
                  <a:pos x="72" y="48"/>
                </a:cxn>
                <a:cxn ang="0">
                  <a:pos x="54" y="66"/>
                </a:cxn>
                <a:cxn ang="0">
                  <a:pos x="48" y="78"/>
                </a:cxn>
                <a:cxn ang="0">
                  <a:pos x="30" y="66"/>
                </a:cxn>
                <a:cxn ang="0">
                  <a:pos x="24" y="48"/>
                </a:cxn>
                <a:cxn ang="0">
                  <a:pos x="18" y="30"/>
                </a:cxn>
                <a:cxn ang="0">
                  <a:pos x="30" y="12"/>
                </a:cxn>
                <a:cxn ang="0">
                  <a:pos x="48" y="12"/>
                </a:cxn>
                <a:cxn ang="0">
                  <a:pos x="48" y="12"/>
                </a:cxn>
              </a:cxnLst>
              <a:rect l="0" t="0" r="r" b="b"/>
              <a:pathLst>
                <a:path w="90" h="96">
                  <a:moveTo>
                    <a:pt x="48" y="96"/>
                  </a:moveTo>
                  <a:lnTo>
                    <a:pt x="72" y="72"/>
                  </a:lnTo>
                  <a:lnTo>
                    <a:pt x="84" y="48"/>
                  </a:lnTo>
                  <a:lnTo>
                    <a:pt x="90" y="36"/>
                  </a:lnTo>
                  <a:lnTo>
                    <a:pt x="84" y="24"/>
                  </a:lnTo>
                  <a:lnTo>
                    <a:pt x="66" y="6"/>
                  </a:lnTo>
                  <a:lnTo>
                    <a:pt x="42" y="0"/>
                  </a:lnTo>
                  <a:lnTo>
                    <a:pt x="24" y="0"/>
                  </a:lnTo>
                  <a:lnTo>
                    <a:pt x="12" y="12"/>
                  </a:lnTo>
                  <a:lnTo>
                    <a:pt x="6" y="24"/>
                  </a:lnTo>
                  <a:lnTo>
                    <a:pt x="0" y="36"/>
                  </a:lnTo>
                  <a:lnTo>
                    <a:pt x="12" y="66"/>
                  </a:lnTo>
                  <a:lnTo>
                    <a:pt x="30" y="84"/>
                  </a:lnTo>
                  <a:lnTo>
                    <a:pt x="48" y="96"/>
                  </a:lnTo>
                  <a:lnTo>
                    <a:pt x="48" y="96"/>
                  </a:lnTo>
                  <a:close/>
                  <a:moveTo>
                    <a:pt x="48" y="12"/>
                  </a:moveTo>
                  <a:lnTo>
                    <a:pt x="66" y="18"/>
                  </a:lnTo>
                  <a:lnTo>
                    <a:pt x="72" y="24"/>
                  </a:lnTo>
                  <a:lnTo>
                    <a:pt x="72" y="36"/>
                  </a:lnTo>
                  <a:lnTo>
                    <a:pt x="72" y="48"/>
                  </a:lnTo>
                  <a:lnTo>
                    <a:pt x="54" y="66"/>
                  </a:lnTo>
                  <a:lnTo>
                    <a:pt x="48" y="78"/>
                  </a:lnTo>
                  <a:lnTo>
                    <a:pt x="30" y="66"/>
                  </a:lnTo>
                  <a:lnTo>
                    <a:pt x="24"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cs-CZ"/>
            </a:p>
          </p:txBody>
        </p:sp>
        <p:sp>
          <p:nvSpPr>
            <p:cNvPr id="4114" name="Freeform 18"/>
            <p:cNvSpPr>
              <a:spLocks noEditPoints="1"/>
            </p:cNvSpPr>
            <p:nvPr userDrawn="1"/>
          </p:nvSpPr>
          <p:spPr bwMode="ltGray">
            <a:xfrm>
              <a:off x="3059" y="1768"/>
              <a:ext cx="90" cy="108"/>
            </a:xfrm>
            <a:custGeom>
              <a:avLst/>
              <a:gdLst/>
              <a:ahLst/>
              <a:cxnLst>
                <a:cxn ang="0">
                  <a:pos x="0" y="90"/>
                </a:cxn>
                <a:cxn ang="0">
                  <a:pos x="12" y="102"/>
                </a:cxn>
                <a:cxn ang="0">
                  <a:pos x="24" y="108"/>
                </a:cxn>
                <a:cxn ang="0">
                  <a:pos x="54" y="108"/>
                </a:cxn>
                <a:cxn ang="0">
                  <a:pos x="78" y="96"/>
                </a:cxn>
                <a:cxn ang="0">
                  <a:pos x="90" y="72"/>
                </a:cxn>
                <a:cxn ang="0">
                  <a:pos x="84" y="42"/>
                </a:cxn>
                <a:cxn ang="0">
                  <a:pos x="66" y="24"/>
                </a:cxn>
                <a:cxn ang="0">
                  <a:pos x="54" y="12"/>
                </a:cxn>
                <a:cxn ang="0">
                  <a:pos x="48" y="6"/>
                </a:cxn>
                <a:cxn ang="0">
                  <a:pos x="48" y="6"/>
                </a:cxn>
                <a:cxn ang="0">
                  <a:pos x="48" y="0"/>
                </a:cxn>
                <a:cxn ang="0">
                  <a:pos x="24" y="24"/>
                </a:cxn>
                <a:cxn ang="0">
                  <a:pos x="6" y="48"/>
                </a:cxn>
                <a:cxn ang="0">
                  <a:pos x="0" y="66"/>
                </a:cxn>
                <a:cxn ang="0">
                  <a:pos x="0" y="90"/>
                </a:cxn>
                <a:cxn ang="0">
                  <a:pos x="0" y="90"/>
                </a:cxn>
                <a:cxn ang="0">
                  <a:pos x="12" y="66"/>
                </a:cxn>
                <a:cxn ang="0">
                  <a:pos x="18" y="48"/>
                </a:cxn>
                <a:cxn ang="0">
                  <a:pos x="30" y="36"/>
                </a:cxn>
                <a:cxn ang="0">
                  <a:pos x="42" y="24"/>
                </a:cxn>
                <a:cxn ang="0">
                  <a:pos x="48" y="18"/>
                </a:cxn>
                <a:cxn ang="0">
                  <a:pos x="66" y="30"/>
                </a:cxn>
                <a:cxn ang="0">
                  <a:pos x="72" y="48"/>
                </a:cxn>
                <a:cxn ang="0">
                  <a:pos x="78" y="72"/>
                </a:cxn>
                <a:cxn ang="0">
                  <a:pos x="78" y="84"/>
                </a:cxn>
                <a:cxn ang="0">
                  <a:pos x="66" y="96"/>
                </a:cxn>
                <a:cxn ang="0">
                  <a:pos x="42" y="102"/>
                </a:cxn>
                <a:cxn ang="0">
                  <a:pos x="30" y="96"/>
                </a:cxn>
                <a:cxn ang="0">
                  <a:pos x="18" y="90"/>
                </a:cxn>
                <a:cxn ang="0">
                  <a:pos x="12" y="78"/>
                </a:cxn>
                <a:cxn ang="0">
                  <a:pos x="12" y="66"/>
                </a:cxn>
                <a:cxn ang="0">
                  <a:pos x="12" y="66"/>
                </a:cxn>
              </a:cxnLst>
              <a:rect l="0" t="0" r="r" b="b"/>
              <a:pathLst>
                <a:path w="90" h="108">
                  <a:moveTo>
                    <a:pt x="0" y="90"/>
                  </a:moveTo>
                  <a:lnTo>
                    <a:pt x="12" y="102"/>
                  </a:lnTo>
                  <a:lnTo>
                    <a:pt x="24" y="108"/>
                  </a:lnTo>
                  <a:lnTo>
                    <a:pt x="54" y="108"/>
                  </a:lnTo>
                  <a:lnTo>
                    <a:pt x="78" y="96"/>
                  </a:lnTo>
                  <a:lnTo>
                    <a:pt x="90" y="72"/>
                  </a:lnTo>
                  <a:lnTo>
                    <a:pt x="84" y="42"/>
                  </a:lnTo>
                  <a:lnTo>
                    <a:pt x="66" y="24"/>
                  </a:lnTo>
                  <a:lnTo>
                    <a:pt x="54" y="12"/>
                  </a:lnTo>
                  <a:lnTo>
                    <a:pt x="48" y="6"/>
                  </a:lnTo>
                  <a:lnTo>
                    <a:pt x="48" y="6"/>
                  </a:lnTo>
                  <a:lnTo>
                    <a:pt x="48" y="0"/>
                  </a:lnTo>
                  <a:lnTo>
                    <a:pt x="24" y="24"/>
                  </a:lnTo>
                  <a:lnTo>
                    <a:pt x="6" y="48"/>
                  </a:lnTo>
                  <a:lnTo>
                    <a:pt x="0" y="66"/>
                  </a:lnTo>
                  <a:lnTo>
                    <a:pt x="0" y="90"/>
                  </a:lnTo>
                  <a:lnTo>
                    <a:pt x="0" y="90"/>
                  </a:lnTo>
                  <a:close/>
                  <a:moveTo>
                    <a:pt x="12" y="66"/>
                  </a:moveTo>
                  <a:lnTo>
                    <a:pt x="18" y="48"/>
                  </a:lnTo>
                  <a:lnTo>
                    <a:pt x="30" y="36"/>
                  </a:lnTo>
                  <a:lnTo>
                    <a:pt x="42" y="24"/>
                  </a:lnTo>
                  <a:lnTo>
                    <a:pt x="48" y="18"/>
                  </a:lnTo>
                  <a:lnTo>
                    <a:pt x="66" y="30"/>
                  </a:lnTo>
                  <a:lnTo>
                    <a:pt x="72" y="48"/>
                  </a:lnTo>
                  <a:lnTo>
                    <a:pt x="78" y="72"/>
                  </a:lnTo>
                  <a:lnTo>
                    <a:pt x="78" y="84"/>
                  </a:lnTo>
                  <a:lnTo>
                    <a:pt x="66" y="96"/>
                  </a:lnTo>
                  <a:lnTo>
                    <a:pt x="42" y="102"/>
                  </a:lnTo>
                  <a:lnTo>
                    <a:pt x="30" y="96"/>
                  </a:lnTo>
                  <a:lnTo>
                    <a:pt x="18"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cs-CZ"/>
            </a:p>
          </p:txBody>
        </p:sp>
        <p:sp>
          <p:nvSpPr>
            <p:cNvPr id="4115" name="Freeform 19"/>
            <p:cNvSpPr>
              <a:spLocks/>
            </p:cNvSpPr>
            <p:nvPr userDrawn="1"/>
          </p:nvSpPr>
          <p:spPr bwMode="ltGray">
            <a:xfrm>
              <a:off x="5470" y="1205"/>
              <a:ext cx="102" cy="156"/>
            </a:xfrm>
            <a:custGeom>
              <a:avLst/>
              <a:gdLst/>
              <a:ahLst/>
              <a:cxnLst>
                <a:cxn ang="0">
                  <a:pos x="102" y="0"/>
                </a:cxn>
                <a:cxn ang="0">
                  <a:pos x="0" y="6"/>
                </a:cxn>
                <a:cxn ang="0">
                  <a:pos x="30" y="72"/>
                </a:cxn>
                <a:cxn ang="0">
                  <a:pos x="30" y="156"/>
                </a:cxn>
                <a:cxn ang="0">
                  <a:pos x="72" y="156"/>
                </a:cxn>
                <a:cxn ang="0">
                  <a:pos x="72" y="66"/>
                </a:cxn>
                <a:cxn ang="0">
                  <a:pos x="102" y="0"/>
                </a:cxn>
                <a:cxn ang="0">
                  <a:pos x="102" y="0"/>
                </a:cxn>
              </a:cxnLst>
              <a:rect l="0" t="0" r="r" b="b"/>
              <a:pathLst>
                <a:path w="102" h="156">
                  <a:moveTo>
                    <a:pt x="102" y="0"/>
                  </a:moveTo>
                  <a:lnTo>
                    <a:pt x="0" y="6"/>
                  </a:lnTo>
                  <a:lnTo>
                    <a:pt x="30" y="72"/>
                  </a:lnTo>
                  <a:lnTo>
                    <a:pt x="30" y="156"/>
                  </a:lnTo>
                  <a:lnTo>
                    <a:pt x="72" y="156"/>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cs-CZ"/>
            </a:p>
          </p:txBody>
        </p:sp>
        <p:sp>
          <p:nvSpPr>
            <p:cNvPr id="4116" name="Freeform 20"/>
            <p:cNvSpPr>
              <a:spLocks noEditPoints="1"/>
            </p:cNvSpPr>
            <p:nvPr userDrawn="1"/>
          </p:nvSpPr>
          <p:spPr bwMode="ltGray">
            <a:xfrm>
              <a:off x="5476" y="1349"/>
              <a:ext cx="84" cy="96"/>
            </a:xfrm>
            <a:custGeom>
              <a:avLst/>
              <a:gdLst/>
              <a:ahLst/>
              <a:cxnLst>
                <a:cxn ang="0">
                  <a:pos x="42" y="96"/>
                </a:cxn>
                <a:cxn ang="0">
                  <a:pos x="66" y="78"/>
                </a:cxn>
                <a:cxn ang="0">
                  <a:pos x="84" y="54"/>
                </a:cxn>
                <a:cxn ang="0">
                  <a:pos x="84" y="30"/>
                </a:cxn>
                <a:cxn ang="0">
                  <a:pos x="66" y="6"/>
                </a:cxn>
                <a:cxn ang="0">
                  <a:pos x="42" y="0"/>
                </a:cxn>
                <a:cxn ang="0">
                  <a:pos x="24" y="6"/>
                </a:cxn>
                <a:cxn ang="0">
                  <a:pos x="12" y="18"/>
                </a:cxn>
                <a:cxn ang="0">
                  <a:pos x="6" y="30"/>
                </a:cxn>
                <a:cxn ang="0">
                  <a:pos x="0" y="42"/>
                </a:cxn>
                <a:cxn ang="0">
                  <a:pos x="12" y="66"/>
                </a:cxn>
                <a:cxn ang="0">
                  <a:pos x="30" y="84"/>
                </a:cxn>
                <a:cxn ang="0">
                  <a:pos x="42" y="96"/>
                </a:cxn>
                <a:cxn ang="0">
                  <a:pos x="42" y="96"/>
                </a:cxn>
                <a:cxn ang="0">
                  <a:pos x="48" y="12"/>
                </a:cxn>
                <a:cxn ang="0">
                  <a:pos x="66" y="18"/>
                </a:cxn>
                <a:cxn ang="0">
                  <a:pos x="72" y="30"/>
                </a:cxn>
                <a:cxn ang="0">
                  <a:pos x="72" y="42"/>
                </a:cxn>
                <a:cxn ang="0">
                  <a:pos x="66" y="54"/>
                </a:cxn>
                <a:cxn ang="0">
                  <a:pos x="54" y="72"/>
                </a:cxn>
                <a:cxn ang="0">
                  <a:pos x="42" y="84"/>
                </a:cxn>
                <a:cxn ang="0">
                  <a:pos x="42" y="84"/>
                </a:cxn>
                <a:cxn ang="0">
                  <a:pos x="30" y="72"/>
                </a:cxn>
                <a:cxn ang="0">
                  <a:pos x="18" y="54"/>
                </a:cxn>
                <a:cxn ang="0">
                  <a:pos x="18" y="30"/>
                </a:cxn>
                <a:cxn ang="0">
                  <a:pos x="30" y="18"/>
                </a:cxn>
                <a:cxn ang="0">
                  <a:pos x="48" y="12"/>
                </a:cxn>
                <a:cxn ang="0">
                  <a:pos x="48" y="12"/>
                </a:cxn>
              </a:cxnLst>
              <a:rect l="0" t="0" r="r" b="b"/>
              <a:pathLst>
                <a:path w="84" h="96">
                  <a:moveTo>
                    <a:pt x="42" y="96"/>
                  </a:moveTo>
                  <a:lnTo>
                    <a:pt x="66" y="78"/>
                  </a:lnTo>
                  <a:lnTo>
                    <a:pt x="84" y="54"/>
                  </a:lnTo>
                  <a:lnTo>
                    <a:pt x="84" y="30"/>
                  </a:lnTo>
                  <a:lnTo>
                    <a:pt x="66" y="6"/>
                  </a:lnTo>
                  <a:lnTo>
                    <a:pt x="42" y="0"/>
                  </a:lnTo>
                  <a:lnTo>
                    <a:pt x="24" y="6"/>
                  </a:lnTo>
                  <a:lnTo>
                    <a:pt x="12" y="18"/>
                  </a:lnTo>
                  <a:lnTo>
                    <a:pt x="6" y="30"/>
                  </a:lnTo>
                  <a:lnTo>
                    <a:pt x="0" y="42"/>
                  </a:lnTo>
                  <a:lnTo>
                    <a:pt x="12" y="66"/>
                  </a:lnTo>
                  <a:lnTo>
                    <a:pt x="30" y="84"/>
                  </a:lnTo>
                  <a:lnTo>
                    <a:pt x="42" y="96"/>
                  </a:lnTo>
                  <a:lnTo>
                    <a:pt x="42" y="96"/>
                  </a:lnTo>
                  <a:close/>
                  <a:moveTo>
                    <a:pt x="48" y="12"/>
                  </a:moveTo>
                  <a:lnTo>
                    <a:pt x="66" y="18"/>
                  </a:lnTo>
                  <a:lnTo>
                    <a:pt x="72" y="30"/>
                  </a:lnTo>
                  <a:lnTo>
                    <a:pt x="72" y="42"/>
                  </a:lnTo>
                  <a:lnTo>
                    <a:pt x="66" y="54"/>
                  </a:lnTo>
                  <a:lnTo>
                    <a:pt x="54" y="72"/>
                  </a:lnTo>
                  <a:lnTo>
                    <a:pt x="42" y="84"/>
                  </a:lnTo>
                  <a:lnTo>
                    <a:pt x="42" y="84"/>
                  </a:lnTo>
                  <a:lnTo>
                    <a:pt x="30" y="72"/>
                  </a:lnTo>
                  <a:lnTo>
                    <a:pt x="18" y="54"/>
                  </a:lnTo>
                  <a:lnTo>
                    <a:pt x="18" y="30"/>
                  </a:lnTo>
                  <a:lnTo>
                    <a:pt x="30" y="18"/>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cs-CZ"/>
            </a:p>
          </p:txBody>
        </p:sp>
        <p:sp>
          <p:nvSpPr>
            <p:cNvPr id="4117" name="Freeform 21"/>
            <p:cNvSpPr>
              <a:spLocks noEditPoints="1"/>
            </p:cNvSpPr>
            <p:nvPr userDrawn="1"/>
          </p:nvSpPr>
          <p:spPr bwMode="ltGray">
            <a:xfrm>
              <a:off x="5470" y="1433"/>
              <a:ext cx="90" cy="108"/>
            </a:xfrm>
            <a:custGeom>
              <a:avLst/>
              <a:gdLst/>
              <a:ahLst/>
              <a:cxnLst>
                <a:cxn ang="0">
                  <a:pos x="6" y="90"/>
                </a:cxn>
                <a:cxn ang="0">
                  <a:pos x="18" y="102"/>
                </a:cxn>
                <a:cxn ang="0">
                  <a:pos x="30" y="108"/>
                </a:cxn>
                <a:cxn ang="0">
                  <a:pos x="60" y="108"/>
                </a:cxn>
                <a:cxn ang="0">
                  <a:pos x="84" y="96"/>
                </a:cxn>
                <a:cxn ang="0">
                  <a:pos x="90" y="84"/>
                </a:cxn>
                <a:cxn ang="0">
                  <a:pos x="90" y="66"/>
                </a:cxn>
                <a:cxn ang="0">
                  <a:pos x="84" y="36"/>
                </a:cxn>
                <a:cxn ang="0">
                  <a:pos x="72" y="18"/>
                </a:cxn>
                <a:cxn ang="0">
                  <a:pos x="60" y="6"/>
                </a:cxn>
                <a:cxn ang="0">
                  <a:pos x="54" y="0"/>
                </a:cxn>
                <a:cxn ang="0">
                  <a:pos x="54" y="0"/>
                </a:cxn>
                <a:cxn ang="0">
                  <a:pos x="48" y="0"/>
                </a:cxn>
                <a:cxn ang="0">
                  <a:pos x="24" y="24"/>
                </a:cxn>
                <a:cxn ang="0">
                  <a:pos x="12" y="48"/>
                </a:cxn>
                <a:cxn ang="0">
                  <a:pos x="0" y="66"/>
                </a:cxn>
                <a:cxn ang="0">
                  <a:pos x="6" y="90"/>
                </a:cxn>
                <a:cxn ang="0">
                  <a:pos x="6" y="90"/>
                </a:cxn>
                <a:cxn ang="0">
                  <a:pos x="18" y="66"/>
                </a:cxn>
                <a:cxn ang="0">
                  <a:pos x="24" y="48"/>
                </a:cxn>
                <a:cxn ang="0">
                  <a:pos x="36" y="30"/>
                </a:cxn>
                <a:cxn ang="0">
                  <a:pos x="42" y="18"/>
                </a:cxn>
                <a:cxn ang="0">
                  <a:pos x="48" y="12"/>
                </a:cxn>
                <a:cxn ang="0">
                  <a:pos x="78" y="42"/>
                </a:cxn>
                <a:cxn ang="0">
                  <a:pos x="84" y="66"/>
                </a:cxn>
                <a:cxn ang="0">
                  <a:pos x="66" y="90"/>
                </a:cxn>
                <a:cxn ang="0">
                  <a:pos x="54" y="96"/>
                </a:cxn>
                <a:cxn ang="0">
                  <a:pos x="42" y="96"/>
                </a:cxn>
                <a:cxn ang="0">
                  <a:pos x="30" y="96"/>
                </a:cxn>
                <a:cxn ang="0">
                  <a:pos x="24" y="84"/>
                </a:cxn>
                <a:cxn ang="0">
                  <a:pos x="18" y="78"/>
                </a:cxn>
                <a:cxn ang="0">
                  <a:pos x="18" y="66"/>
                </a:cxn>
                <a:cxn ang="0">
                  <a:pos x="18" y="66"/>
                </a:cxn>
              </a:cxnLst>
              <a:rect l="0" t="0" r="r" b="b"/>
              <a:pathLst>
                <a:path w="90" h="108">
                  <a:moveTo>
                    <a:pt x="6" y="90"/>
                  </a:moveTo>
                  <a:lnTo>
                    <a:pt x="18" y="102"/>
                  </a:lnTo>
                  <a:lnTo>
                    <a:pt x="30" y="108"/>
                  </a:lnTo>
                  <a:lnTo>
                    <a:pt x="60" y="108"/>
                  </a:lnTo>
                  <a:lnTo>
                    <a:pt x="84" y="96"/>
                  </a:lnTo>
                  <a:lnTo>
                    <a:pt x="90" y="84"/>
                  </a:lnTo>
                  <a:lnTo>
                    <a:pt x="90" y="66"/>
                  </a:lnTo>
                  <a:lnTo>
                    <a:pt x="84" y="36"/>
                  </a:lnTo>
                  <a:lnTo>
                    <a:pt x="72" y="18"/>
                  </a:lnTo>
                  <a:lnTo>
                    <a:pt x="60" y="6"/>
                  </a:lnTo>
                  <a:lnTo>
                    <a:pt x="54" y="0"/>
                  </a:lnTo>
                  <a:lnTo>
                    <a:pt x="54" y="0"/>
                  </a:lnTo>
                  <a:lnTo>
                    <a:pt x="48" y="0"/>
                  </a:lnTo>
                  <a:lnTo>
                    <a:pt x="24" y="24"/>
                  </a:lnTo>
                  <a:lnTo>
                    <a:pt x="12" y="48"/>
                  </a:lnTo>
                  <a:lnTo>
                    <a:pt x="0" y="66"/>
                  </a:lnTo>
                  <a:lnTo>
                    <a:pt x="6" y="90"/>
                  </a:lnTo>
                  <a:lnTo>
                    <a:pt x="6" y="90"/>
                  </a:lnTo>
                  <a:close/>
                  <a:moveTo>
                    <a:pt x="18" y="66"/>
                  </a:moveTo>
                  <a:lnTo>
                    <a:pt x="24" y="48"/>
                  </a:lnTo>
                  <a:lnTo>
                    <a:pt x="36" y="30"/>
                  </a:lnTo>
                  <a:lnTo>
                    <a:pt x="42" y="18"/>
                  </a:lnTo>
                  <a:lnTo>
                    <a:pt x="48" y="12"/>
                  </a:lnTo>
                  <a:lnTo>
                    <a:pt x="78" y="42"/>
                  </a:lnTo>
                  <a:lnTo>
                    <a:pt x="84" y="66"/>
                  </a:lnTo>
                  <a:lnTo>
                    <a:pt x="66" y="90"/>
                  </a:lnTo>
                  <a:lnTo>
                    <a:pt x="54" y="96"/>
                  </a:lnTo>
                  <a:lnTo>
                    <a:pt x="42" y="96"/>
                  </a:lnTo>
                  <a:lnTo>
                    <a:pt x="30" y="96"/>
                  </a:lnTo>
                  <a:lnTo>
                    <a:pt x="24" y="84"/>
                  </a:lnTo>
                  <a:lnTo>
                    <a:pt x="18" y="78"/>
                  </a:lnTo>
                  <a:lnTo>
                    <a:pt x="18" y="66"/>
                  </a:lnTo>
                  <a:lnTo>
                    <a:pt x="18"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cs-CZ"/>
            </a:p>
          </p:txBody>
        </p:sp>
        <p:sp>
          <p:nvSpPr>
            <p:cNvPr id="4118" name="Freeform 22"/>
            <p:cNvSpPr>
              <a:spLocks noEditPoints="1"/>
            </p:cNvSpPr>
            <p:nvPr userDrawn="1"/>
          </p:nvSpPr>
          <p:spPr bwMode="ltGray">
            <a:xfrm>
              <a:off x="5428" y="3525"/>
              <a:ext cx="66" cy="96"/>
            </a:xfrm>
            <a:custGeom>
              <a:avLst/>
              <a:gdLst/>
              <a:ahLst/>
              <a:cxnLst>
                <a:cxn ang="0">
                  <a:pos x="30" y="96"/>
                </a:cxn>
                <a:cxn ang="0">
                  <a:pos x="54" y="72"/>
                </a:cxn>
                <a:cxn ang="0">
                  <a:pos x="66" y="48"/>
                </a:cxn>
                <a:cxn ang="0">
                  <a:pos x="66" y="24"/>
                </a:cxn>
                <a:cxn ang="0">
                  <a:pos x="54" y="6"/>
                </a:cxn>
                <a:cxn ang="0">
                  <a:pos x="30" y="0"/>
                </a:cxn>
                <a:cxn ang="0">
                  <a:pos x="18" y="0"/>
                </a:cxn>
                <a:cxn ang="0">
                  <a:pos x="6" y="12"/>
                </a:cxn>
                <a:cxn ang="0">
                  <a:pos x="0" y="36"/>
                </a:cxn>
                <a:cxn ang="0">
                  <a:pos x="6" y="60"/>
                </a:cxn>
                <a:cxn ang="0">
                  <a:pos x="18" y="84"/>
                </a:cxn>
                <a:cxn ang="0">
                  <a:pos x="30" y="96"/>
                </a:cxn>
                <a:cxn ang="0">
                  <a:pos x="30" y="96"/>
                </a:cxn>
                <a:cxn ang="0">
                  <a:pos x="30" y="12"/>
                </a:cxn>
                <a:cxn ang="0">
                  <a:pos x="48" y="18"/>
                </a:cxn>
                <a:cxn ang="0">
                  <a:pos x="54" y="24"/>
                </a:cxn>
                <a:cxn ang="0">
                  <a:pos x="54" y="36"/>
                </a:cxn>
                <a:cxn ang="0">
                  <a:pos x="48" y="48"/>
                </a:cxn>
                <a:cxn ang="0">
                  <a:pos x="36" y="66"/>
                </a:cxn>
                <a:cxn ang="0">
                  <a:pos x="30" y="78"/>
                </a:cxn>
                <a:cxn ang="0">
                  <a:pos x="18" y="66"/>
                </a:cxn>
                <a:cxn ang="0">
                  <a:pos x="12" y="48"/>
                </a:cxn>
                <a:cxn ang="0">
                  <a:pos x="6" y="30"/>
                </a:cxn>
                <a:cxn ang="0">
                  <a:pos x="18" y="12"/>
                </a:cxn>
                <a:cxn ang="0">
                  <a:pos x="30" y="12"/>
                </a:cxn>
                <a:cxn ang="0">
                  <a:pos x="30" y="12"/>
                </a:cxn>
              </a:cxnLst>
              <a:rect l="0" t="0" r="r" b="b"/>
              <a:pathLst>
                <a:path w="66" h="96">
                  <a:moveTo>
                    <a:pt x="30" y="96"/>
                  </a:moveTo>
                  <a:lnTo>
                    <a:pt x="54" y="72"/>
                  </a:lnTo>
                  <a:lnTo>
                    <a:pt x="66" y="48"/>
                  </a:lnTo>
                  <a:lnTo>
                    <a:pt x="66" y="24"/>
                  </a:lnTo>
                  <a:lnTo>
                    <a:pt x="54" y="6"/>
                  </a:lnTo>
                  <a:lnTo>
                    <a:pt x="30" y="0"/>
                  </a:lnTo>
                  <a:lnTo>
                    <a:pt x="18" y="0"/>
                  </a:lnTo>
                  <a:lnTo>
                    <a:pt x="6" y="12"/>
                  </a:lnTo>
                  <a:lnTo>
                    <a:pt x="0" y="36"/>
                  </a:lnTo>
                  <a:lnTo>
                    <a:pt x="6" y="60"/>
                  </a:lnTo>
                  <a:lnTo>
                    <a:pt x="18" y="84"/>
                  </a:lnTo>
                  <a:lnTo>
                    <a:pt x="30" y="96"/>
                  </a:lnTo>
                  <a:lnTo>
                    <a:pt x="30" y="96"/>
                  </a:lnTo>
                  <a:close/>
                  <a:moveTo>
                    <a:pt x="30" y="12"/>
                  </a:moveTo>
                  <a:lnTo>
                    <a:pt x="48" y="18"/>
                  </a:lnTo>
                  <a:lnTo>
                    <a:pt x="54" y="24"/>
                  </a:lnTo>
                  <a:lnTo>
                    <a:pt x="54" y="36"/>
                  </a:lnTo>
                  <a:lnTo>
                    <a:pt x="48" y="48"/>
                  </a:lnTo>
                  <a:lnTo>
                    <a:pt x="36" y="66"/>
                  </a:lnTo>
                  <a:lnTo>
                    <a:pt x="30" y="78"/>
                  </a:lnTo>
                  <a:lnTo>
                    <a:pt x="18" y="66"/>
                  </a:lnTo>
                  <a:lnTo>
                    <a:pt x="12" y="48"/>
                  </a:lnTo>
                  <a:lnTo>
                    <a:pt x="6" y="30"/>
                  </a:lnTo>
                  <a:lnTo>
                    <a:pt x="18" y="12"/>
                  </a:lnTo>
                  <a:lnTo>
                    <a:pt x="30" y="12"/>
                  </a:lnTo>
                  <a:lnTo>
                    <a:pt x="30"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cs-CZ"/>
            </a:p>
          </p:txBody>
        </p:sp>
        <p:sp>
          <p:nvSpPr>
            <p:cNvPr id="4119" name="Freeform 23"/>
            <p:cNvSpPr>
              <a:spLocks/>
            </p:cNvSpPr>
            <p:nvPr userDrawn="1"/>
          </p:nvSpPr>
          <p:spPr bwMode="ltGray">
            <a:xfrm>
              <a:off x="3017" y="1127"/>
              <a:ext cx="2603" cy="444"/>
            </a:xfrm>
            <a:custGeom>
              <a:avLst/>
              <a:gdLst/>
              <a:ahLst/>
              <a:cxnLst>
                <a:cxn ang="0">
                  <a:pos x="2577" y="0"/>
                </a:cxn>
                <a:cxn ang="0">
                  <a:pos x="2594" y="72"/>
                </a:cxn>
                <a:cxn ang="0">
                  <a:pos x="6" y="444"/>
                </a:cxn>
                <a:cxn ang="0">
                  <a:pos x="0" y="396"/>
                </a:cxn>
                <a:cxn ang="0">
                  <a:pos x="1225" y="96"/>
                </a:cxn>
                <a:cxn ang="0">
                  <a:pos x="1351" y="78"/>
                </a:cxn>
                <a:cxn ang="0">
                  <a:pos x="2577" y="0"/>
                </a:cxn>
                <a:cxn ang="0">
                  <a:pos x="2577" y="0"/>
                </a:cxn>
              </a:cxnLst>
              <a:rect l="0" t="0" r="r" b="b"/>
              <a:pathLst>
                <a:path w="2594" h="444">
                  <a:moveTo>
                    <a:pt x="2577" y="0"/>
                  </a:moveTo>
                  <a:lnTo>
                    <a:pt x="2594" y="72"/>
                  </a:lnTo>
                  <a:lnTo>
                    <a:pt x="6" y="444"/>
                  </a:lnTo>
                  <a:lnTo>
                    <a:pt x="0" y="396"/>
                  </a:lnTo>
                  <a:lnTo>
                    <a:pt x="1225" y="96"/>
                  </a:lnTo>
                  <a:lnTo>
                    <a:pt x="1351" y="78"/>
                  </a:lnTo>
                  <a:lnTo>
                    <a:pt x="2577" y="0"/>
                  </a:lnTo>
                  <a:lnTo>
                    <a:pt x="2577"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a:defRPr/>
              </a:pPr>
              <a:endParaRPr lang="cs-CZ"/>
            </a:p>
          </p:txBody>
        </p:sp>
        <p:sp>
          <p:nvSpPr>
            <p:cNvPr id="4120" name="Freeform 24"/>
            <p:cNvSpPr>
              <a:spLocks noEditPoints="1"/>
            </p:cNvSpPr>
            <p:nvPr userDrawn="1"/>
          </p:nvSpPr>
          <p:spPr bwMode="ltGray">
            <a:xfrm>
              <a:off x="2934" y="3773"/>
              <a:ext cx="84" cy="95"/>
            </a:xfrm>
            <a:custGeom>
              <a:avLst/>
              <a:gdLst/>
              <a:ahLst/>
              <a:cxnLst>
                <a:cxn ang="0">
                  <a:pos x="36" y="95"/>
                </a:cxn>
                <a:cxn ang="0">
                  <a:pos x="60" y="77"/>
                </a:cxn>
                <a:cxn ang="0">
                  <a:pos x="78" y="53"/>
                </a:cxn>
                <a:cxn ang="0">
                  <a:pos x="84" y="42"/>
                </a:cxn>
                <a:cxn ang="0">
                  <a:pos x="84" y="30"/>
                </a:cxn>
                <a:cxn ang="0">
                  <a:pos x="72" y="6"/>
                </a:cxn>
                <a:cxn ang="0">
                  <a:pos x="42" y="0"/>
                </a:cxn>
                <a:cxn ang="0">
                  <a:pos x="30" y="0"/>
                </a:cxn>
                <a:cxn ang="0">
                  <a:pos x="12" y="12"/>
                </a:cxn>
                <a:cxn ang="0">
                  <a:pos x="0" y="24"/>
                </a:cxn>
                <a:cxn ang="0">
                  <a:pos x="0" y="36"/>
                </a:cxn>
                <a:cxn ang="0">
                  <a:pos x="6" y="59"/>
                </a:cxn>
                <a:cxn ang="0">
                  <a:pos x="24" y="83"/>
                </a:cxn>
                <a:cxn ang="0">
                  <a:pos x="36" y="95"/>
                </a:cxn>
                <a:cxn ang="0">
                  <a:pos x="36" y="95"/>
                </a:cxn>
                <a:cxn ang="0">
                  <a:pos x="48" y="12"/>
                </a:cxn>
                <a:cxn ang="0">
                  <a:pos x="66" y="18"/>
                </a:cxn>
                <a:cxn ang="0">
                  <a:pos x="72" y="30"/>
                </a:cxn>
                <a:cxn ang="0">
                  <a:pos x="72" y="42"/>
                </a:cxn>
                <a:cxn ang="0">
                  <a:pos x="66" y="53"/>
                </a:cxn>
                <a:cxn ang="0">
                  <a:pos x="48" y="71"/>
                </a:cxn>
                <a:cxn ang="0">
                  <a:pos x="42" y="77"/>
                </a:cxn>
                <a:cxn ang="0">
                  <a:pos x="36" y="77"/>
                </a:cxn>
                <a:cxn ang="0">
                  <a:pos x="24" y="65"/>
                </a:cxn>
                <a:cxn ang="0">
                  <a:pos x="18" y="48"/>
                </a:cxn>
                <a:cxn ang="0">
                  <a:pos x="18" y="30"/>
                </a:cxn>
                <a:cxn ang="0">
                  <a:pos x="30" y="12"/>
                </a:cxn>
                <a:cxn ang="0">
                  <a:pos x="48" y="12"/>
                </a:cxn>
                <a:cxn ang="0">
                  <a:pos x="48" y="12"/>
                </a:cxn>
              </a:cxnLst>
              <a:rect l="0" t="0" r="r" b="b"/>
              <a:pathLst>
                <a:path w="84" h="95">
                  <a:moveTo>
                    <a:pt x="36" y="95"/>
                  </a:moveTo>
                  <a:lnTo>
                    <a:pt x="60" y="77"/>
                  </a:lnTo>
                  <a:lnTo>
                    <a:pt x="78" y="53"/>
                  </a:lnTo>
                  <a:lnTo>
                    <a:pt x="84" y="42"/>
                  </a:lnTo>
                  <a:lnTo>
                    <a:pt x="84" y="30"/>
                  </a:lnTo>
                  <a:lnTo>
                    <a:pt x="72" y="6"/>
                  </a:lnTo>
                  <a:lnTo>
                    <a:pt x="42" y="0"/>
                  </a:lnTo>
                  <a:lnTo>
                    <a:pt x="30" y="0"/>
                  </a:lnTo>
                  <a:lnTo>
                    <a:pt x="12" y="12"/>
                  </a:lnTo>
                  <a:lnTo>
                    <a:pt x="0" y="24"/>
                  </a:lnTo>
                  <a:lnTo>
                    <a:pt x="0" y="36"/>
                  </a:lnTo>
                  <a:lnTo>
                    <a:pt x="6" y="59"/>
                  </a:lnTo>
                  <a:lnTo>
                    <a:pt x="24" y="83"/>
                  </a:lnTo>
                  <a:lnTo>
                    <a:pt x="36" y="95"/>
                  </a:lnTo>
                  <a:lnTo>
                    <a:pt x="36" y="95"/>
                  </a:lnTo>
                  <a:close/>
                  <a:moveTo>
                    <a:pt x="48" y="12"/>
                  </a:moveTo>
                  <a:lnTo>
                    <a:pt x="66" y="18"/>
                  </a:lnTo>
                  <a:lnTo>
                    <a:pt x="72" y="30"/>
                  </a:lnTo>
                  <a:lnTo>
                    <a:pt x="72" y="42"/>
                  </a:lnTo>
                  <a:lnTo>
                    <a:pt x="66" y="53"/>
                  </a:lnTo>
                  <a:lnTo>
                    <a:pt x="48" y="71"/>
                  </a:lnTo>
                  <a:lnTo>
                    <a:pt x="42" y="77"/>
                  </a:lnTo>
                  <a:lnTo>
                    <a:pt x="36" y="77"/>
                  </a:lnTo>
                  <a:lnTo>
                    <a:pt x="24" y="65"/>
                  </a:lnTo>
                  <a:lnTo>
                    <a:pt x="18"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cs-CZ"/>
            </a:p>
          </p:txBody>
        </p:sp>
        <p:sp>
          <p:nvSpPr>
            <p:cNvPr id="4121" name="Freeform 25"/>
            <p:cNvSpPr>
              <a:spLocks noEditPoints="1"/>
            </p:cNvSpPr>
            <p:nvPr userDrawn="1"/>
          </p:nvSpPr>
          <p:spPr bwMode="ltGray">
            <a:xfrm>
              <a:off x="3779" y="3872"/>
              <a:ext cx="90" cy="108"/>
            </a:xfrm>
            <a:custGeom>
              <a:avLst/>
              <a:gdLst/>
              <a:ahLst/>
              <a:cxnLst>
                <a:cxn ang="0">
                  <a:pos x="12" y="96"/>
                </a:cxn>
                <a:cxn ang="0">
                  <a:pos x="24" y="108"/>
                </a:cxn>
                <a:cxn ang="0">
                  <a:pos x="42" y="108"/>
                </a:cxn>
                <a:cxn ang="0">
                  <a:pos x="66" y="102"/>
                </a:cxn>
                <a:cxn ang="0">
                  <a:pos x="84" y="78"/>
                </a:cxn>
                <a:cxn ang="0">
                  <a:pos x="90" y="66"/>
                </a:cxn>
                <a:cxn ang="0">
                  <a:pos x="84" y="48"/>
                </a:cxn>
                <a:cxn ang="0">
                  <a:pos x="66" y="24"/>
                </a:cxn>
                <a:cxn ang="0">
                  <a:pos x="48" y="12"/>
                </a:cxn>
                <a:cxn ang="0">
                  <a:pos x="36" y="0"/>
                </a:cxn>
                <a:cxn ang="0">
                  <a:pos x="30" y="0"/>
                </a:cxn>
                <a:cxn ang="0">
                  <a:pos x="30" y="0"/>
                </a:cxn>
                <a:cxn ang="0">
                  <a:pos x="24" y="0"/>
                </a:cxn>
                <a:cxn ang="0">
                  <a:pos x="12" y="30"/>
                </a:cxn>
                <a:cxn ang="0">
                  <a:pos x="0" y="54"/>
                </a:cxn>
                <a:cxn ang="0">
                  <a:pos x="0" y="78"/>
                </a:cxn>
                <a:cxn ang="0">
                  <a:pos x="12" y="96"/>
                </a:cxn>
                <a:cxn ang="0">
                  <a:pos x="12" y="96"/>
                </a:cxn>
                <a:cxn ang="0">
                  <a:pos x="12" y="72"/>
                </a:cxn>
                <a:cxn ang="0">
                  <a:pos x="18" y="54"/>
                </a:cxn>
                <a:cxn ang="0">
                  <a:pos x="24" y="36"/>
                </a:cxn>
                <a:cxn ang="0">
                  <a:pos x="30" y="18"/>
                </a:cxn>
                <a:cxn ang="0">
                  <a:pos x="30" y="12"/>
                </a:cxn>
                <a:cxn ang="0">
                  <a:pos x="48" y="24"/>
                </a:cxn>
                <a:cxn ang="0">
                  <a:pos x="66" y="36"/>
                </a:cxn>
                <a:cxn ang="0">
                  <a:pos x="78" y="54"/>
                </a:cxn>
                <a:cxn ang="0">
                  <a:pos x="78" y="72"/>
                </a:cxn>
                <a:cxn ang="0">
                  <a:pos x="72" y="84"/>
                </a:cxn>
                <a:cxn ang="0">
                  <a:pos x="48" y="96"/>
                </a:cxn>
                <a:cxn ang="0">
                  <a:pos x="36" y="96"/>
                </a:cxn>
                <a:cxn ang="0">
                  <a:pos x="24" y="90"/>
                </a:cxn>
                <a:cxn ang="0">
                  <a:pos x="18" y="84"/>
                </a:cxn>
                <a:cxn ang="0">
                  <a:pos x="12" y="72"/>
                </a:cxn>
                <a:cxn ang="0">
                  <a:pos x="12" y="72"/>
                </a:cxn>
              </a:cxnLst>
              <a:rect l="0" t="0" r="r" b="b"/>
              <a:pathLst>
                <a:path w="90" h="108">
                  <a:moveTo>
                    <a:pt x="12" y="96"/>
                  </a:moveTo>
                  <a:lnTo>
                    <a:pt x="24" y="108"/>
                  </a:lnTo>
                  <a:lnTo>
                    <a:pt x="42" y="108"/>
                  </a:lnTo>
                  <a:lnTo>
                    <a:pt x="66" y="102"/>
                  </a:lnTo>
                  <a:lnTo>
                    <a:pt x="84" y="78"/>
                  </a:lnTo>
                  <a:lnTo>
                    <a:pt x="90" y="66"/>
                  </a:lnTo>
                  <a:lnTo>
                    <a:pt x="84" y="48"/>
                  </a:lnTo>
                  <a:lnTo>
                    <a:pt x="66" y="24"/>
                  </a:lnTo>
                  <a:lnTo>
                    <a:pt x="48" y="12"/>
                  </a:lnTo>
                  <a:lnTo>
                    <a:pt x="36" y="0"/>
                  </a:lnTo>
                  <a:lnTo>
                    <a:pt x="30" y="0"/>
                  </a:lnTo>
                  <a:lnTo>
                    <a:pt x="30" y="0"/>
                  </a:lnTo>
                  <a:lnTo>
                    <a:pt x="24" y="0"/>
                  </a:lnTo>
                  <a:lnTo>
                    <a:pt x="12" y="30"/>
                  </a:lnTo>
                  <a:lnTo>
                    <a:pt x="0" y="54"/>
                  </a:lnTo>
                  <a:lnTo>
                    <a:pt x="0" y="78"/>
                  </a:lnTo>
                  <a:lnTo>
                    <a:pt x="12" y="96"/>
                  </a:lnTo>
                  <a:lnTo>
                    <a:pt x="12" y="96"/>
                  </a:lnTo>
                  <a:close/>
                  <a:moveTo>
                    <a:pt x="12" y="72"/>
                  </a:moveTo>
                  <a:lnTo>
                    <a:pt x="18" y="54"/>
                  </a:lnTo>
                  <a:lnTo>
                    <a:pt x="24" y="36"/>
                  </a:lnTo>
                  <a:lnTo>
                    <a:pt x="30" y="18"/>
                  </a:lnTo>
                  <a:lnTo>
                    <a:pt x="30" y="12"/>
                  </a:lnTo>
                  <a:lnTo>
                    <a:pt x="48" y="24"/>
                  </a:lnTo>
                  <a:lnTo>
                    <a:pt x="66" y="36"/>
                  </a:lnTo>
                  <a:lnTo>
                    <a:pt x="78" y="54"/>
                  </a:lnTo>
                  <a:lnTo>
                    <a:pt x="78" y="72"/>
                  </a:lnTo>
                  <a:lnTo>
                    <a:pt x="72" y="84"/>
                  </a:lnTo>
                  <a:lnTo>
                    <a:pt x="48" y="96"/>
                  </a:lnTo>
                  <a:lnTo>
                    <a:pt x="36" y="96"/>
                  </a:lnTo>
                  <a:lnTo>
                    <a:pt x="24" y="90"/>
                  </a:lnTo>
                  <a:lnTo>
                    <a:pt x="18" y="84"/>
                  </a:lnTo>
                  <a:lnTo>
                    <a:pt x="12" y="72"/>
                  </a:lnTo>
                  <a:lnTo>
                    <a:pt x="12" y="7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cs-CZ"/>
            </a:p>
          </p:txBody>
        </p:sp>
        <p:sp>
          <p:nvSpPr>
            <p:cNvPr id="4122" name="Freeform 26"/>
            <p:cNvSpPr>
              <a:spLocks noEditPoints="1"/>
            </p:cNvSpPr>
            <p:nvPr userDrawn="1"/>
          </p:nvSpPr>
          <p:spPr bwMode="ltGray">
            <a:xfrm>
              <a:off x="2400" y="3872"/>
              <a:ext cx="72" cy="90"/>
            </a:xfrm>
            <a:custGeom>
              <a:avLst/>
              <a:gdLst/>
              <a:ahLst/>
              <a:cxnLst>
                <a:cxn ang="0">
                  <a:pos x="71" y="90"/>
                </a:cxn>
                <a:cxn ang="0">
                  <a:pos x="71" y="60"/>
                </a:cxn>
                <a:cxn ang="0">
                  <a:pos x="71" y="36"/>
                </a:cxn>
                <a:cxn ang="0">
                  <a:pos x="60" y="12"/>
                </a:cxn>
                <a:cxn ang="0">
                  <a:pos x="36" y="0"/>
                </a:cxn>
                <a:cxn ang="0">
                  <a:pos x="12" y="12"/>
                </a:cxn>
                <a:cxn ang="0">
                  <a:pos x="0" y="36"/>
                </a:cxn>
                <a:cxn ang="0">
                  <a:pos x="6" y="60"/>
                </a:cxn>
                <a:cxn ang="0">
                  <a:pos x="30" y="78"/>
                </a:cxn>
                <a:cxn ang="0">
                  <a:pos x="54" y="90"/>
                </a:cxn>
                <a:cxn ang="0">
                  <a:pos x="71" y="90"/>
                </a:cxn>
                <a:cxn ang="0">
                  <a:pos x="71" y="90"/>
                </a:cxn>
                <a:cxn ang="0">
                  <a:pos x="24" y="18"/>
                </a:cxn>
                <a:cxn ang="0">
                  <a:pos x="42" y="18"/>
                </a:cxn>
                <a:cxn ang="0">
                  <a:pos x="54" y="18"/>
                </a:cxn>
                <a:cxn ang="0">
                  <a:pos x="60" y="42"/>
                </a:cxn>
                <a:cxn ang="0">
                  <a:pos x="60" y="66"/>
                </a:cxn>
                <a:cxn ang="0">
                  <a:pos x="60" y="72"/>
                </a:cxn>
                <a:cxn ang="0">
                  <a:pos x="60" y="78"/>
                </a:cxn>
                <a:cxn ang="0">
                  <a:pos x="42" y="72"/>
                </a:cxn>
                <a:cxn ang="0">
                  <a:pos x="24" y="66"/>
                </a:cxn>
                <a:cxn ang="0">
                  <a:pos x="12" y="48"/>
                </a:cxn>
                <a:cxn ang="0">
                  <a:pos x="12" y="30"/>
                </a:cxn>
                <a:cxn ang="0">
                  <a:pos x="24" y="18"/>
                </a:cxn>
                <a:cxn ang="0">
                  <a:pos x="24" y="18"/>
                </a:cxn>
              </a:cxnLst>
              <a:rect l="0" t="0" r="r" b="b"/>
              <a:pathLst>
                <a:path w="71" h="90">
                  <a:moveTo>
                    <a:pt x="71" y="90"/>
                  </a:moveTo>
                  <a:lnTo>
                    <a:pt x="71" y="60"/>
                  </a:lnTo>
                  <a:lnTo>
                    <a:pt x="71" y="36"/>
                  </a:lnTo>
                  <a:lnTo>
                    <a:pt x="60" y="12"/>
                  </a:lnTo>
                  <a:lnTo>
                    <a:pt x="36" y="0"/>
                  </a:lnTo>
                  <a:lnTo>
                    <a:pt x="12" y="12"/>
                  </a:lnTo>
                  <a:lnTo>
                    <a:pt x="0" y="36"/>
                  </a:lnTo>
                  <a:lnTo>
                    <a:pt x="6" y="60"/>
                  </a:lnTo>
                  <a:lnTo>
                    <a:pt x="30" y="78"/>
                  </a:lnTo>
                  <a:lnTo>
                    <a:pt x="54" y="90"/>
                  </a:lnTo>
                  <a:lnTo>
                    <a:pt x="71" y="90"/>
                  </a:lnTo>
                  <a:lnTo>
                    <a:pt x="71" y="90"/>
                  </a:lnTo>
                  <a:close/>
                  <a:moveTo>
                    <a:pt x="24" y="18"/>
                  </a:moveTo>
                  <a:lnTo>
                    <a:pt x="42" y="18"/>
                  </a:lnTo>
                  <a:lnTo>
                    <a:pt x="54" y="18"/>
                  </a:lnTo>
                  <a:lnTo>
                    <a:pt x="60" y="42"/>
                  </a:lnTo>
                  <a:lnTo>
                    <a:pt x="60" y="66"/>
                  </a:lnTo>
                  <a:lnTo>
                    <a:pt x="60" y="72"/>
                  </a:lnTo>
                  <a:lnTo>
                    <a:pt x="60" y="78"/>
                  </a:lnTo>
                  <a:lnTo>
                    <a:pt x="42" y="72"/>
                  </a:lnTo>
                  <a:lnTo>
                    <a:pt x="24" y="66"/>
                  </a:lnTo>
                  <a:lnTo>
                    <a:pt x="12" y="48"/>
                  </a:lnTo>
                  <a:lnTo>
                    <a:pt x="12" y="30"/>
                  </a:lnTo>
                  <a:lnTo>
                    <a:pt x="24" y="18"/>
                  </a:lnTo>
                  <a:lnTo>
                    <a:pt x="24"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cs-CZ"/>
            </a:p>
          </p:txBody>
        </p:sp>
        <p:sp>
          <p:nvSpPr>
            <p:cNvPr id="4123" name="Oval 27"/>
            <p:cNvSpPr>
              <a:spLocks noChangeArrowheads="1"/>
            </p:cNvSpPr>
            <p:nvPr userDrawn="1"/>
          </p:nvSpPr>
          <p:spPr bwMode="ltGray">
            <a:xfrm>
              <a:off x="2444" y="3838"/>
              <a:ext cx="1380" cy="389"/>
            </a:xfrm>
            <a:prstGeom prst="ellipse">
              <a:avLst/>
            </a:prstGeom>
            <a:gradFill rotWithShape="0">
              <a:gsLst>
                <a:gs pos="0">
                  <a:schemeClr val="bg2">
                    <a:gamma/>
                    <a:tint val="81961"/>
                    <a:invGamma/>
                  </a:schemeClr>
                </a:gs>
                <a:gs pos="100000">
                  <a:schemeClr val="bg2"/>
                </a:gs>
              </a:gsLst>
              <a:lin ang="2700000" scaled="1"/>
            </a:gradFill>
            <a:ln w="9525">
              <a:noFill/>
              <a:round/>
              <a:headEnd/>
              <a:tailEnd/>
            </a:ln>
            <a:effectLst/>
          </p:spPr>
          <p:txBody>
            <a:bodyPr/>
            <a:lstStyle/>
            <a:p>
              <a:pPr>
                <a:defRPr/>
              </a:pPr>
              <a:endParaRPr lang="cs-CZ"/>
            </a:p>
          </p:txBody>
        </p:sp>
        <p:sp>
          <p:nvSpPr>
            <p:cNvPr id="4124" name="Oval 28"/>
            <p:cNvSpPr>
              <a:spLocks noChangeArrowheads="1"/>
            </p:cNvSpPr>
            <p:nvPr userDrawn="1"/>
          </p:nvSpPr>
          <p:spPr bwMode="ltGray">
            <a:xfrm>
              <a:off x="2394" y="3834"/>
              <a:ext cx="1502" cy="288"/>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a:defRPr/>
              </a:pPr>
              <a:endParaRPr lang="cs-CZ"/>
            </a:p>
          </p:txBody>
        </p:sp>
        <p:sp>
          <p:nvSpPr>
            <p:cNvPr id="4125" name="Oval 29"/>
            <p:cNvSpPr>
              <a:spLocks noChangeArrowheads="1"/>
            </p:cNvSpPr>
            <p:nvPr userDrawn="1"/>
          </p:nvSpPr>
          <p:spPr bwMode="ltGray">
            <a:xfrm>
              <a:off x="2441" y="3860"/>
              <a:ext cx="1425" cy="220"/>
            </a:xfrm>
            <a:prstGeom prst="ellipse">
              <a:avLst/>
            </a:prstGeom>
            <a:gradFill rotWithShape="0">
              <a:gsLst>
                <a:gs pos="0">
                  <a:schemeClr val="bg2"/>
                </a:gs>
                <a:gs pos="100000">
                  <a:schemeClr val="bg2">
                    <a:gamma/>
                    <a:tint val="81961"/>
                    <a:invGamma/>
                  </a:schemeClr>
                </a:gs>
              </a:gsLst>
              <a:lin ang="0" scaled="1"/>
            </a:gradFill>
            <a:ln w="9525">
              <a:noFill/>
              <a:round/>
              <a:headEnd/>
              <a:tailEnd/>
            </a:ln>
            <a:effectLst/>
          </p:spPr>
          <p:txBody>
            <a:bodyPr/>
            <a:lstStyle/>
            <a:p>
              <a:pPr>
                <a:defRPr/>
              </a:pPr>
              <a:endParaRPr lang="cs-CZ"/>
            </a:p>
          </p:txBody>
        </p:sp>
        <p:sp>
          <p:nvSpPr>
            <p:cNvPr id="4126" name="Freeform 30"/>
            <p:cNvSpPr>
              <a:spLocks noEditPoints="1"/>
            </p:cNvSpPr>
            <p:nvPr userDrawn="1"/>
          </p:nvSpPr>
          <p:spPr bwMode="ltGray">
            <a:xfrm>
              <a:off x="3743" y="3788"/>
              <a:ext cx="90" cy="96"/>
            </a:xfrm>
            <a:custGeom>
              <a:avLst/>
              <a:gdLst/>
              <a:ahLst/>
              <a:cxnLst>
                <a:cxn ang="0">
                  <a:pos x="66" y="96"/>
                </a:cxn>
                <a:cxn ang="0">
                  <a:pos x="78" y="66"/>
                </a:cxn>
                <a:cxn ang="0">
                  <a:pos x="90" y="42"/>
                </a:cxn>
                <a:cxn ang="0">
                  <a:pos x="78" y="18"/>
                </a:cxn>
                <a:cxn ang="0">
                  <a:pos x="60" y="0"/>
                </a:cxn>
                <a:cxn ang="0">
                  <a:pos x="30" y="6"/>
                </a:cxn>
                <a:cxn ang="0">
                  <a:pos x="18" y="18"/>
                </a:cxn>
                <a:cxn ang="0">
                  <a:pos x="6" y="30"/>
                </a:cxn>
                <a:cxn ang="0">
                  <a:pos x="0" y="42"/>
                </a:cxn>
                <a:cxn ang="0">
                  <a:pos x="6" y="60"/>
                </a:cxn>
                <a:cxn ang="0">
                  <a:pos x="24" y="78"/>
                </a:cxn>
                <a:cxn ang="0">
                  <a:pos x="48" y="90"/>
                </a:cxn>
                <a:cxn ang="0">
                  <a:pos x="66" y="96"/>
                </a:cxn>
                <a:cxn ang="0">
                  <a:pos x="66" y="96"/>
                </a:cxn>
                <a:cxn ang="0">
                  <a:pos x="42" y="18"/>
                </a:cxn>
                <a:cxn ang="0">
                  <a:pos x="60" y="18"/>
                </a:cxn>
                <a:cxn ang="0">
                  <a:pos x="72" y="24"/>
                </a:cxn>
                <a:cxn ang="0">
                  <a:pos x="72" y="36"/>
                </a:cxn>
                <a:cxn ang="0">
                  <a:pos x="72" y="48"/>
                </a:cxn>
                <a:cxn ang="0">
                  <a:pos x="66" y="72"/>
                </a:cxn>
                <a:cxn ang="0">
                  <a:pos x="60" y="78"/>
                </a:cxn>
                <a:cxn ang="0">
                  <a:pos x="60" y="84"/>
                </a:cxn>
                <a:cxn ang="0">
                  <a:pos x="42" y="72"/>
                </a:cxn>
                <a:cxn ang="0">
                  <a:pos x="30" y="66"/>
                </a:cxn>
                <a:cxn ang="0">
                  <a:pos x="18" y="42"/>
                </a:cxn>
                <a:cxn ang="0">
                  <a:pos x="24" y="30"/>
                </a:cxn>
                <a:cxn ang="0">
                  <a:pos x="42" y="18"/>
                </a:cxn>
                <a:cxn ang="0">
                  <a:pos x="42" y="18"/>
                </a:cxn>
              </a:cxnLst>
              <a:rect l="0" t="0" r="r" b="b"/>
              <a:pathLst>
                <a:path w="90" h="96">
                  <a:moveTo>
                    <a:pt x="66" y="96"/>
                  </a:moveTo>
                  <a:lnTo>
                    <a:pt x="78" y="66"/>
                  </a:lnTo>
                  <a:lnTo>
                    <a:pt x="90" y="42"/>
                  </a:lnTo>
                  <a:lnTo>
                    <a:pt x="78" y="18"/>
                  </a:lnTo>
                  <a:lnTo>
                    <a:pt x="60" y="0"/>
                  </a:lnTo>
                  <a:lnTo>
                    <a:pt x="30" y="6"/>
                  </a:lnTo>
                  <a:lnTo>
                    <a:pt x="18" y="18"/>
                  </a:lnTo>
                  <a:lnTo>
                    <a:pt x="6" y="30"/>
                  </a:lnTo>
                  <a:lnTo>
                    <a:pt x="0" y="42"/>
                  </a:lnTo>
                  <a:lnTo>
                    <a:pt x="6" y="60"/>
                  </a:lnTo>
                  <a:lnTo>
                    <a:pt x="24" y="78"/>
                  </a:lnTo>
                  <a:lnTo>
                    <a:pt x="48" y="90"/>
                  </a:lnTo>
                  <a:lnTo>
                    <a:pt x="66" y="96"/>
                  </a:lnTo>
                  <a:lnTo>
                    <a:pt x="66" y="96"/>
                  </a:lnTo>
                  <a:close/>
                  <a:moveTo>
                    <a:pt x="42" y="18"/>
                  </a:moveTo>
                  <a:lnTo>
                    <a:pt x="60" y="18"/>
                  </a:lnTo>
                  <a:lnTo>
                    <a:pt x="72" y="24"/>
                  </a:lnTo>
                  <a:lnTo>
                    <a:pt x="72" y="36"/>
                  </a:lnTo>
                  <a:lnTo>
                    <a:pt x="72" y="48"/>
                  </a:lnTo>
                  <a:lnTo>
                    <a:pt x="66" y="72"/>
                  </a:lnTo>
                  <a:lnTo>
                    <a:pt x="60" y="78"/>
                  </a:lnTo>
                  <a:lnTo>
                    <a:pt x="60" y="84"/>
                  </a:lnTo>
                  <a:lnTo>
                    <a:pt x="42" y="72"/>
                  </a:lnTo>
                  <a:lnTo>
                    <a:pt x="30" y="66"/>
                  </a:lnTo>
                  <a:lnTo>
                    <a:pt x="18" y="42"/>
                  </a:lnTo>
                  <a:lnTo>
                    <a:pt x="24" y="30"/>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cs-CZ"/>
            </a:p>
          </p:txBody>
        </p:sp>
        <p:sp>
          <p:nvSpPr>
            <p:cNvPr id="4127" name="Freeform 31"/>
            <p:cNvSpPr>
              <a:spLocks noEditPoints="1"/>
            </p:cNvSpPr>
            <p:nvPr userDrawn="1"/>
          </p:nvSpPr>
          <p:spPr bwMode="ltGray">
            <a:xfrm>
              <a:off x="5422" y="3603"/>
              <a:ext cx="72" cy="108"/>
            </a:xfrm>
            <a:custGeom>
              <a:avLst/>
              <a:gdLst/>
              <a:ahLst/>
              <a:cxnLst>
                <a:cxn ang="0">
                  <a:pos x="0" y="90"/>
                </a:cxn>
                <a:cxn ang="0">
                  <a:pos x="12" y="102"/>
                </a:cxn>
                <a:cxn ang="0">
                  <a:pos x="24" y="108"/>
                </a:cxn>
                <a:cxn ang="0">
                  <a:pos x="48" y="108"/>
                </a:cxn>
                <a:cxn ang="0">
                  <a:pos x="66" y="96"/>
                </a:cxn>
                <a:cxn ang="0">
                  <a:pos x="72" y="66"/>
                </a:cxn>
                <a:cxn ang="0">
                  <a:pos x="66" y="42"/>
                </a:cxn>
                <a:cxn ang="0">
                  <a:pos x="60" y="18"/>
                </a:cxn>
                <a:cxn ang="0">
                  <a:pos x="48" y="6"/>
                </a:cxn>
                <a:cxn ang="0">
                  <a:pos x="42" y="0"/>
                </a:cxn>
                <a:cxn ang="0">
                  <a:pos x="42" y="0"/>
                </a:cxn>
                <a:cxn ang="0">
                  <a:pos x="36" y="0"/>
                </a:cxn>
                <a:cxn ang="0">
                  <a:pos x="18" y="24"/>
                </a:cxn>
                <a:cxn ang="0">
                  <a:pos x="6" y="48"/>
                </a:cxn>
                <a:cxn ang="0">
                  <a:pos x="0" y="66"/>
                </a:cxn>
                <a:cxn ang="0">
                  <a:pos x="0" y="90"/>
                </a:cxn>
                <a:cxn ang="0">
                  <a:pos x="0" y="90"/>
                </a:cxn>
                <a:cxn ang="0">
                  <a:pos x="12" y="66"/>
                </a:cxn>
                <a:cxn ang="0">
                  <a:pos x="18" y="48"/>
                </a:cxn>
                <a:cxn ang="0">
                  <a:pos x="24" y="36"/>
                </a:cxn>
                <a:cxn ang="0">
                  <a:pos x="30" y="24"/>
                </a:cxn>
                <a:cxn ang="0">
                  <a:pos x="36" y="18"/>
                </a:cxn>
                <a:cxn ang="0">
                  <a:pos x="54" y="30"/>
                </a:cxn>
                <a:cxn ang="0">
                  <a:pos x="60" y="48"/>
                </a:cxn>
                <a:cxn ang="0">
                  <a:pos x="66" y="72"/>
                </a:cxn>
                <a:cxn ang="0">
                  <a:pos x="66" y="84"/>
                </a:cxn>
                <a:cxn ang="0">
                  <a:pos x="54" y="96"/>
                </a:cxn>
                <a:cxn ang="0">
                  <a:pos x="30" y="102"/>
                </a:cxn>
                <a:cxn ang="0">
                  <a:pos x="24" y="96"/>
                </a:cxn>
                <a:cxn ang="0">
                  <a:pos x="12" y="90"/>
                </a:cxn>
                <a:cxn ang="0">
                  <a:pos x="12" y="78"/>
                </a:cxn>
                <a:cxn ang="0">
                  <a:pos x="12" y="66"/>
                </a:cxn>
                <a:cxn ang="0">
                  <a:pos x="12" y="66"/>
                </a:cxn>
              </a:cxnLst>
              <a:rect l="0" t="0" r="r" b="b"/>
              <a:pathLst>
                <a:path w="72" h="108">
                  <a:moveTo>
                    <a:pt x="0" y="90"/>
                  </a:moveTo>
                  <a:lnTo>
                    <a:pt x="12" y="102"/>
                  </a:lnTo>
                  <a:lnTo>
                    <a:pt x="24" y="108"/>
                  </a:lnTo>
                  <a:lnTo>
                    <a:pt x="48" y="108"/>
                  </a:lnTo>
                  <a:lnTo>
                    <a:pt x="66" y="96"/>
                  </a:lnTo>
                  <a:lnTo>
                    <a:pt x="72" y="66"/>
                  </a:lnTo>
                  <a:lnTo>
                    <a:pt x="66" y="42"/>
                  </a:lnTo>
                  <a:lnTo>
                    <a:pt x="60" y="18"/>
                  </a:lnTo>
                  <a:lnTo>
                    <a:pt x="48" y="6"/>
                  </a:lnTo>
                  <a:lnTo>
                    <a:pt x="42" y="0"/>
                  </a:lnTo>
                  <a:lnTo>
                    <a:pt x="42" y="0"/>
                  </a:lnTo>
                  <a:lnTo>
                    <a:pt x="36" y="0"/>
                  </a:lnTo>
                  <a:lnTo>
                    <a:pt x="18" y="24"/>
                  </a:lnTo>
                  <a:lnTo>
                    <a:pt x="6" y="48"/>
                  </a:lnTo>
                  <a:lnTo>
                    <a:pt x="0" y="66"/>
                  </a:lnTo>
                  <a:lnTo>
                    <a:pt x="0" y="90"/>
                  </a:lnTo>
                  <a:lnTo>
                    <a:pt x="0" y="90"/>
                  </a:lnTo>
                  <a:close/>
                  <a:moveTo>
                    <a:pt x="12" y="66"/>
                  </a:moveTo>
                  <a:lnTo>
                    <a:pt x="18" y="48"/>
                  </a:lnTo>
                  <a:lnTo>
                    <a:pt x="24" y="36"/>
                  </a:lnTo>
                  <a:lnTo>
                    <a:pt x="30" y="24"/>
                  </a:lnTo>
                  <a:lnTo>
                    <a:pt x="36" y="18"/>
                  </a:lnTo>
                  <a:lnTo>
                    <a:pt x="54" y="30"/>
                  </a:lnTo>
                  <a:lnTo>
                    <a:pt x="60" y="48"/>
                  </a:lnTo>
                  <a:lnTo>
                    <a:pt x="66" y="72"/>
                  </a:lnTo>
                  <a:lnTo>
                    <a:pt x="66" y="84"/>
                  </a:lnTo>
                  <a:lnTo>
                    <a:pt x="54" y="96"/>
                  </a:lnTo>
                  <a:lnTo>
                    <a:pt x="30" y="102"/>
                  </a:lnTo>
                  <a:lnTo>
                    <a:pt x="24" y="96"/>
                  </a:lnTo>
                  <a:lnTo>
                    <a:pt x="12"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cs-CZ"/>
            </a:p>
          </p:txBody>
        </p:sp>
        <p:sp>
          <p:nvSpPr>
            <p:cNvPr id="4128" name="Rectangle 32"/>
            <p:cNvSpPr>
              <a:spLocks noChangeArrowheads="1"/>
            </p:cNvSpPr>
            <p:nvPr userDrawn="1"/>
          </p:nvSpPr>
          <p:spPr bwMode="ltGray">
            <a:xfrm>
              <a:off x="4238" y="1773"/>
              <a:ext cx="173" cy="2539"/>
            </a:xfrm>
            <a:prstGeom prst="rect">
              <a:avLst/>
            </a:prstGeom>
            <a:gradFill rotWithShape="0">
              <a:gsLst>
                <a:gs pos="0">
                  <a:schemeClr val="bg2">
                    <a:gamma/>
                    <a:tint val="81961"/>
                    <a:invGamma/>
                  </a:schemeClr>
                </a:gs>
                <a:gs pos="100000">
                  <a:schemeClr val="bg2"/>
                </a:gs>
              </a:gsLst>
              <a:lin ang="0" scaled="1"/>
            </a:gradFill>
            <a:ln w="9525">
              <a:noFill/>
              <a:miter lim="800000"/>
              <a:headEnd/>
              <a:tailEnd/>
            </a:ln>
            <a:effectLst/>
          </p:spPr>
          <p:txBody>
            <a:bodyPr/>
            <a:lstStyle/>
            <a:p>
              <a:pPr>
                <a:defRPr/>
              </a:pPr>
              <a:endParaRPr lang="cs-CZ"/>
            </a:p>
          </p:txBody>
        </p:sp>
        <p:sp>
          <p:nvSpPr>
            <p:cNvPr id="4129" name="Rectangle 33"/>
            <p:cNvSpPr>
              <a:spLocks noChangeArrowheads="1"/>
            </p:cNvSpPr>
            <p:nvPr userDrawn="1"/>
          </p:nvSpPr>
          <p:spPr bwMode="ltGray">
            <a:xfrm>
              <a:off x="4288" y="1545"/>
              <a:ext cx="76" cy="240"/>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cs-CZ"/>
            </a:p>
          </p:txBody>
        </p:sp>
        <p:sp>
          <p:nvSpPr>
            <p:cNvPr id="4130" name="AutoShape 34"/>
            <p:cNvSpPr>
              <a:spLocks noChangeArrowheads="1"/>
            </p:cNvSpPr>
            <p:nvPr userDrawn="1"/>
          </p:nvSpPr>
          <p:spPr bwMode="ltGray">
            <a:xfrm>
              <a:off x="4220" y="1743"/>
              <a:ext cx="205" cy="52"/>
            </a:xfrm>
            <a:prstGeom prst="roundRect">
              <a:avLst>
                <a:gd name="adj" fmla="val 16667"/>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a:defRPr/>
              </a:pPr>
              <a:endParaRPr lang="cs-CZ"/>
            </a:p>
          </p:txBody>
        </p:sp>
        <p:sp>
          <p:nvSpPr>
            <p:cNvPr id="4131" name="Freeform 35"/>
            <p:cNvSpPr>
              <a:spLocks/>
            </p:cNvSpPr>
            <p:nvPr userDrawn="1"/>
          </p:nvSpPr>
          <p:spPr bwMode="ltGray">
            <a:xfrm>
              <a:off x="4306" y="1529"/>
              <a:ext cx="252" cy="1576"/>
            </a:xfrm>
            <a:custGeom>
              <a:avLst/>
              <a:gdLst/>
              <a:ahLst/>
              <a:cxnLst>
                <a:cxn ang="0">
                  <a:pos x="252" y="1576"/>
                </a:cxn>
                <a:cxn ang="0">
                  <a:pos x="12" y="84"/>
                </a:cxn>
                <a:cxn ang="0">
                  <a:pos x="12" y="60"/>
                </a:cxn>
                <a:cxn ang="0">
                  <a:pos x="0" y="12"/>
                </a:cxn>
                <a:cxn ang="0">
                  <a:pos x="72" y="0"/>
                </a:cxn>
                <a:cxn ang="0">
                  <a:pos x="72" y="0"/>
                </a:cxn>
                <a:cxn ang="0">
                  <a:pos x="78" y="48"/>
                </a:cxn>
                <a:cxn ang="0">
                  <a:pos x="88" y="66"/>
                </a:cxn>
              </a:cxnLst>
              <a:rect l="0" t="0" r="r" b="b"/>
              <a:pathLst>
                <a:path w="252" h="1576">
                  <a:moveTo>
                    <a:pt x="252" y="1576"/>
                  </a:moveTo>
                  <a:lnTo>
                    <a:pt x="12" y="84"/>
                  </a:lnTo>
                  <a:lnTo>
                    <a:pt x="12" y="60"/>
                  </a:lnTo>
                  <a:lnTo>
                    <a:pt x="0" y="12"/>
                  </a:lnTo>
                  <a:lnTo>
                    <a:pt x="72" y="0"/>
                  </a:lnTo>
                  <a:lnTo>
                    <a:pt x="72" y="0"/>
                  </a:lnTo>
                  <a:lnTo>
                    <a:pt x="78" y="48"/>
                  </a:lnTo>
                  <a:lnTo>
                    <a:pt x="88" y="66"/>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a:defRPr/>
              </a:pPr>
              <a:endParaRPr lang="cs-CZ"/>
            </a:p>
          </p:txBody>
        </p:sp>
        <p:sp>
          <p:nvSpPr>
            <p:cNvPr id="4132" name="Freeform 36"/>
            <p:cNvSpPr>
              <a:spLocks/>
            </p:cNvSpPr>
            <p:nvPr userDrawn="1"/>
          </p:nvSpPr>
          <p:spPr bwMode="ltGray">
            <a:xfrm>
              <a:off x="4169" y="1421"/>
              <a:ext cx="317" cy="138"/>
            </a:xfrm>
            <a:custGeom>
              <a:avLst/>
              <a:gdLst/>
              <a:ahLst/>
              <a:cxnLst>
                <a:cxn ang="0">
                  <a:pos x="161" y="0"/>
                </a:cxn>
                <a:cxn ang="0">
                  <a:pos x="227" y="6"/>
                </a:cxn>
                <a:cxn ang="0">
                  <a:pos x="275" y="36"/>
                </a:cxn>
                <a:cxn ang="0">
                  <a:pos x="304" y="78"/>
                </a:cxn>
                <a:cxn ang="0">
                  <a:pos x="316" y="138"/>
                </a:cxn>
                <a:cxn ang="0">
                  <a:pos x="0" y="138"/>
                </a:cxn>
                <a:cxn ang="0">
                  <a:pos x="11" y="78"/>
                </a:cxn>
                <a:cxn ang="0">
                  <a:pos x="47" y="36"/>
                </a:cxn>
                <a:cxn ang="0">
                  <a:pos x="95" y="6"/>
                </a:cxn>
                <a:cxn ang="0">
                  <a:pos x="161" y="0"/>
                </a:cxn>
                <a:cxn ang="0">
                  <a:pos x="161" y="0"/>
                </a:cxn>
              </a:cxnLst>
              <a:rect l="0" t="0" r="r" b="b"/>
              <a:pathLst>
                <a:path w="316" h="138">
                  <a:moveTo>
                    <a:pt x="161" y="0"/>
                  </a:moveTo>
                  <a:lnTo>
                    <a:pt x="227" y="6"/>
                  </a:lnTo>
                  <a:lnTo>
                    <a:pt x="275" y="36"/>
                  </a:lnTo>
                  <a:lnTo>
                    <a:pt x="304" y="78"/>
                  </a:lnTo>
                  <a:lnTo>
                    <a:pt x="316" y="138"/>
                  </a:lnTo>
                  <a:lnTo>
                    <a:pt x="0" y="138"/>
                  </a:lnTo>
                  <a:lnTo>
                    <a:pt x="11" y="78"/>
                  </a:lnTo>
                  <a:lnTo>
                    <a:pt x="47" y="36"/>
                  </a:lnTo>
                  <a:lnTo>
                    <a:pt x="95" y="6"/>
                  </a:lnTo>
                  <a:lnTo>
                    <a:pt x="161" y="0"/>
                  </a:lnTo>
                  <a:lnTo>
                    <a:pt x="161"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a:defRPr/>
              </a:pPr>
              <a:endParaRPr lang="cs-CZ"/>
            </a:p>
          </p:txBody>
        </p:sp>
      </p:grpSp>
      <p:sp>
        <p:nvSpPr>
          <p:cNvPr id="4133" name="Rectangle 37"/>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4134" name="Rectangle 38"/>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135" name="Rectangle 39"/>
          <p:cNvSpPr>
            <a:spLocks noGrp="1" noChangeArrowheads="1"/>
          </p:cNvSpPr>
          <p:nvPr>
            <p:ph type="dt" sz="half" idx="2"/>
          </p:nvPr>
        </p:nvSpPr>
        <p:spPr bwMode="auto">
          <a:xfrm>
            <a:off x="457200" y="6278563"/>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cs-CZ"/>
          </a:p>
        </p:txBody>
      </p:sp>
      <p:sp>
        <p:nvSpPr>
          <p:cNvPr id="4136" name="Rectangle 40"/>
          <p:cNvSpPr>
            <a:spLocks noGrp="1" noChangeArrowheads="1"/>
          </p:cNvSpPr>
          <p:nvPr>
            <p:ph type="ftr" sz="quarter" idx="3"/>
          </p:nvPr>
        </p:nvSpPr>
        <p:spPr bwMode="auto">
          <a:xfrm>
            <a:off x="3124200" y="6278563"/>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vl1pPr>
          </a:lstStyle>
          <a:p>
            <a:pPr>
              <a:defRPr/>
            </a:pPr>
            <a:endParaRPr lang="cs-CZ"/>
          </a:p>
        </p:txBody>
      </p:sp>
      <p:sp>
        <p:nvSpPr>
          <p:cNvPr id="4137" name="Rectangle 41"/>
          <p:cNvSpPr>
            <a:spLocks noGrp="1" noChangeArrowheads="1"/>
          </p:cNvSpPr>
          <p:nvPr>
            <p:ph type="sldNum" sz="quarter" idx="4"/>
          </p:nvPr>
        </p:nvSpPr>
        <p:spPr bwMode="auto">
          <a:xfrm>
            <a:off x="6553200" y="6278563"/>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81BCF2B-1D23-41F4-8A6A-1E4287695FF0}" type="slidenum">
              <a:rPr lang="cs-CZ"/>
              <a:pPr>
                <a:defRPr/>
              </a:pPr>
              <a:t>‹#›</a:t>
            </a:fld>
            <a:endParaRPr lang="cs-CZ"/>
          </a:p>
        </p:txBody>
      </p:sp>
    </p:spTree>
  </p:cSld>
  <p:clrMap bg1="dk2" tx1="lt1" bg2="dk1" tx2="lt2" accent1="accent1" accent2="accent2" accent3="accent3" accent4="accent4" accent5="accent5" accent6="accent6" hlink="hlink" folHlink="folHlink"/>
  <p:sldLayoutIdLst>
    <p:sldLayoutId id="2147483732"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 id="2147483730" r:id="rId12"/>
    <p:sldLayoutId id="2147483731" r:id="rId13"/>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3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134">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134">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134">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13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34" grpId="0" build="p">
        <p:tmplLst>
          <p:tmpl lvl="1">
            <p:tnLst>
              <p:par>
                <p:cTn presetID="1" presetClass="entr" presetSubtype="0" fill="hold" nodeType="clickEffect">
                  <p:stCondLst>
                    <p:cond delay="0"/>
                  </p:stCondLst>
                  <p:childTnLst>
                    <p:set>
                      <p:cBhvr>
                        <p:cTn dur="1" fill="hold">
                          <p:stCondLst>
                            <p:cond delay="0"/>
                          </p:stCondLst>
                        </p:cTn>
                        <p:tgtEl>
                          <p:spTgt spid="4134"/>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4134"/>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4134"/>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4134"/>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4134"/>
                        </p:tgtEl>
                        <p:attrNameLst>
                          <p:attrName>style.visibility</p:attrName>
                        </p:attrNameLst>
                      </p:cBhvr>
                      <p:to>
                        <p:strVal val="visible"/>
                      </p:to>
                    </p:set>
                  </p:childTnLst>
                </p:cTn>
              </p:par>
            </p:tnLst>
          </p:tmpl>
        </p:tmplLst>
      </p:bldP>
    </p:bld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SzPct val="65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is.muni.cz/do/law/kat/kupp/hrim/index.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defRPr/>
            </a:pPr>
            <a:r>
              <a:rPr lang="cs-CZ" sz="4000" dirty="0" smtClean="0"/>
              <a:t>Lidská práva a </a:t>
            </a:r>
            <a:r>
              <a:rPr lang="cs-CZ" sz="4000" smtClean="0"/>
              <a:t>soudnictví 2 </a:t>
            </a:r>
            <a:r>
              <a:rPr lang="cs-CZ" sz="4000" dirty="0" smtClean="0"/>
              <a:t>– Úrovně ochrany lidských práv </a:t>
            </a:r>
          </a:p>
        </p:txBody>
      </p:sp>
      <p:sp>
        <p:nvSpPr>
          <p:cNvPr id="2051" name="Rectangle 3"/>
          <p:cNvSpPr>
            <a:spLocks noGrp="1" noChangeArrowheads="1"/>
          </p:cNvSpPr>
          <p:nvPr>
            <p:ph type="subTitle" idx="1"/>
          </p:nvPr>
        </p:nvSpPr>
        <p:spPr/>
        <p:txBody>
          <a:bodyPr/>
          <a:lstStyle/>
          <a:p>
            <a:pPr eaLnBrk="1" hangingPunct="1">
              <a:defRPr/>
            </a:pPr>
            <a:r>
              <a:rPr lang="cs-CZ" smtClean="0"/>
              <a:t>Pavel Molek</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defRPr/>
            </a:pPr>
            <a:r>
              <a:rPr lang="cs-CZ" smtClean="0"/>
              <a:t>Úrovně ochrany - EU</a:t>
            </a:r>
          </a:p>
        </p:txBody>
      </p:sp>
      <p:sp>
        <p:nvSpPr>
          <p:cNvPr id="21507" name="Rectangle 3"/>
          <p:cNvSpPr>
            <a:spLocks noGrp="1" noChangeArrowheads="1"/>
          </p:cNvSpPr>
          <p:nvPr>
            <p:ph type="body" idx="1"/>
          </p:nvPr>
        </p:nvSpPr>
        <p:spPr/>
        <p:txBody>
          <a:bodyPr/>
          <a:lstStyle/>
          <a:p>
            <a:pPr eaLnBrk="1" hangingPunct="1">
              <a:defRPr/>
            </a:pPr>
            <a:r>
              <a:rPr lang="cs-CZ" smtClean="0"/>
              <a:t>Listina základních práv EU – 2000 – 2009</a:t>
            </a:r>
          </a:p>
          <a:p>
            <a:pPr lvl="1" eaLnBrk="1" hangingPunct="1">
              <a:defRPr/>
            </a:pPr>
            <a:r>
              <a:rPr lang="cs-CZ" smtClean="0"/>
              <a:t>Důstojnost</a:t>
            </a:r>
          </a:p>
          <a:p>
            <a:pPr lvl="1" eaLnBrk="1" hangingPunct="1">
              <a:defRPr/>
            </a:pPr>
            <a:r>
              <a:rPr lang="cs-CZ" smtClean="0"/>
              <a:t>Svobody</a:t>
            </a:r>
          </a:p>
          <a:p>
            <a:pPr lvl="1" eaLnBrk="1" hangingPunct="1">
              <a:defRPr/>
            </a:pPr>
            <a:r>
              <a:rPr lang="cs-CZ" smtClean="0"/>
              <a:t>Rovnost</a:t>
            </a:r>
          </a:p>
          <a:p>
            <a:pPr lvl="1" eaLnBrk="1" hangingPunct="1">
              <a:defRPr/>
            </a:pPr>
            <a:r>
              <a:rPr lang="cs-CZ" smtClean="0"/>
              <a:t>Solidarita</a:t>
            </a:r>
          </a:p>
          <a:p>
            <a:pPr lvl="1" eaLnBrk="1" hangingPunct="1">
              <a:defRPr/>
            </a:pPr>
            <a:r>
              <a:rPr lang="cs-CZ" smtClean="0"/>
              <a:t>Občanská práva</a:t>
            </a:r>
          </a:p>
          <a:p>
            <a:pPr lvl="1" eaLnBrk="1" hangingPunct="1">
              <a:defRPr/>
            </a:pPr>
            <a:r>
              <a:rPr lang="cs-CZ" smtClean="0"/>
              <a:t>Soudnictví</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defRPr/>
            </a:pPr>
            <a:r>
              <a:rPr lang="cs-CZ" dirty="0" smtClean="0"/>
              <a:t>Úrovně ochrany - EU</a:t>
            </a:r>
          </a:p>
        </p:txBody>
      </p:sp>
      <p:sp>
        <p:nvSpPr>
          <p:cNvPr id="22531" name="Rectangle 3"/>
          <p:cNvSpPr>
            <a:spLocks noGrp="1" noChangeArrowheads="1"/>
          </p:cNvSpPr>
          <p:nvPr>
            <p:ph type="body" idx="1"/>
          </p:nvPr>
        </p:nvSpPr>
        <p:spPr/>
        <p:txBody>
          <a:bodyPr/>
          <a:lstStyle/>
          <a:p>
            <a:pPr eaLnBrk="1" hangingPunct="1">
              <a:lnSpc>
                <a:spcPct val="80000"/>
              </a:lnSpc>
              <a:defRPr/>
            </a:pPr>
            <a:r>
              <a:rPr lang="cs-CZ" sz="2400" dirty="0" smtClean="0"/>
              <a:t>Rozsah aplikace (</a:t>
            </a:r>
            <a:r>
              <a:rPr lang="cs-CZ" sz="2400" dirty="0" err="1" smtClean="0"/>
              <a:t>Konstantinidis</a:t>
            </a:r>
            <a:r>
              <a:rPr lang="cs-CZ" sz="2400" dirty="0" smtClean="0"/>
              <a:t>):</a:t>
            </a:r>
          </a:p>
          <a:p>
            <a:pPr eaLnBrk="1" hangingPunct="1">
              <a:lnSpc>
                <a:spcPct val="80000"/>
              </a:lnSpc>
              <a:buFont typeface="Wingdings" pitchFamily="2" charset="2"/>
              <a:buNone/>
              <a:defRPr/>
            </a:pPr>
            <a:r>
              <a:rPr lang="cs-CZ" sz="2400" i="1" dirty="0" smtClean="0"/>
              <a:t>„ Článek 51</a:t>
            </a:r>
          </a:p>
          <a:p>
            <a:pPr eaLnBrk="1" hangingPunct="1">
              <a:lnSpc>
                <a:spcPct val="80000"/>
              </a:lnSpc>
              <a:buFont typeface="Wingdings" pitchFamily="2" charset="2"/>
              <a:buNone/>
              <a:defRPr/>
            </a:pPr>
            <a:r>
              <a:rPr lang="cs-CZ" sz="2400" i="1" dirty="0" smtClean="0"/>
              <a:t>Oblast použití</a:t>
            </a:r>
          </a:p>
          <a:p>
            <a:pPr eaLnBrk="1" hangingPunct="1">
              <a:lnSpc>
                <a:spcPct val="80000"/>
              </a:lnSpc>
              <a:buFont typeface="Wingdings" pitchFamily="2" charset="2"/>
              <a:buNone/>
              <a:defRPr/>
            </a:pPr>
            <a:r>
              <a:rPr lang="cs-CZ" sz="2400" i="1" dirty="0" smtClean="0"/>
              <a:t>1. Ustanovení této listiny jsou při dodržení zásady subsidiarity určena orgánům, institucím a jiným subjektům Unie, a dále členským státům, výhradně pokud uplatňují právo Unie. Respektují proto práva, dodržují zásady a podporují jejich uplatňování v souladu se svými pravomocemi, při zachování mezí pravomocí, které jsou Unii svěřeny ve Smlouvách.</a:t>
            </a:r>
          </a:p>
          <a:p>
            <a:pPr eaLnBrk="1" hangingPunct="1">
              <a:lnSpc>
                <a:spcPct val="80000"/>
              </a:lnSpc>
              <a:buFont typeface="Wingdings" pitchFamily="2" charset="2"/>
              <a:buNone/>
              <a:defRPr/>
            </a:pPr>
            <a:r>
              <a:rPr lang="cs-CZ" sz="2400" i="1" dirty="0" smtClean="0"/>
              <a:t>	2. Tato listina nerozšiřuje oblast působnosti práva Unie nad rámec pravomocí Unie, ani nevytváří žádnou novou pravomoc či úkol pro Unii, ani nemění pravomoc a úkoly stanovené ve Smlouvách.“</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smtClean="0"/>
              <a:t>Úrovně ochrany - EU</a:t>
            </a:r>
            <a:endParaRPr lang="en-AU"/>
          </a:p>
        </p:txBody>
      </p:sp>
      <p:sp>
        <p:nvSpPr>
          <p:cNvPr id="3" name="Zástupný symbol pro obsah 2"/>
          <p:cNvSpPr>
            <a:spLocks noGrp="1"/>
          </p:cNvSpPr>
          <p:nvPr>
            <p:ph idx="1"/>
          </p:nvPr>
        </p:nvSpPr>
        <p:spPr/>
        <p:txBody>
          <a:bodyPr/>
          <a:lstStyle/>
          <a:p>
            <a:pPr>
              <a:defRPr/>
            </a:pPr>
            <a:r>
              <a:rPr lang="cs-CZ" sz="2800" i="1" dirty="0" smtClean="0"/>
              <a:t>„</a:t>
            </a:r>
            <a:r>
              <a:rPr lang="en-US" sz="2800" i="1" dirty="0" err="1"/>
              <a:t>členským</a:t>
            </a:r>
            <a:r>
              <a:rPr lang="en-US" sz="2800" i="1" dirty="0"/>
              <a:t> </a:t>
            </a:r>
            <a:r>
              <a:rPr lang="en-US" sz="2800" i="1" dirty="0" err="1"/>
              <a:t>státům</a:t>
            </a:r>
            <a:r>
              <a:rPr lang="en-US" sz="2800" i="1" dirty="0"/>
              <a:t>, </a:t>
            </a:r>
            <a:r>
              <a:rPr lang="en-US" sz="2800" i="1" dirty="0" err="1"/>
              <a:t>výhradně</a:t>
            </a:r>
            <a:r>
              <a:rPr lang="en-US" sz="2800" i="1" dirty="0"/>
              <a:t> </a:t>
            </a:r>
            <a:r>
              <a:rPr lang="en-US" sz="2800" i="1" dirty="0" err="1"/>
              <a:t>pokud</a:t>
            </a:r>
            <a:r>
              <a:rPr lang="en-US" sz="2800" i="1" dirty="0"/>
              <a:t> </a:t>
            </a:r>
            <a:r>
              <a:rPr lang="en-US" sz="2800" i="1" dirty="0" err="1"/>
              <a:t>uplatňují</a:t>
            </a:r>
            <a:r>
              <a:rPr lang="en-US" sz="2800" i="1" dirty="0"/>
              <a:t> </a:t>
            </a:r>
            <a:r>
              <a:rPr lang="en-US" sz="2800" i="1" dirty="0" err="1"/>
              <a:t>právo</a:t>
            </a:r>
            <a:r>
              <a:rPr lang="en-US" sz="2800" i="1" dirty="0"/>
              <a:t> </a:t>
            </a:r>
            <a:r>
              <a:rPr lang="en-US" sz="2800" i="1" dirty="0" err="1"/>
              <a:t>Unie</a:t>
            </a:r>
            <a:r>
              <a:rPr lang="en-US" sz="2800" i="1" dirty="0"/>
              <a:t> </a:t>
            </a:r>
            <a:r>
              <a:rPr lang="cs-CZ" sz="2800" i="1" dirty="0" smtClean="0"/>
              <a:t>“</a:t>
            </a:r>
            <a:endParaRPr lang="cs-CZ" sz="2800" i="1" dirty="0" smtClean="0"/>
          </a:p>
          <a:p>
            <a:pPr lvl="1">
              <a:defRPr/>
            </a:pPr>
            <a:r>
              <a:rPr lang="cs-CZ" sz="2400" dirty="0" smtClean="0"/>
              <a:t>Členské státy přímo plní závazky - nařízení</a:t>
            </a:r>
            <a:endParaRPr lang="cs-CZ" sz="2400" dirty="0" smtClean="0"/>
          </a:p>
          <a:p>
            <a:pPr lvl="1">
              <a:defRPr/>
            </a:pPr>
            <a:r>
              <a:rPr lang="cs-CZ" sz="2400" dirty="0" smtClean="0"/>
              <a:t>Členské státy plní harmonizované předpisy - směrnice</a:t>
            </a:r>
            <a:endParaRPr lang="cs-CZ" sz="2400" dirty="0" smtClean="0"/>
          </a:p>
          <a:p>
            <a:pPr lvl="1">
              <a:defRPr/>
            </a:pPr>
            <a:r>
              <a:rPr lang="en-US" sz="2400" dirty="0" smtClean="0"/>
              <a:t>ERT doctrine</a:t>
            </a:r>
            <a:r>
              <a:rPr lang="cs-CZ" sz="2400" dirty="0" smtClean="0"/>
              <a:t>: národní omezení základních 4 svobod</a:t>
            </a:r>
            <a:endParaRPr lang="en-AU" sz="2400" dirty="0" smtClean="0"/>
          </a:p>
          <a:p>
            <a:pPr>
              <a:defRPr/>
            </a:pPr>
            <a:endParaRPr lang="en-A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defRPr/>
            </a:pPr>
            <a:r>
              <a:rPr lang="cs-CZ" smtClean="0"/>
              <a:t>Úrovně ochrany - EU</a:t>
            </a:r>
          </a:p>
        </p:txBody>
      </p:sp>
      <p:sp>
        <p:nvSpPr>
          <p:cNvPr id="23556" name="Rectangle 4"/>
          <p:cNvSpPr>
            <a:spLocks noGrp="1" noChangeArrowheads="1"/>
          </p:cNvSpPr>
          <p:nvPr>
            <p:ph type="body" sz="half" idx="1"/>
          </p:nvPr>
        </p:nvSpPr>
        <p:spPr/>
        <p:txBody>
          <a:bodyPr/>
          <a:lstStyle/>
          <a:p>
            <a:pPr eaLnBrk="1" hangingPunct="1">
              <a:defRPr/>
            </a:pPr>
            <a:r>
              <a:rPr lang="cs-CZ" sz="1400" smtClean="0"/>
              <a:t>Listina jako happy-end? To se vám povedlo, milé kolego….</a:t>
            </a:r>
          </a:p>
          <a:p>
            <a:pPr eaLnBrk="1" hangingPunct="1">
              <a:defRPr/>
            </a:pPr>
            <a:r>
              <a:rPr lang="cs-CZ" sz="1400" smtClean="0"/>
              <a:t>PROTOKOL O UPLATŇOVÁNÍ LISTINY ZÁKLADNÍCH PRÁV EVROPSKÉ UNIE V POLSKU A VE SPOJENÉM KRÁLOVSTVÍ: </a:t>
            </a:r>
            <a:r>
              <a:rPr lang="cs-CZ" sz="1400" i="1" smtClean="0"/>
              <a:t>„1. Listina nerozšiřuje možnost Soudního dvora Evropské unie ani jakéhokoliv soudu Polska či Spojeného království shledat, že právní a správní předpisy, zvyklosti nebo postupy Polska či Spojeného království nejsou v souladu se základními právy, svobodami nebo zásadami, které Listina potvrzuje.</a:t>
            </a:r>
          </a:p>
          <a:p>
            <a:pPr eaLnBrk="1" hangingPunct="1">
              <a:buFont typeface="Wingdings" pitchFamily="2" charset="2"/>
              <a:buNone/>
              <a:defRPr/>
            </a:pPr>
            <a:r>
              <a:rPr lang="cs-CZ" sz="1400" i="1" smtClean="0"/>
              <a:t>	2. Zejména, a aby se předešlo jakékoliv pochybnosti, nic v hlavě IV Listiny nezakládá soudně vymahatelná práva platná v Polsku či ve Spojeném království, pokud tato práva nejsou stanovena ve vnitrostátním právu Polska či Spojeného království.“</a:t>
            </a:r>
          </a:p>
        </p:txBody>
      </p:sp>
      <p:pic>
        <p:nvPicPr>
          <p:cNvPr id="15364" name="Picture 8" descr="klaus"/>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2916238" y="3708400"/>
            <a:ext cx="3019425" cy="2422525"/>
          </a:xfr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defRPr/>
            </a:pPr>
            <a:r>
              <a:rPr lang="cs-CZ" smtClean="0"/>
              <a:t>Úrovně ochrany - EU</a:t>
            </a:r>
          </a:p>
        </p:txBody>
      </p:sp>
      <p:sp>
        <p:nvSpPr>
          <p:cNvPr id="25603" name="Rectangle 3"/>
          <p:cNvSpPr>
            <a:spLocks noGrp="1" noChangeArrowheads="1"/>
          </p:cNvSpPr>
          <p:nvPr>
            <p:ph type="body" idx="1"/>
          </p:nvPr>
        </p:nvSpPr>
        <p:spPr/>
        <p:txBody>
          <a:bodyPr/>
          <a:lstStyle/>
          <a:p>
            <a:pPr eaLnBrk="1" hangingPunct="1">
              <a:defRPr/>
            </a:pPr>
            <a:r>
              <a:rPr lang="cs-CZ" smtClean="0"/>
              <a:t>Evropský ombudsman, Soudní dvůr, Agentura EU pro základní práva….</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defRPr/>
            </a:pPr>
            <a:r>
              <a:rPr lang="cs-CZ" smtClean="0"/>
              <a:t>Rada Evropy-obecné</a:t>
            </a:r>
          </a:p>
        </p:txBody>
      </p:sp>
      <p:sp>
        <p:nvSpPr>
          <p:cNvPr id="26627" name="Rectangle 3"/>
          <p:cNvSpPr>
            <a:spLocks noGrp="1" noChangeArrowheads="1"/>
          </p:cNvSpPr>
          <p:nvPr>
            <p:ph type="body" idx="1"/>
          </p:nvPr>
        </p:nvSpPr>
        <p:spPr/>
        <p:txBody>
          <a:bodyPr/>
          <a:lstStyle/>
          <a:p>
            <a:pPr eaLnBrk="1" hangingPunct="1">
              <a:lnSpc>
                <a:spcPct val="80000"/>
              </a:lnSpc>
              <a:defRPr/>
            </a:pPr>
            <a:r>
              <a:rPr lang="cs-CZ" sz="2000" dirty="0" smtClean="0"/>
              <a:t>Úmluva o ochraně lidských práv a základních svobod 1950, původně dvojice orgánů (Komise a Soud), zrušení dvojstupňovosti 11. Protokolem od 1. 11. 1998: nyní jen ESLP – 47 soudců (5 sekcí nebo Velký senát)</a:t>
            </a:r>
          </a:p>
          <a:p>
            <a:pPr eaLnBrk="1" hangingPunct="1">
              <a:lnSpc>
                <a:spcPct val="80000"/>
              </a:lnSpc>
              <a:defRPr/>
            </a:pPr>
            <a:r>
              <a:rPr lang="cs-CZ" sz="2000" dirty="0" smtClean="0"/>
              <a:t>Individuální stížnosti, mezistátní (Severní Kypr, Severní Irsko...)</a:t>
            </a:r>
          </a:p>
          <a:p>
            <a:pPr eaLnBrk="1" hangingPunct="1">
              <a:lnSpc>
                <a:spcPct val="80000"/>
              </a:lnSpc>
              <a:defRPr/>
            </a:pPr>
            <a:r>
              <a:rPr lang="cs-CZ" sz="2000" dirty="0" smtClean="0"/>
              <a:t>Možnost přiznat náhradu materiální újmy, morální újmy, nákladů řízení</a:t>
            </a:r>
          </a:p>
          <a:p>
            <a:pPr eaLnBrk="1" hangingPunct="1">
              <a:lnSpc>
                <a:spcPct val="80000"/>
              </a:lnSpc>
              <a:defRPr/>
            </a:pPr>
            <a:r>
              <a:rPr lang="cs-CZ" sz="2000" dirty="0" smtClean="0"/>
              <a:t>Dohled nad výkonem Výborem ministrů</a:t>
            </a:r>
          </a:p>
          <a:p>
            <a:pPr eaLnBrk="1" hangingPunct="1">
              <a:lnSpc>
                <a:spcPct val="80000"/>
              </a:lnSpc>
              <a:defRPr/>
            </a:pPr>
            <a:r>
              <a:rPr lang="cs-CZ" sz="2000" dirty="0" smtClean="0"/>
              <a:t>Nemůže zrušit rozhodnutí či zákon, v poslední době ale propracovává, co je účinným prostředkem nápravy a vnitrostátní právní řády na to začínají pamatovat: návrh vlády na zrušení právního předpisu dle § </a:t>
            </a:r>
            <a:r>
              <a:rPr lang="cs-CZ" sz="2000" dirty="0" smtClean="0"/>
              <a:t>118 </a:t>
            </a:r>
            <a:r>
              <a:rPr lang="cs-CZ" sz="2000" dirty="0" smtClean="0"/>
              <a:t>ZÚS a obnova řízení </a:t>
            </a:r>
            <a:r>
              <a:rPr lang="cs-CZ" sz="2000" dirty="0" smtClean="0"/>
              <a:t>ve věci </a:t>
            </a:r>
            <a:r>
              <a:rPr lang="cs-CZ" sz="2000" dirty="0" smtClean="0"/>
              <a:t>dle § </a:t>
            </a:r>
            <a:r>
              <a:rPr lang="cs-CZ" sz="2000" dirty="0" smtClean="0"/>
              <a:t>119 </a:t>
            </a:r>
            <a:r>
              <a:rPr lang="cs-CZ" sz="2000" dirty="0" smtClean="0"/>
              <a:t>ZÚS</a:t>
            </a:r>
          </a:p>
          <a:p>
            <a:pPr eaLnBrk="1" hangingPunct="1">
              <a:lnSpc>
                <a:spcPct val="80000"/>
              </a:lnSpc>
              <a:defRPr/>
            </a:pPr>
            <a:r>
              <a:rPr lang="cs-CZ" sz="2000" dirty="0" smtClean="0"/>
              <a:t>Oběť svého úspěchu a reformní návrhy (2014 – 56 250 stížností)</a:t>
            </a:r>
          </a:p>
          <a:p>
            <a:pPr eaLnBrk="1" hangingPunct="1">
              <a:lnSpc>
                <a:spcPct val="80000"/>
              </a:lnSpc>
              <a:defRPr/>
            </a:pPr>
            <a:endParaRPr lang="cs-CZ" sz="20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defRPr/>
            </a:pPr>
            <a:r>
              <a:rPr lang="cs-CZ" smtClean="0"/>
              <a:t>Rada Evropy - speciální</a:t>
            </a:r>
          </a:p>
        </p:txBody>
      </p:sp>
      <p:sp>
        <p:nvSpPr>
          <p:cNvPr id="28675" name="Rectangle 3"/>
          <p:cNvSpPr>
            <a:spLocks noGrp="1" noChangeArrowheads="1"/>
          </p:cNvSpPr>
          <p:nvPr>
            <p:ph type="body" idx="1"/>
          </p:nvPr>
        </p:nvSpPr>
        <p:spPr/>
        <p:txBody>
          <a:bodyPr/>
          <a:lstStyle/>
          <a:p>
            <a:pPr eaLnBrk="1" hangingPunct="1">
              <a:lnSpc>
                <a:spcPct val="80000"/>
              </a:lnSpc>
              <a:defRPr/>
            </a:pPr>
            <a:r>
              <a:rPr lang="cs-CZ" sz="1800" dirty="0" smtClean="0"/>
              <a:t>Komisař pro LP – od roku 1999, navštěvuje země, vydává zprávy, upozorňuje na problémy</a:t>
            </a:r>
          </a:p>
          <a:p>
            <a:pPr eaLnBrk="1" hangingPunct="1">
              <a:lnSpc>
                <a:spcPct val="80000"/>
              </a:lnSpc>
              <a:buFont typeface="Wingdings" pitchFamily="2" charset="2"/>
              <a:buNone/>
              <a:defRPr/>
            </a:pPr>
            <a:r>
              <a:rPr lang="cs-CZ" sz="1800" dirty="0" err="1" smtClean="0"/>
              <a:t>REs</a:t>
            </a:r>
            <a:r>
              <a:rPr lang="cs-CZ" sz="1800" dirty="0" smtClean="0"/>
              <a:t>:</a:t>
            </a:r>
          </a:p>
          <a:p>
            <a:pPr eaLnBrk="1" hangingPunct="1">
              <a:lnSpc>
                <a:spcPct val="80000"/>
              </a:lnSpc>
              <a:defRPr/>
            </a:pPr>
            <a:r>
              <a:rPr lang="cs-CZ" sz="1800" dirty="0" smtClean="0"/>
              <a:t>Evropská úmluva o odškodňování obětí násilných trestných činů 1983 (Evropský výbor pro trestní problematiku (CDPC) Rady Evropy)</a:t>
            </a:r>
          </a:p>
          <a:p>
            <a:pPr eaLnBrk="1" hangingPunct="1">
              <a:lnSpc>
                <a:spcPct val="80000"/>
              </a:lnSpc>
              <a:defRPr/>
            </a:pPr>
            <a:r>
              <a:rPr lang="cs-CZ" sz="1800" dirty="0" smtClean="0"/>
              <a:t>Evropský výbor proti mučení zřízený Evropskou úmluvou o zabránění mučení a nelidskému či ponižujícímu zacházení nebo trestání 1987</a:t>
            </a:r>
          </a:p>
          <a:p>
            <a:pPr eaLnBrk="1" hangingPunct="1">
              <a:lnSpc>
                <a:spcPct val="80000"/>
              </a:lnSpc>
              <a:defRPr/>
            </a:pPr>
            <a:r>
              <a:rPr lang="cs-CZ" sz="1800" dirty="0" smtClean="0"/>
              <a:t>Evropská rámcová úmluva na ochranu menšin 1995 (zprávy pro gen. tajemníka RE) </a:t>
            </a:r>
          </a:p>
          <a:p>
            <a:pPr eaLnBrk="1" hangingPunct="1">
              <a:lnSpc>
                <a:spcPct val="80000"/>
              </a:lnSpc>
              <a:defRPr/>
            </a:pPr>
            <a:r>
              <a:rPr lang="cs-CZ" sz="1800" dirty="0" smtClean="0"/>
              <a:t>Evropská charta regionálních či menšinových jazyků 1992 (Výbor expertů a zprávy pro gen. tajemníka)</a:t>
            </a:r>
          </a:p>
          <a:p>
            <a:pPr eaLnBrk="1" hangingPunct="1">
              <a:lnSpc>
                <a:spcPct val="80000"/>
              </a:lnSpc>
              <a:defRPr/>
            </a:pPr>
            <a:r>
              <a:rPr lang="cs-CZ" sz="1800" dirty="0" smtClean="0"/>
              <a:t>Evropská sociální charta 1961 a její Výbor expertů prošetřující periodické zprávy (i kolektivní stížnosti) </a:t>
            </a:r>
          </a:p>
          <a:p>
            <a:pPr eaLnBrk="1" hangingPunct="1">
              <a:lnSpc>
                <a:spcPct val="80000"/>
              </a:lnSpc>
              <a:defRPr/>
            </a:pPr>
            <a:r>
              <a:rPr lang="cs-CZ" sz="1800" dirty="0" smtClean="0"/>
              <a:t>Úmluva na ochranu lidských práv a důstojnosti lidské bytosti v souvislosti s aplikací biologie a medicíny (Úmluva o lidských právech a biomedicíně) 1997 – ESLP k ní vydává stanoviska</a:t>
            </a:r>
          </a:p>
          <a:p>
            <a:pPr eaLnBrk="1" hangingPunct="1">
              <a:lnSpc>
                <a:spcPct val="80000"/>
              </a:lnSpc>
              <a:defRPr/>
            </a:pPr>
            <a:r>
              <a:rPr lang="cs-CZ" sz="1800" dirty="0" smtClean="0"/>
              <a:t>Evropská úmluva o výkonu práv dětí – 1996 – dozírá Stálý výbor</a:t>
            </a:r>
          </a:p>
          <a:p>
            <a:pPr eaLnBrk="1" hangingPunct="1">
              <a:lnSpc>
                <a:spcPct val="80000"/>
              </a:lnSpc>
              <a:defRPr/>
            </a:pPr>
            <a:endParaRPr lang="cs-CZ" sz="18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defRPr/>
            </a:pPr>
            <a:r>
              <a:rPr lang="cs-CZ" smtClean="0"/>
              <a:t>Nadregionální</a:t>
            </a:r>
          </a:p>
        </p:txBody>
      </p:sp>
      <p:sp>
        <p:nvSpPr>
          <p:cNvPr id="29699" name="Rectangle 3"/>
          <p:cNvSpPr>
            <a:spLocks noGrp="1" noChangeArrowheads="1"/>
          </p:cNvSpPr>
          <p:nvPr>
            <p:ph type="body" idx="1"/>
          </p:nvPr>
        </p:nvSpPr>
        <p:spPr/>
        <p:txBody>
          <a:bodyPr/>
          <a:lstStyle/>
          <a:p>
            <a:pPr eaLnBrk="1" hangingPunct="1">
              <a:defRPr/>
            </a:pPr>
            <a:r>
              <a:rPr lang="cs-CZ" smtClean="0"/>
              <a:t>OBSE </a:t>
            </a:r>
          </a:p>
          <a:p>
            <a:pPr lvl="1" eaLnBrk="1" hangingPunct="1">
              <a:defRPr/>
            </a:pPr>
            <a:r>
              <a:rPr lang="cs-CZ" smtClean="0"/>
              <a:t>původně KBSE - Závěrečný akt Helsinské konference z roku 1975 a jeho tři košíky: bezpečnost, ekonomická spolupráce a humanitární záležitosti, v zásadě bezpečnostní organizace dnes 56 států od Vancouveru po Ural, organizuje pozorování při volbách</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defRPr/>
            </a:pPr>
            <a:r>
              <a:rPr lang="cs-CZ" sz="4000" smtClean="0"/>
              <a:t>Univerzální – Charter-based bodies</a:t>
            </a:r>
          </a:p>
        </p:txBody>
      </p:sp>
      <p:sp>
        <p:nvSpPr>
          <p:cNvPr id="30723" name="Rectangle 3"/>
          <p:cNvSpPr>
            <a:spLocks noGrp="1" noChangeArrowheads="1"/>
          </p:cNvSpPr>
          <p:nvPr>
            <p:ph type="body" sz="half" idx="1"/>
          </p:nvPr>
        </p:nvSpPr>
        <p:spPr/>
        <p:txBody>
          <a:bodyPr/>
          <a:lstStyle/>
          <a:p>
            <a:pPr eaLnBrk="1" hangingPunct="1">
              <a:defRPr/>
            </a:pPr>
            <a:r>
              <a:rPr lang="cs-CZ" sz="2800" smtClean="0"/>
              <a:t>Hlavní dokument?</a:t>
            </a:r>
          </a:p>
          <a:p>
            <a:pPr eaLnBrk="1" hangingPunct="1">
              <a:defRPr/>
            </a:pPr>
            <a:r>
              <a:rPr lang="cs-CZ" sz="2800" smtClean="0"/>
              <a:t>Všeobecná deklarace lidských práv a její povaha</a:t>
            </a:r>
          </a:p>
          <a:p>
            <a:pPr eaLnBrk="1" hangingPunct="1">
              <a:defRPr/>
            </a:pPr>
            <a:endParaRPr lang="cs-CZ" sz="2800" smtClean="0"/>
          </a:p>
        </p:txBody>
      </p:sp>
      <p:pic>
        <p:nvPicPr>
          <p:cNvPr id="20484" name="Picture 5" descr="UDHR"/>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2484438" y="3070225"/>
            <a:ext cx="3816350" cy="3060700"/>
          </a:xfr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4"/>
          <p:cNvSpPr>
            <a:spLocks noGrp="1" noChangeArrowheads="1"/>
          </p:cNvSpPr>
          <p:nvPr>
            <p:ph type="title"/>
          </p:nvPr>
        </p:nvSpPr>
        <p:spPr/>
        <p:txBody>
          <a:bodyPr/>
          <a:lstStyle/>
          <a:p>
            <a:pPr eaLnBrk="1" hangingPunct="1">
              <a:defRPr/>
            </a:pPr>
            <a:r>
              <a:rPr lang="cs-CZ" sz="4000" smtClean="0"/>
              <a:t>Univerzální – Charter-based bodies</a:t>
            </a:r>
          </a:p>
        </p:txBody>
      </p:sp>
      <p:pic>
        <p:nvPicPr>
          <p:cNvPr id="21507" name="Zástupný symbol pro obsah 2"/>
          <p:cNvPicPr>
            <a:picLocks noGrp="1" noChangeAspect="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1025525" y="1989138"/>
            <a:ext cx="2171700" cy="2809875"/>
          </a:xfrm>
        </p:spPr>
      </p:pic>
      <p:sp>
        <p:nvSpPr>
          <p:cNvPr id="32771" name="Rectangle 3"/>
          <p:cNvSpPr>
            <a:spLocks noGrp="1" noChangeArrowheads="1"/>
          </p:cNvSpPr>
          <p:nvPr>
            <p:ph sz="half" idx="2"/>
          </p:nvPr>
        </p:nvSpPr>
        <p:spPr>
          <a:xfrm>
            <a:off x="3419475" y="1600200"/>
            <a:ext cx="5267325" cy="4530725"/>
          </a:xfrm>
        </p:spPr>
        <p:txBody>
          <a:bodyPr/>
          <a:lstStyle/>
          <a:p>
            <a:pPr eaLnBrk="1" hangingPunct="1">
              <a:lnSpc>
                <a:spcPct val="80000"/>
              </a:lnSpc>
              <a:buFont typeface="Wingdings" pitchFamily="2" charset="2"/>
              <a:buNone/>
              <a:defRPr/>
            </a:pPr>
            <a:endParaRPr lang="cs-CZ" dirty="0" smtClean="0"/>
          </a:p>
          <a:p>
            <a:pPr eaLnBrk="1" hangingPunct="1">
              <a:lnSpc>
                <a:spcPct val="80000"/>
              </a:lnSpc>
              <a:defRPr/>
            </a:pPr>
            <a:r>
              <a:rPr lang="cs-CZ" dirty="0" smtClean="0"/>
              <a:t>Orgány vycházející přímo či nepřímo z Charty OSN</a:t>
            </a:r>
          </a:p>
          <a:p>
            <a:pPr lvl="1" eaLnBrk="1" hangingPunct="1">
              <a:lnSpc>
                <a:spcPct val="80000"/>
              </a:lnSpc>
              <a:defRPr/>
            </a:pPr>
            <a:r>
              <a:rPr lang="cs-CZ" dirty="0" smtClean="0"/>
              <a:t>Valné shromáždění</a:t>
            </a:r>
          </a:p>
          <a:p>
            <a:pPr lvl="1" eaLnBrk="1" hangingPunct="1">
              <a:lnSpc>
                <a:spcPct val="80000"/>
              </a:lnSpc>
              <a:defRPr/>
            </a:pPr>
            <a:r>
              <a:rPr lang="cs-CZ" dirty="0" smtClean="0"/>
              <a:t>Rada bezpečnosti – udržování míru a bezpečí</a:t>
            </a:r>
          </a:p>
          <a:p>
            <a:pPr lvl="1" eaLnBrk="1" hangingPunct="1">
              <a:lnSpc>
                <a:spcPct val="80000"/>
              </a:lnSpc>
              <a:defRPr/>
            </a:pPr>
            <a:r>
              <a:rPr lang="cs-CZ" dirty="0" smtClean="0"/>
              <a:t>Mezinárodní soudní dvůr</a:t>
            </a:r>
          </a:p>
          <a:p>
            <a:pPr lvl="1" eaLnBrk="1" hangingPunct="1">
              <a:lnSpc>
                <a:spcPct val="80000"/>
              </a:lnSpc>
              <a:defRPr/>
            </a:pPr>
            <a:r>
              <a:rPr lang="cs-CZ" dirty="0" smtClean="0"/>
              <a:t>UNHCR</a:t>
            </a:r>
          </a:p>
          <a:p>
            <a:pPr lvl="1" eaLnBrk="1" hangingPunct="1">
              <a:lnSpc>
                <a:spcPct val="80000"/>
              </a:lnSpc>
              <a:defRPr/>
            </a:pPr>
            <a:r>
              <a:rPr lang="cs-CZ" dirty="0" smtClean="0"/>
              <a:t>Úřad Vysokého komisaře OSN pro lidská práva (od 1993) – koordinuje lidská práva v celé struktuře OSN - nyní </a:t>
            </a:r>
            <a:r>
              <a:rPr lang="cs-CZ" dirty="0" err="1"/>
              <a:t>Zeid</a:t>
            </a:r>
            <a:r>
              <a:rPr lang="cs-CZ" dirty="0"/>
              <a:t> bin </a:t>
            </a:r>
            <a:r>
              <a:rPr lang="cs-CZ" dirty="0" err="1"/>
              <a:t>Ra'ad</a:t>
            </a:r>
            <a:endParaRPr lang="cs-CZ" dirty="0" smtClean="0"/>
          </a:p>
          <a:p>
            <a:pPr eaLnBrk="1" hangingPunct="1">
              <a:lnSpc>
                <a:spcPct val="80000"/>
              </a:lnSpc>
              <a:defRPr/>
            </a:pPr>
            <a:endParaRPr lang="cs-CZ"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defRPr/>
            </a:pPr>
            <a:r>
              <a:rPr lang="cs-CZ" smtClean="0"/>
              <a:t>Vpád mezinárodního práva</a:t>
            </a:r>
          </a:p>
        </p:txBody>
      </p:sp>
      <p:sp>
        <p:nvSpPr>
          <p:cNvPr id="10243" name="Rectangle 3"/>
          <p:cNvSpPr>
            <a:spLocks noGrp="1" noChangeArrowheads="1"/>
          </p:cNvSpPr>
          <p:nvPr>
            <p:ph type="body" idx="1"/>
          </p:nvPr>
        </p:nvSpPr>
        <p:spPr/>
        <p:txBody>
          <a:bodyPr/>
          <a:lstStyle/>
          <a:p>
            <a:pPr eaLnBrk="1" hangingPunct="1">
              <a:lnSpc>
                <a:spcPct val="80000"/>
              </a:lnSpc>
              <a:defRPr/>
            </a:pPr>
            <a:r>
              <a:rPr lang="cs-CZ" sz="1800" dirty="0" smtClean="0"/>
              <a:t>Proč nestačí ochrana ze strany domácích katalogů a orgánů ochrany lidských práv?</a:t>
            </a:r>
          </a:p>
          <a:p>
            <a:pPr eaLnBrk="1" hangingPunct="1">
              <a:lnSpc>
                <a:spcPct val="80000"/>
              </a:lnSpc>
              <a:buFont typeface="Wingdings" pitchFamily="2" charset="2"/>
              <a:buNone/>
              <a:defRPr/>
            </a:pPr>
            <a:r>
              <a:rPr lang="cs-CZ" sz="1800" dirty="0" smtClean="0"/>
              <a:t>a) Práva cizinců: pokud cizinec vyčerpal vnitrostátní prostředky nápravy, začal ho hájit jeho stát, což vyvolalo potřebu kodifikovat, jak je hájit: arbitráže, komise (mezi státy): </a:t>
            </a:r>
            <a:r>
              <a:rPr lang="cs-CZ" sz="1800" dirty="0" err="1" smtClean="0"/>
              <a:t>Jay</a:t>
            </a:r>
            <a:r>
              <a:rPr lang="cs-CZ" sz="1800" dirty="0" smtClean="0"/>
              <a:t> </a:t>
            </a:r>
            <a:r>
              <a:rPr lang="cs-CZ" sz="1800" dirty="0" err="1" smtClean="0"/>
              <a:t>Commision</a:t>
            </a:r>
            <a:r>
              <a:rPr lang="cs-CZ" sz="1800" dirty="0" smtClean="0"/>
              <a:t> dle </a:t>
            </a:r>
            <a:r>
              <a:rPr lang="cs-CZ" sz="1800" dirty="0" err="1" smtClean="0"/>
              <a:t>Jay</a:t>
            </a:r>
            <a:r>
              <a:rPr lang="cs-CZ" sz="1800" dirty="0" smtClean="0"/>
              <a:t> </a:t>
            </a:r>
            <a:r>
              <a:rPr lang="cs-CZ" sz="1800" dirty="0" err="1" smtClean="0"/>
              <a:t>Treaty</a:t>
            </a:r>
            <a:r>
              <a:rPr lang="cs-CZ" sz="1800" dirty="0" smtClean="0"/>
              <a:t> 1794 (zajaté lodě apod....) U.K. vs. U. S., v 19. stol vytvoření konceptů rovného zacházení (LA) a zacházení na základě minimálního standardu (Případ určitých německých zájmů v polském Horním Slezsku (1926 PCIJ); vychází z přirozeného práva – člověk má práva, ať je kdekoli: viz Deklarace o lidských právech jednotlivců, kteří nejsou občany země, v níž žijí UN GA 1985</a:t>
            </a:r>
          </a:p>
          <a:p>
            <a:pPr eaLnBrk="1" hangingPunct="1">
              <a:lnSpc>
                <a:spcPct val="80000"/>
              </a:lnSpc>
              <a:buFont typeface="Wingdings" pitchFamily="2" charset="2"/>
              <a:buNone/>
              <a:defRPr/>
            </a:pPr>
            <a:r>
              <a:rPr lang="cs-CZ" sz="1800" dirty="0" smtClean="0"/>
              <a:t>b) Diplomatické právo: už vyslanci faraonů a Římanů měli výsady, vztahuje se na vyslance a další diplomaty a na hlavy a představitele států, na jednu stranu je to část MPV, která má sloužit zachování komunikace mezi státy, na druhou stranu jsou to individuální subjektivní práva založená MPV, jejichž nositeli jsou konkrétní osoby (dnes Vídeňské úmluvy o diplomatických vztazích 1961 a konzulárních vztazích 1963)</a:t>
            </a:r>
          </a:p>
          <a:p>
            <a:pPr eaLnBrk="1" hangingPunct="1">
              <a:lnSpc>
                <a:spcPct val="80000"/>
              </a:lnSpc>
              <a:buFont typeface="Wingdings" pitchFamily="2" charset="2"/>
              <a:buNone/>
              <a:defRPr/>
            </a:pPr>
            <a:endParaRPr lang="cs-CZ" sz="1800"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defRPr/>
            </a:pPr>
            <a:r>
              <a:rPr lang="cs-CZ" sz="4000" smtClean="0"/>
              <a:t>Univerzální – Charter-based bodies</a:t>
            </a:r>
          </a:p>
        </p:txBody>
      </p:sp>
      <p:sp>
        <p:nvSpPr>
          <p:cNvPr id="34819" name="Rectangle 3"/>
          <p:cNvSpPr>
            <a:spLocks noGrp="1" noChangeArrowheads="1"/>
          </p:cNvSpPr>
          <p:nvPr>
            <p:ph type="body" idx="1"/>
          </p:nvPr>
        </p:nvSpPr>
        <p:spPr/>
        <p:txBody>
          <a:bodyPr/>
          <a:lstStyle/>
          <a:p>
            <a:pPr eaLnBrk="1" hangingPunct="1">
              <a:defRPr/>
            </a:pPr>
            <a:r>
              <a:rPr lang="cs-CZ" dirty="0" smtClean="0"/>
              <a:t>Rada lidských práv: </a:t>
            </a:r>
            <a:r>
              <a:rPr lang="cs-CZ" dirty="0" err="1" smtClean="0"/>
              <a:t>Human</a:t>
            </a:r>
            <a:r>
              <a:rPr lang="cs-CZ" dirty="0" smtClean="0"/>
              <a:t> </a:t>
            </a:r>
            <a:r>
              <a:rPr lang="cs-CZ" dirty="0" err="1" smtClean="0"/>
              <a:t>Rights</a:t>
            </a:r>
            <a:r>
              <a:rPr lang="cs-CZ" dirty="0" smtClean="0"/>
              <a:t> </a:t>
            </a:r>
            <a:r>
              <a:rPr lang="cs-CZ" dirty="0" err="1" smtClean="0"/>
              <a:t>Council</a:t>
            </a:r>
            <a:r>
              <a:rPr lang="cs-CZ" dirty="0" smtClean="0"/>
              <a:t> –založena 2006, 47 členů (USA proti, chtěly menší těleso), převzala zvláštní procedury založené Komisí pro LP:</a:t>
            </a:r>
          </a:p>
          <a:p>
            <a:pPr lvl="1" eaLnBrk="1" hangingPunct="1">
              <a:defRPr/>
            </a:pPr>
            <a:r>
              <a:rPr lang="cs-CZ" dirty="0" smtClean="0"/>
              <a:t>Periodické zprávy všech členů OSN</a:t>
            </a:r>
          </a:p>
          <a:p>
            <a:pPr lvl="1" eaLnBrk="1" hangingPunct="1">
              <a:defRPr/>
            </a:pPr>
            <a:r>
              <a:rPr lang="cs-CZ" dirty="0" smtClean="0"/>
              <a:t>Stížnostní procedura</a:t>
            </a:r>
          </a:p>
          <a:p>
            <a:pPr lvl="1" eaLnBrk="1" hangingPunct="1">
              <a:defRPr/>
            </a:pPr>
            <a:r>
              <a:rPr lang="cs-CZ" dirty="0" smtClean="0"/>
              <a:t>Zvláštní procedury: podle témat (svévolné zbavení svobody aj.) nebo podle zemí (která byla nejčastěji odsuzována?)</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defRPr/>
            </a:pPr>
            <a:r>
              <a:rPr lang="cs-CZ" sz="4000" smtClean="0"/>
              <a:t>Univerzální – Treaty-based bodies</a:t>
            </a:r>
          </a:p>
        </p:txBody>
      </p:sp>
      <p:sp>
        <p:nvSpPr>
          <p:cNvPr id="35843" name="Rectangle 3"/>
          <p:cNvSpPr>
            <a:spLocks noGrp="1" noChangeArrowheads="1"/>
          </p:cNvSpPr>
          <p:nvPr>
            <p:ph type="body" idx="1"/>
          </p:nvPr>
        </p:nvSpPr>
        <p:spPr/>
        <p:txBody>
          <a:bodyPr/>
          <a:lstStyle/>
          <a:p>
            <a:pPr eaLnBrk="1" hangingPunct="1">
              <a:lnSpc>
                <a:spcPct val="80000"/>
              </a:lnSpc>
              <a:defRPr/>
            </a:pPr>
            <a:r>
              <a:rPr lang="cs-CZ" sz="1800" smtClean="0"/>
              <a:t>Výbor pro lidská práva (Human Rights Committee) - monitoruje implementaci MPOPP; 18 členů, odborníci nominovaní státy, ale fungující na svou odpovědnost, kvazisoudní povaha, individuální oznámení dle Opčního protokolu (105 států) + 2. Opční protokol o zrušení trestu smrti 1989, neveřejné řízení bez ústního jednání (to mají jen CAT a CERD), výstupem je stanovisko:</a:t>
            </a:r>
          </a:p>
          <a:p>
            <a:pPr eaLnBrk="1" hangingPunct="1">
              <a:lnSpc>
                <a:spcPct val="80000"/>
              </a:lnSpc>
              <a:defRPr/>
            </a:pPr>
            <a:r>
              <a:rPr lang="cs-CZ" sz="1800" i="1" smtClean="0"/>
              <a:t>„Čl.1 </a:t>
            </a:r>
          </a:p>
          <a:p>
            <a:pPr eaLnBrk="1" hangingPunct="1">
              <a:lnSpc>
                <a:spcPct val="80000"/>
              </a:lnSpc>
              <a:buFont typeface="Wingdings" pitchFamily="2" charset="2"/>
              <a:buNone/>
              <a:defRPr/>
            </a:pPr>
            <a:r>
              <a:rPr lang="cs-CZ" sz="1800" i="1" smtClean="0"/>
              <a:t>	Stát, který je smluvní stranou Paktu , který se stane smluvní stranou tohoto Protokolu, uznává příslušnost Výboru dostávat a posuzovat oznámení od jednotlivců podléhajících jeho jurisdikci, kteří si stěžují, že se stali oběťmi porušení některého z práv stanovených v Paktu státem, který je smluvní stranou Paktu. Výbor nepřijme oznámení, jestliže se týká státu, který je smluvní stranou Paktu, který není smluvní stranou tohoto Protokolu. </a:t>
            </a:r>
          </a:p>
          <a:p>
            <a:pPr eaLnBrk="1" hangingPunct="1">
              <a:lnSpc>
                <a:spcPct val="80000"/>
              </a:lnSpc>
              <a:buFont typeface="Wingdings" pitchFamily="2" charset="2"/>
              <a:buNone/>
              <a:defRPr/>
            </a:pPr>
            <a:r>
              <a:rPr lang="cs-CZ" sz="1800" i="1" smtClean="0"/>
              <a:t>Čl.2</a:t>
            </a:r>
          </a:p>
          <a:p>
            <a:pPr eaLnBrk="1" hangingPunct="1">
              <a:lnSpc>
                <a:spcPct val="80000"/>
              </a:lnSpc>
              <a:buFont typeface="Wingdings" pitchFamily="2" charset="2"/>
              <a:buNone/>
              <a:defRPr/>
            </a:pPr>
            <a:r>
              <a:rPr lang="cs-CZ" sz="1800" i="1" smtClean="0"/>
              <a:t>	Jednotlivci, s výhradou ustanovení článku 1, kteří si stěžují, že některé z jejich práv uvedených v Paktu bylo porušeno, a kteří vyčerpali všechny dostupné vnitrostátní prostředky k nápravě, mohou předložit Výboru k posouzení písemné oznámení......“</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defRPr/>
            </a:pPr>
            <a:r>
              <a:rPr lang="cs-CZ" sz="4000" smtClean="0"/>
              <a:t>Univerzální – Treaty-based bodies</a:t>
            </a:r>
          </a:p>
        </p:txBody>
      </p:sp>
      <p:sp>
        <p:nvSpPr>
          <p:cNvPr id="36867" name="Rectangle 3"/>
          <p:cNvSpPr>
            <a:spLocks noGrp="1" noChangeArrowheads="1"/>
          </p:cNvSpPr>
          <p:nvPr>
            <p:ph type="body" idx="1"/>
          </p:nvPr>
        </p:nvSpPr>
        <p:spPr/>
        <p:txBody>
          <a:bodyPr/>
          <a:lstStyle/>
          <a:p>
            <a:pPr eaLnBrk="1" hangingPunct="1">
              <a:lnSpc>
                <a:spcPct val="80000"/>
              </a:lnSpc>
              <a:buFont typeface="Wingdings" pitchFamily="2" charset="2"/>
              <a:buNone/>
              <a:defRPr/>
            </a:pPr>
            <a:r>
              <a:rPr lang="cs-CZ" sz="1600" i="1" smtClean="0"/>
              <a:t>Čl.4</a:t>
            </a:r>
          </a:p>
          <a:p>
            <a:pPr eaLnBrk="1" hangingPunct="1">
              <a:lnSpc>
                <a:spcPct val="80000"/>
              </a:lnSpc>
              <a:buFont typeface="Wingdings" pitchFamily="2" charset="2"/>
              <a:buNone/>
              <a:defRPr/>
            </a:pPr>
            <a:r>
              <a:rPr lang="cs-CZ" sz="1600" i="1" smtClean="0"/>
              <a:t>	1. Výbor, s výhradou ustanovení článku 3, upozorní stát, který je smluvní stranou tohoto Protokolu, na každé oznámení, předložené mu na základě tohoto Protokolu, ve kterém se tvrdí, že tento stát porušuje některé ustanovení Paktu. </a:t>
            </a:r>
          </a:p>
          <a:p>
            <a:pPr eaLnBrk="1" hangingPunct="1">
              <a:lnSpc>
                <a:spcPct val="80000"/>
              </a:lnSpc>
              <a:buFont typeface="Wingdings" pitchFamily="2" charset="2"/>
              <a:buNone/>
              <a:defRPr/>
            </a:pPr>
            <a:r>
              <a:rPr lang="cs-CZ" sz="1600" i="1" smtClean="0"/>
              <a:t>	2. Takto upozorněný stát předloží Výboru do šesti měsíců písemné vysvětlení nebo prohlášení objasňující tento případ a informuje o případných opatřeních k nápravě, jež učinil. </a:t>
            </a:r>
          </a:p>
          <a:p>
            <a:pPr eaLnBrk="1" hangingPunct="1">
              <a:lnSpc>
                <a:spcPct val="80000"/>
              </a:lnSpc>
              <a:buFont typeface="Wingdings" pitchFamily="2" charset="2"/>
              <a:buNone/>
              <a:defRPr/>
            </a:pPr>
            <a:r>
              <a:rPr lang="cs-CZ" sz="1600" i="1" smtClean="0"/>
              <a:t>Čl.5</a:t>
            </a:r>
          </a:p>
          <a:p>
            <a:pPr eaLnBrk="1" hangingPunct="1">
              <a:lnSpc>
                <a:spcPct val="80000"/>
              </a:lnSpc>
              <a:buFont typeface="Wingdings" pitchFamily="2" charset="2"/>
              <a:buNone/>
              <a:defRPr/>
            </a:pPr>
            <a:r>
              <a:rPr lang="cs-CZ" sz="1600" i="1" smtClean="0"/>
              <a:t>	1. Výbor posoudí oznámení, která obdržel podle tohoto Protokolu, a vezme přitom v úvahu všechny písemné informace, které dostal od jednotlivce a od příslušného státu, který je jeho smluvní stranou.</a:t>
            </a:r>
          </a:p>
          <a:p>
            <a:pPr eaLnBrk="1" hangingPunct="1">
              <a:lnSpc>
                <a:spcPct val="80000"/>
              </a:lnSpc>
              <a:buFont typeface="Wingdings" pitchFamily="2" charset="2"/>
              <a:buNone/>
              <a:defRPr/>
            </a:pPr>
            <a:r>
              <a:rPr lang="cs-CZ" sz="1600" i="1" smtClean="0"/>
              <a:t> 	2. Výbor neposuzuje jakékoli oznámení od jednotlivce, dokud se neujistí, že:</a:t>
            </a:r>
          </a:p>
          <a:p>
            <a:pPr eaLnBrk="1" hangingPunct="1">
              <a:lnSpc>
                <a:spcPct val="80000"/>
              </a:lnSpc>
              <a:buFont typeface="Wingdings" pitchFamily="2" charset="2"/>
              <a:buNone/>
              <a:defRPr/>
            </a:pPr>
            <a:r>
              <a:rPr lang="cs-CZ" sz="1600" i="1" smtClean="0"/>
              <a:t>	a) tatáž záležitost není projednávána podle jiné procedury mezinárodního šetření nebo řešení sporů;</a:t>
            </a:r>
          </a:p>
          <a:p>
            <a:pPr eaLnBrk="1" hangingPunct="1">
              <a:lnSpc>
                <a:spcPct val="80000"/>
              </a:lnSpc>
              <a:buFont typeface="Wingdings" pitchFamily="2" charset="2"/>
              <a:buNone/>
              <a:defRPr/>
            </a:pPr>
            <a:r>
              <a:rPr lang="cs-CZ" sz="1600" i="1" smtClean="0"/>
              <a:t>	 b) jednotlivec vyčerpal veškeré dostupné vnitrostátní prostředky k nápravě.</a:t>
            </a:r>
          </a:p>
          <a:p>
            <a:pPr eaLnBrk="1" hangingPunct="1">
              <a:lnSpc>
                <a:spcPct val="80000"/>
              </a:lnSpc>
              <a:buFont typeface="Wingdings" pitchFamily="2" charset="2"/>
              <a:buNone/>
              <a:defRPr/>
            </a:pPr>
            <a:r>
              <a:rPr lang="cs-CZ" sz="1600" i="1" smtClean="0"/>
              <a:t>	 Toto ustanovení se nepoužije tam, kde se zjednání nápravy neodůvodněně protahuje.</a:t>
            </a:r>
          </a:p>
          <a:p>
            <a:pPr eaLnBrk="1" hangingPunct="1">
              <a:lnSpc>
                <a:spcPct val="80000"/>
              </a:lnSpc>
              <a:buFont typeface="Wingdings" pitchFamily="2" charset="2"/>
              <a:buNone/>
              <a:defRPr/>
            </a:pPr>
            <a:r>
              <a:rPr lang="cs-CZ" sz="1600" i="1" smtClean="0"/>
              <a:t>	 3. Výbor zkoumá oznámení podle tohoto Protokolu na neveřejných zasedáních.</a:t>
            </a:r>
          </a:p>
          <a:p>
            <a:pPr eaLnBrk="1" hangingPunct="1">
              <a:lnSpc>
                <a:spcPct val="80000"/>
              </a:lnSpc>
              <a:buFont typeface="Wingdings" pitchFamily="2" charset="2"/>
              <a:buNone/>
              <a:defRPr/>
            </a:pPr>
            <a:r>
              <a:rPr lang="cs-CZ" sz="1600" i="1" smtClean="0"/>
              <a:t>	 4. Výbor sdělí svůj názor příslušnému státu, který je smluvní stranou Protokolu, a jednotlivci.“</a:t>
            </a:r>
          </a:p>
          <a:p>
            <a:pPr eaLnBrk="1" hangingPunct="1">
              <a:lnSpc>
                <a:spcPct val="80000"/>
              </a:lnSpc>
              <a:defRPr/>
            </a:pPr>
            <a:endParaRPr lang="cs-CZ" sz="1600" i="1"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defRPr/>
            </a:pPr>
            <a:r>
              <a:rPr lang="cs-CZ" sz="4000" smtClean="0"/>
              <a:t>Univerzální – Treaty-based bodies</a:t>
            </a:r>
          </a:p>
        </p:txBody>
      </p:sp>
      <p:sp>
        <p:nvSpPr>
          <p:cNvPr id="37891" name="Rectangle 3"/>
          <p:cNvSpPr>
            <a:spLocks noGrp="1" noChangeArrowheads="1"/>
          </p:cNvSpPr>
          <p:nvPr>
            <p:ph type="body" idx="1"/>
          </p:nvPr>
        </p:nvSpPr>
        <p:spPr/>
        <p:txBody>
          <a:bodyPr/>
          <a:lstStyle/>
          <a:p>
            <a:pPr eaLnBrk="1" hangingPunct="1">
              <a:lnSpc>
                <a:spcPct val="90000"/>
              </a:lnSpc>
              <a:defRPr/>
            </a:pPr>
            <a:r>
              <a:rPr lang="cs-CZ" dirty="0" err="1" smtClean="0"/>
              <a:t>The</a:t>
            </a:r>
            <a:r>
              <a:rPr lang="cs-CZ" dirty="0" smtClean="0"/>
              <a:t> </a:t>
            </a:r>
            <a:r>
              <a:rPr lang="cs-CZ" dirty="0" err="1" smtClean="0"/>
              <a:t>Committee</a:t>
            </a:r>
            <a:r>
              <a:rPr lang="cs-CZ" dirty="0" smtClean="0"/>
              <a:t> on </a:t>
            </a:r>
            <a:r>
              <a:rPr lang="cs-CZ" dirty="0" err="1" smtClean="0"/>
              <a:t>Economic</a:t>
            </a:r>
            <a:r>
              <a:rPr lang="cs-CZ" dirty="0" smtClean="0"/>
              <a:t>, </a:t>
            </a:r>
            <a:r>
              <a:rPr lang="cs-CZ" dirty="0" err="1" smtClean="0"/>
              <a:t>Social</a:t>
            </a:r>
            <a:r>
              <a:rPr lang="cs-CZ" dirty="0" smtClean="0"/>
              <a:t> </a:t>
            </a:r>
            <a:r>
              <a:rPr lang="cs-CZ" dirty="0" err="1" smtClean="0"/>
              <a:t>and</a:t>
            </a:r>
            <a:r>
              <a:rPr lang="cs-CZ" dirty="0" smtClean="0"/>
              <a:t> </a:t>
            </a:r>
            <a:r>
              <a:rPr lang="cs-CZ" dirty="0" err="1" smtClean="0"/>
              <a:t>Cultural</a:t>
            </a:r>
            <a:r>
              <a:rPr lang="cs-CZ" dirty="0" smtClean="0"/>
              <a:t> </a:t>
            </a:r>
            <a:r>
              <a:rPr lang="cs-CZ" dirty="0" err="1" smtClean="0"/>
              <a:t>Rights</a:t>
            </a:r>
            <a:r>
              <a:rPr lang="cs-CZ" dirty="0" smtClean="0"/>
              <a:t> (CESCR) - Výbor pro hospodářská, sociální a kulturní práva - monitoruje implementaci Mezinárodního paktu o hospodářských, sociálních a kulturních právech 1966; jen zprávy od roku 1987, soft </a:t>
            </a:r>
            <a:r>
              <a:rPr lang="cs-CZ" dirty="0" err="1" smtClean="0"/>
              <a:t>law</a:t>
            </a:r>
            <a:r>
              <a:rPr lang="cs-CZ" dirty="0" smtClean="0"/>
              <a:t>; nový Opční protokol (umožňuje schvalování individuálních či skupinových podnětů) k němu 18. června 2008 schválen Radou lidských práv – otevřen k ratifikaci</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defRPr/>
            </a:pPr>
            <a:r>
              <a:rPr lang="cs-CZ" sz="4000" smtClean="0"/>
              <a:t>Univerzální – Treaty-based bodies</a:t>
            </a:r>
          </a:p>
        </p:txBody>
      </p:sp>
      <p:sp>
        <p:nvSpPr>
          <p:cNvPr id="38915" name="Rectangle 3"/>
          <p:cNvSpPr>
            <a:spLocks noGrp="1" noChangeArrowheads="1"/>
          </p:cNvSpPr>
          <p:nvPr>
            <p:ph type="body" idx="1"/>
          </p:nvPr>
        </p:nvSpPr>
        <p:spPr>
          <a:xfrm>
            <a:off x="468313" y="1196975"/>
            <a:ext cx="8229600" cy="4530725"/>
          </a:xfrm>
        </p:spPr>
        <p:txBody>
          <a:bodyPr/>
          <a:lstStyle/>
          <a:p>
            <a:pPr eaLnBrk="1" hangingPunct="1">
              <a:lnSpc>
                <a:spcPct val="80000"/>
              </a:lnSpc>
              <a:defRPr/>
            </a:pPr>
            <a:r>
              <a:rPr lang="cs-CZ" sz="1600" dirty="0" err="1" smtClean="0"/>
              <a:t>The</a:t>
            </a:r>
            <a:r>
              <a:rPr lang="cs-CZ" sz="1600" dirty="0" smtClean="0"/>
              <a:t> </a:t>
            </a:r>
            <a:r>
              <a:rPr lang="cs-CZ" sz="1600" dirty="0" err="1" smtClean="0"/>
              <a:t>Committee</a:t>
            </a:r>
            <a:r>
              <a:rPr lang="cs-CZ" sz="1600" dirty="0" smtClean="0"/>
              <a:t> on </a:t>
            </a:r>
            <a:r>
              <a:rPr lang="cs-CZ" sz="1600" dirty="0" err="1" smtClean="0"/>
              <a:t>the</a:t>
            </a:r>
            <a:r>
              <a:rPr lang="cs-CZ" sz="1600" dirty="0" smtClean="0"/>
              <a:t> </a:t>
            </a:r>
            <a:r>
              <a:rPr lang="cs-CZ" sz="1600" dirty="0" err="1" smtClean="0"/>
              <a:t>Elimination</a:t>
            </a:r>
            <a:r>
              <a:rPr lang="cs-CZ" sz="1600" dirty="0" smtClean="0"/>
              <a:t> </a:t>
            </a:r>
            <a:r>
              <a:rPr lang="cs-CZ" sz="1600" dirty="0" err="1" smtClean="0"/>
              <a:t>of</a:t>
            </a:r>
            <a:r>
              <a:rPr lang="cs-CZ" sz="1600" dirty="0" smtClean="0"/>
              <a:t> </a:t>
            </a:r>
            <a:r>
              <a:rPr lang="cs-CZ" sz="1600" dirty="0" err="1" smtClean="0"/>
              <a:t>Racial</a:t>
            </a:r>
            <a:r>
              <a:rPr lang="cs-CZ" sz="1600" dirty="0" smtClean="0"/>
              <a:t> </a:t>
            </a:r>
            <a:r>
              <a:rPr lang="cs-CZ" sz="1600" dirty="0" err="1" smtClean="0"/>
              <a:t>Discrimination</a:t>
            </a:r>
            <a:r>
              <a:rPr lang="cs-CZ" sz="1600" dirty="0" smtClean="0"/>
              <a:t> (CERD)  - monitoruje implementaci </a:t>
            </a:r>
            <a:r>
              <a:rPr lang="cs-CZ" sz="1600" dirty="0" err="1" smtClean="0"/>
              <a:t>International</a:t>
            </a:r>
            <a:r>
              <a:rPr lang="cs-CZ" sz="1600" dirty="0" smtClean="0"/>
              <a:t> </a:t>
            </a:r>
            <a:r>
              <a:rPr lang="cs-CZ" sz="1600" dirty="0" err="1" smtClean="0"/>
              <a:t>Convention</a:t>
            </a:r>
            <a:r>
              <a:rPr lang="cs-CZ" sz="1600" dirty="0" smtClean="0"/>
              <a:t> on </a:t>
            </a:r>
            <a:r>
              <a:rPr lang="cs-CZ" sz="1600" dirty="0" err="1" smtClean="0"/>
              <a:t>the</a:t>
            </a:r>
            <a:r>
              <a:rPr lang="cs-CZ" sz="1600" dirty="0" smtClean="0"/>
              <a:t> </a:t>
            </a:r>
            <a:r>
              <a:rPr lang="cs-CZ" sz="1600" dirty="0" err="1" smtClean="0"/>
              <a:t>Elimination</a:t>
            </a:r>
            <a:r>
              <a:rPr lang="cs-CZ" sz="1600" dirty="0" smtClean="0"/>
              <a:t> </a:t>
            </a:r>
            <a:r>
              <a:rPr lang="cs-CZ" sz="1600" dirty="0" err="1" smtClean="0"/>
              <a:t>of</a:t>
            </a:r>
            <a:r>
              <a:rPr lang="cs-CZ" sz="1600" dirty="0" smtClean="0"/>
              <a:t> </a:t>
            </a:r>
            <a:r>
              <a:rPr lang="cs-CZ" sz="1600" dirty="0" err="1" smtClean="0"/>
              <a:t>All</a:t>
            </a:r>
            <a:r>
              <a:rPr lang="cs-CZ" sz="1600" dirty="0" smtClean="0"/>
              <a:t> </a:t>
            </a:r>
            <a:r>
              <a:rPr lang="cs-CZ" sz="1600" dirty="0" err="1" smtClean="0"/>
              <a:t>Forms</a:t>
            </a:r>
            <a:r>
              <a:rPr lang="cs-CZ" sz="1600" dirty="0" smtClean="0"/>
              <a:t> </a:t>
            </a:r>
            <a:r>
              <a:rPr lang="cs-CZ" sz="1600" dirty="0" err="1" smtClean="0"/>
              <a:t>of</a:t>
            </a:r>
            <a:r>
              <a:rPr lang="cs-CZ" sz="1600" dirty="0" smtClean="0"/>
              <a:t> </a:t>
            </a:r>
            <a:r>
              <a:rPr lang="cs-CZ" sz="1600" dirty="0" err="1" smtClean="0"/>
              <a:t>Racial</a:t>
            </a:r>
            <a:r>
              <a:rPr lang="cs-CZ" sz="1600" dirty="0" smtClean="0"/>
              <a:t> </a:t>
            </a:r>
            <a:r>
              <a:rPr lang="cs-CZ" sz="1600" dirty="0" err="1" smtClean="0"/>
              <a:t>Discrimination</a:t>
            </a:r>
            <a:r>
              <a:rPr lang="cs-CZ" sz="1600" dirty="0" smtClean="0"/>
              <a:t> 1965; Výbor pro odstranění rasové diskriminace při Úmluvě o odstranění všech forem rasové diskriminace</a:t>
            </a:r>
          </a:p>
          <a:p>
            <a:pPr eaLnBrk="1" hangingPunct="1">
              <a:lnSpc>
                <a:spcPct val="80000"/>
              </a:lnSpc>
              <a:defRPr/>
            </a:pPr>
            <a:r>
              <a:rPr lang="cs-CZ" sz="1600" dirty="0" err="1" smtClean="0"/>
              <a:t>The</a:t>
            </a:r>
            <a:r>
              <a:rPr lang="cs-CZ" sz="1600" dirty="0" smtClean="0"/>
              <a:t> </a:t>
            </a:r>
            <a:r>
              <a:rPr lang="cs-CZ" sz="1600" dirty="0" err="1" smtClean="0"/>
              <a:t>Committee</a:t>
            </a:r>
            <a:r>
              <a:rPr lang="cs-CZ" sz="1600" dirty="0" smtClean="0"/>
              <a:t> on </a:t>
            </a:r>
            <a:r>
              <a:rPr lang="cs-CZ" sz="1600" dirty="0" err="1" smtClean="0"/>
              <a:t>the</a:t>
            </a:r>
            <a:r>
              <a:rPr lang="cs-CZ" sz="1600" dirty="0" smtClean="0"/>
              <a:t> </a:t>
            </a:r>
            <a:r>
              <a:rPr lang="cs-CZ" sz="1600" dirty="0" err="1" smtClean="0"/>
              <a:t>Elimination</a:t>
            </a:r>
            <a:r>
              <a:rPr lang="cs-CZ" sz="1600" dirty="0" smtClean="0"/>
              <a:t> </a:t>
            </a:r>
            <a:r>
              <a:rPr lang="cs-CZ" sz="1600" dirty="0" err="1" smtClean="0"/>
              <a:t>of</a:t>
            </a:r>
            <a:r>
              <a:rPr lang="cs-CZ" sz="1600" dirty="0" smtClean="0"/>
              <a:t> </a:t>
            </a:r>
            <a:r>
              <a:rPr lang="cs-CZ" sz="1600" dirty="0" err="1" smtClean="0"/>
              <a:t>Discrimination</a:t>
            </a:r>
            <a:r>
              <a:rPr lang="cs-CZ" sz="1600" dirty="0" smtClean="0"/>
              <a:t> </a:t>
            </a:r>
            <a:r>
              <a:rPr lang="cs-CZ" sz="1600" dirty="0" err="1" smtClean="0"/>
              <a:t>Against</a:t>
            </a:r>
            <a:r>
              <a:rPr lang="cs-CZ" sz="1600" dirty="0" smtClean="0"/>
              <a:t> </a:t>
            </a:r>
            <a:r>
              <a:rPr lang="cs-CZ" sz="1600" dirty="0" err="1" smtClean="0"/>
              <a:t>Women</a:t>
            </a:r>
            <a:r>
              <a:rPr lang="cs-CZ" sz="1600" dirty="0" smtClean="0"/>
              <a:t> (CEDAW) - monitoruje implementaci </a:t>
            </a:r>
            <a:r>
              <a:rPr lang="cs-CZ" sz="1600" dirty="0" err="1" smtClean="0"/>
              <a:t>Convention</a:t>
            </a:r>
            <a:r>
              <a:rPr lang="cs-CZ" sz="1600" dirty="0" smtClean="0"/>
              <a:t> on </a:t>
            </a:r>
            <a:r>
              <a:rPr lang="cs-CZ" sz="1600" dirty="0" err="1" smtClean="0"/>
              <a:t>the</a:t>
            </a:r>
            <a:r>
              <a:rPr lang="cs-CZ" sz="1600" dirty="0" smtClean="0"/>
              <a:t> </a:t>
            </a:r>
            <a:r>
              <a:rPr lang="cs-CZ" sz="1600" dirty="0" err="1" smtClean="0"/>
              <a:t>Elimination</a:t>
            </a:r>
            <a:r>
              <a:rPr lang="cs-CZ" sz="1600" dirty="0" smtClean="0"/>
              <a:t> </a:t>
            </a:r>
            <a:r>
              <a:rPr lang="cs-CZ" sz="1600" dirty="0" err="1" smtClean="0"/>
              <a:t>of</a:t>
            </a:r>
            <a:r>
              <a:rPr lang="cs-CZ" sz="1600" dirty="0" smtClean="0"/>
              <a:t> </a:t>
            </a:r>
            <a:r>
              <a:rPr lang="cs-CZ" sz="1600" dirty="0" err="1" smtClean="0"/>
              <a:t>All</a:t>
            </a:r>
            <a:r>
              <a:rPr lang="cs-CZ" sz="1600" dirty="0" smtClean="0"/>
              <a:t> </a:t>
            </a:r>
            <a:r>
              <a:rPr lang="cs-CZ" sz="1600" dirty="0" err="1" smtClean="0"/>
              <a:t>Forms</a:t>
            </a:r>
            <a:r>
              <a:rPr lang="cs-CZ" sz="1600" dirty="0" smtClean="0"/>
              <a:t> </a:t>
            </a:r>
            <a:r>
              <a:rPr lang="cs-CZ" sz="1600" dirty="0" err="1" smtClean="0"/>
              <a:t>of</a:t>
            </a:r>
            <a:r>
              <a:rPr lang="cs-CZ" sz="1600" dirty="0" smtClean="0"/>
              <a:t> </a:t>
            </a:r>
            <a:r>
              <a:rPr lang="cs-CZ" sz="1600" dirty="0" err="1" smtClean="0"/>
              <a:t>Discrimination</a:t>
            </a:r>
            <a:r>
              <a:rPr lang="cs-CZ" sz="1600" dirty="0" smtClean="0"/>
              <a:t> </a:t>
            </a:r>
            <a:r>
              <a:rPr lang="cs-CZ" sz="1600" dirty="0" err="1" smtClean="0"/>
              <a:t>against</a:t>
            </a:r>
            <a:r>
              <a:rPr lang="cs-CZ" sz="1600" dirty="0" smtClean="0"/>
              <a:t> </a:t>
            </a:r>
            <a:r>
              <a:rPr lang="cs-CZ" sz="1600" dirty="0" err="1" smtClean="0"/>
              <a:t>Women</a:t>
            </a:r>
            <a:r>
              <a:rPr lang="cs-CZ" sz="1600" dirty="0" smtClean="0"/>
              <a:t> 1979; Výbor pro odstranění diskriminace žen při Úmluvě o odstranění všech forem diskriminace žen</a:t>
            </a:r>
          </a:p>
          <a:p>
            <a:pPr eaLnBrk="1" hangingPunct="1">
              <a:lnSpc>
                <a:spcPct val="80000"/>
              </a:lnSpc>
              <a:defRPr/>
            </a:pPr>
            <a:r>
              <a:rPr lang="cs-CZ" sz="1600" dirty="0" err="1" smtClean="0"/>
              <a:t>The</a:t>
            </a:r>
            <a:r>
              <a:rPr lang="cs-CZ" sz="1600" dirty="0" smtClean="0"/>
              <a:t> </a:t>
            </a:r>
            <a:r>
              <a:rPr lang="cs-CZ" sz="1600" dirty="0" err="1" smtClean="0"/>
              <a:t>Committee</a:t>
            </a:r>
            <a:r>
              <a:rPr lang="cs-CZ" sz="1600" dirty="0" smtClean="0"/>
              <a:t> </a:t>
            </a:r>
            <a:r>
              <a:rPr lang="cs-CZ" sz="1600" dirty="0" err="1" smtClean="0"/>
              <a:t>Against</a:t>
            </a:r>
            <a:r>
              <a:rPr lang="cs-CZ" sz="1600" dirty="0" smtClean="0"/>
              <a:t> </a:t>
            </a:r>
            <a:r>
              <a:rPr lang="cs-CZ" sz="1600" dirty="0" err="1" smtClean="0"/>
              <a:t>Torture</a:t>
            </a:r>
            <a:r>
              <a:rPr lang="cs-CZ" sz="1600" dirty="0" smtClean="0"/>
              <a:t> (CAT) - monitoruje implementaci </a:t>
            </a:r>
            <a:r>
              <a:rPr lang="cs-CZ" sz="1600" dirty="0" err="1" smtClean="0"/>
              <a:t>Convention</a:t>
            </a:r>
            <a:r>
              <a:rPr lang="cs-CZ" sz="1600" dirty="0" smtClean="0"/>
              <a:t> </a:t>
            </a:r>
            <a:r>
              <a:rPr lang="cs-CZ" sz="1600" dirty="0" err="1" smtClean="0"/>
              <a:t>against</a:t>
            </a:r>
            <a:r>
              <a:rPr lang="cs-CZ" sz="1600" dirty="0" smtClean="0"/>
              <a:t> </a:t>
            </a:r>
            <a:r>
              <a:rPr lang="cs-CZ" sz="1600" dirty="0" err="1" smtClean="0"/>
              <a:t>Torture</a:t>
            </a:r>
            <a:r>
              <a:rPr lang="cs-CZ" sz="1600" dirty="0" smtClean="0"/>
              <a:t> </a:t>
            </a:r>
            <a:r>
              <a:rPr lang="cs-CZ" sz="1600" dirty="0" err="1" smtClean="0"/>
              <a:t>and</a:t>
            </a:r>
            <a:r>
              <a:rPr lang="cs-CZ" sz="1600" dirty="0" smtClean="0"/>
              <a:t> </a:t>
            </a:r>
            <a:r>
              <a:rPr lang="cs-CZ" sz="1600" dirty="0" err="1" smtClean="0"/>
              <a:t>Other</a:t>
            </a:r>
            <a:r>
              <a:rPr lang="cs-CZ" sz="1600" dirty="0" smtClean="0"/>
              <a:t> </a:t>
            </a:r>
            <a:r>
              <a:rPr lang="cs-CZ" sz="1600" dirty="0" err="1" smtClean="0"/>
              <a:t>Cruel</a:t>
            </a:r>
            <a:r>
              <a:rPr lang="cs-CZ" sz="1600" dirty="0" smtClean="0"/>
              <a:t>, </a:t>
            </a:r>
            <a:r>
              <a:rPr lang="cs-CZ" sz="1600" dirty="0" err="1" smtClean="0"/>
              <a:t>Inhuman</a:t>
            </a:r>
            <a:r>
              <a:rPr lang="cs-CZ" sz="1600" dirty="0" smtClean="0"/>
              <a:t> </a:t>
            </a:r>
            <a:r>
              <a:rPr lang="cs-CZ" sz="1600" dirty="0" err="1" smtClean="0"/>
              <a:t>or</a:t>
            </a:r>
            <a:r>
              <a:rPr lang="cs-CZ" sz="1600" dirty="0" smtClean="0"/>
              <a:t> </a:t>
            </a:r>
            <a:r>
              <a:rPr lang="cs-CZ" sz="1600" dirty="0" err="1" smtClean="0"/>
              <a:t>Degrading</a:t>
            </a:r>
            <a:r>
              <a:rPr lang="cs-CZ" sz="1600" dirty="0" smtClean="0"/>
              <a:t> </a:t>
            </a:r>
            <a:r>
              <a:rPr lang="cs-CZ" sz="1600" dirty="0" err="1" smtClean="0"/>
              <a:t>Treatment</a:t>
            </a:r>
            <a:r>
              <a:rPr lang="cs-CZ" sz="1600" dirty="0" smtClean="0"/>
              <a:t> 1984; Výbor proti mučení při Úmluvě proti mučení a jinému krutému, nelidskému či ponižujícímu zacházení nebo trestání</a:t>
            </a:r>
          </a:p>
          <a:p>
            <a:pPr eaLnBrk="1" hangingPunct="1">
              <a:lnSpc>
                <a:spcPct val="80000"/>
              </a:lnSpc>
              <a:defRPr/>
            </a:pPr>
            <a:r>
              <a:rPr lang="cs-CZ" sz="1600" dirty="0" err="1" smtClean="0"/>
              <a:t>The</a:t>
            </a:r>
            <a:r>
              <a:rPr lang="cs-CZ" sz="1600" dirty="0" smtClean="0"/>
              <a:t> </a:t>
            </a:r>
            <a:r>
              <a:rPr lang="cs-CZ" sz="1600" dirty="0" err="1" smtClean="0"/>
              <a:t>Committee</a:t>
            </a:r>
            <a:r>
              <a:rPr lang="cs-CZ" sz="1600" dirty="0" smtClean="0"/>
              <a:t> on </a:t>
            </a:r>
            <a:r>
              <a:rPr lang="cs-CZ" sz="1600" dirty="0" err="1" smtClean="0"/>
              <a:t>the</a:t>
            </a:r>
            <a:r>
              <a:rPr lang="cs-CZ" sz="1600" dirty="0" smtClean="0"/>
              <a:t> </a:t>
            </a:r>
            <a:r>
              <a:rPr lang="cs-CZ" sz="1600" dirty="0" err="1" smtClean="0"/>
              <a:t>Rights</a:t>
            </a:r>
            <a:r>
              <a:rPr lang="cs-CZ" sz="1600" dirty="0" smtClean="0"/>
              <a:t> </a:t>
            </a:r>
            <a:r>
              <a:rPr lang="cs-CZ" sz="1600" dirty="0" err="1" smtClean="0"/>
              <a:t>of</a:t>
            </a:r>
            <a:r>
              <a:rPr lang="cs-CZ" sz="1600" dirty="0" smtClean="0"/>
              <a:t> </a:t>
            </a:r>
            <a:r>
              <a:rPr lang="cs-CZ" sz="1600" dirty="0" err="1" smtClean="0"/>
              <a:t>the</a:t>
            </a:r>
            <a:r>
              <a:rPr lang="cs-CZ" sz="1600" dirty="0" smtClean="0"/>
              <a:t> </a:t>
            </a:r>
            <a:r>
              <a:rPr lang="cs-CZ" sz="1600" dirty="0" err="1" smtClean="0"/>
              <a:t>Child</a:t>
            </a:r>
            <a:r>
              <a:rPr lang="cs-CZ" sz="1600" dirty="0" smtClean="0"/>
              <a:t> (CRC) - monitoruje implementaci </a:t>
            </a:r>
            <a:r>
              <a:rPr lang="cs-CZ" sz="1600" dirty="0" err="1" smtClean="0"/>
              <a:t>Convention</a:t>
            </a:r>
            <a:r>
              <a:rPr lang="cs-CZ" sz="1600" dirty="0" smtClean="0"/>
              <a:t> on </a:t>
            </a:r>
            <a:r>
              <a:rPr lang="cs-CZ" sz="1600" dirty="0" err="1" smtClean="0"/>
              <a:t>the</a:t>
            </a:r>
            <a:r>
              <a:rPr lang="cs-CZ" sz="1600" dirty="0" smtClean="0"/>
              <a:t> </a:t>
            </a:r>
            <a:r>
              <a:rPr lang="cs-CZ" sz="1600" dirty="0" err="1" smtClean="0"/>
              <a:t>Rights</a:t>
            </a:r>
            <a:r>
              <a:rPr lang="cs-CZ" sz="1600" dirty="0" smtClean="0"/>
              <a:t> </a:t>
            </a:r>
            <a:r>
              <a:rPr lang="cs-CZ" sz="1600" dirty="0" err="1" smtClean="0"/>
              <a:t>of</a:t>
            </a:r>
            <a:r>
              <a:rPr lang="cs-CZ" sz="1600" dirty="0" smtClean="0"/>
              <a:t> </a:t>
            </a:r>
            <a:r>
              <a:rPr lang="cs-CZ" sz="1600" dirty="0" err="1" smtClean="0"/>
              <a:t>the</a:t>
            </a:r>
            <a:r>
              <a:rPr lang="cs-CZ" sz="1600" dirty="0" smtClean="0"/>
              <a:t> </a:t>
            </a:r>
            <a:r>
              <a:rPr lang="cs-CZ" sz="1600" dirty="0" err="1" smtClean="0"/>
              <a:t>Child</a:t>
            </a:r>
            <a:r>
              <a:rPr lang="cs-CZ" sz="1600" dirty="0" smtClean="0"/>
              <a:t> 1989; Výbor pro práva dětí při Úmluvě o právech dítěte</a:t>
            </a:r>
          </a:p>
          <a:p>
            <a:pPr eaLnBrk="1" hangingPunct="1">
              <a:lnSpc>
                <a:spcPct val="80000"/>
              </a:lnSpc>
              <a:defRPr/>
            </a:pPr>
            <a:r>
              <a:rPr lang="cs-CZ" sz="1600" dirty="0" err="1" smtClean="0"/>
              <a:t>The</a:t>
            </a:r>
            <a:r>
              <a:rPr lang="cs-CZ" sz="1600" dirty="0" smtClean="0"/>
              <a:t> </a:t>
            </a:r>
            <a:r>
              <a:rPr lang="cs-CZ" sz="1600" dirty="0" err="1" smtClean="0"/>
              <a:t>Committee</a:t>
            </a:r>
            <a:r>
              <a:rPr lang="cs-CZ" sz="1600" dirty="0" smtClean="0"/>
              <a:t> on Migrant </a:t>
            </a:r>
            <a:r>
              <a:rPr lang="cs-CZ" sz="1600" dirty="0" err="1" smtClean="0"/>
              <a:t>Workers</a:t>
            </a:r>
            <a:r>
              <a:rPr lang="cs-CZ" sz="1600" dirty="0" smtClean="0"/>
              <a:t> (CMW) - monitoruje implementaci </a:t>
            </a:r>
            <a:r>
              <a:rPr lang="cs-CZ" sz="1600" dirty="0" err="1" smtClean="0"/>
              <a:t>International</a:t>
            </a:r>
            <a:r>
              <a:rPr lang="cs-CZ" sz="1600" dirty="0" smtClean="0"/>
              <a:t> </a:t>
            </a:r>
            <a:r>
              <a:rPr lang="cs-CZ" sz="1600" dirty="0" err="1" smtClean="0"/>
              <a:t>Convention</a:t>
            </a:r>
            <a:r>
              <a:rPr lang="cs-CZ" sz="1600" dirty="0" smtClean="0"/>
              <a:t> on </a:t>
            </a:r>
            <a:r>
              <a:rPr lang="cs-CZ" sz="1600" dirty="0" err="1" smtClean="0"/>
              <a:t>the</a:t>
            </a:r>
            <a:r>
              <a:rPr lang="cs-CZ" sz="1600" dirty="0" smtClean="0"/>
              <a:t> </a:t>
            </a:r>
            <a:r>
              <a:rPr lang="cs-CZ" sz="1600" dirty="0" err="1" smtClean="0"/>
              <a:t>Protection</a:t>
            </a:r>
            <a:r>
              <a:rPr lang="cs-CZ" sz="1600" dirty="0" smtClean="0"/>
              <a:t> </a:t>
            </a:r>
            <a:r>
              <a:rPr lang="cs-CZ" sz="1600" dirty="0" err="1" smtClean="0"/>
              <a:t>of</a:t>
            </a:r>
            <a:r>
              <a:rPr lang="cs-CZ" sz="1600" dirty="0" smtClean="0"/>
              <a:t> </a:t>
            </a:r>
            <a:r>
              <a:rPr lang="cs-CZ" sz="1600" dirty="0" err="1" smtClean="0"/>
              <a:t>the</a:t>
            </a:r>
            <a:r>
              <a:rPr lang="cs-CZ" sz="1600" dirty="0" smtClean="0"/>
              <a:t> </a:t>
            </a:r>
            <a:r>
              <a:rPr lang="cs-CZ" sz="1600" dirty="0" err="1" smtClean="0"/>
              <a:t>Rights</a:t>
            </a:r>
            <a:r>
              <a:rPr lang="cs-CZ" sz="1600" dirty="0" smtClean="0"/>
              <a:t> </a:t>
            </a:r>
            <a:r>
              <a:rPr lang="cs-CZ" sz="1600" dirty="0" err="1" smtClean="0"/>
              <a:t>of</a:t>
            </a:r>
            <a:r>
              <a:rPr lang="cs-CZ" sz="1600" dirty="0" smtClean="0"/>
              <a:t> </a:t>
            </a:r>
            <a:r>
              <a:rPr lang="cs-CZ" sz="1600" dirty="0" err="1" smtClean="0"/>
              <a:t>All</a:t>
            </a:r>
            <a:r>
              <a:rPr lang="cs-CZ" sz="1600" dirty="0" smtClean="0"/>
              <a:t> Migrant </a:t>
            </a:r>
            <a:r>
              <a:rPr lang="cs-CZ" sz="1600" dirty="0" err="1" smtClean="0"/>
              <a:t>Workers</a:t>
            </a:r>
            <a:r>
              <a:rPr lang="cs-CZ" sz="1600" dirty="0" smtClean="0"/>
              <a:t> </a:t>
            </a:r>
            <a:r>
              <a:rPr lang="cs-CZ" sz="1600" dirty="0" err="1" smtClean="0"/>
              <a:t>and</a:t>
            </a:r>
            <a:r>
              <a:rPr lang="cs-CZ" sz="1600" dirty="0" smtClean="0"/>
              <a:t> </a:t>
            </a:r>
            <a:r>
              <a:rPr lang="cs-CZ" sz="1600" dirty="0" err="1" smtClean="0"/>
              <a:t>Members</a:t>
            </a:r>
            <a:r>
              <a:rPr lang="cs-CZ" sz="1600" dirty="0" smtClean="0"/>
              <a:t> </a:t>
            </a:r>
            <a:r>
              <a:rPr lang="cs-CZ" sz="1600" dirty="0" err="1" smtClean="0"/>
              <a:t>of</a:t>
            </a:r>
            <a:r>
              <a:rPr lang="cs-CZ" sz="1600" dirty="0" smtClean="0"/>
              <a:t> </a:t>
            </a:r>
            <a:r>
              <a:rPr lang="cs-CZ" sz="1600" dirty="0" err="1" smtClean="0"/>
              <a:t>Their</a:t>
            </a:r>
            <a:r>
              <a:rPr lang="cs-CZ" sz="1600" dirty="0" smtClean="0"/>
              <a:t> </a:t>
            </a:r>
            <a:r>
              <a:rPr lang="cs-CZ" sz="1600" dirty="0" err="1" smtClean="0"/>
              <a:t>Families</a:t>
            </a:r>
            <a:r>
              <a:rPr lang="cs-CZ" sz="1600" dirty="0" smtClean="0"/>
              <a:t> 1990; Výbor pro ochranu práv migrujících pracovníků a členů jejich rodin při Úmluvě o právech migrujících pracovníků a členů jejich rodin</a:t>
            </a:r>
          </a:p>
          <a:p>
            <a:pPr eaLnBrk="1" hangingPunct="1">
              <a:lnSpc>
                <a:spcPct val="80000"/>
              </a:lnSpc>
              <a:defRPr/>
            </a:pPr>
            <a:r>
              <a:rPr lang="en-US" sz="1600" dirty="0" smtClean="0"/>
              <a:t>Committee on the Rights of Persons with Disabilities </a:t>
            </a:r>
            <a:r>
              <a:rPr lang="cs-CZ" sz="1600" dirty="0" smtClean="0"/>
              <a:t>(CRPD) – monitoruje implementaci </a:t>
            </a:r>
            <a:r>
              <a:rPr lang="pt-BR" sz="1600" dirty="0" smtClean="0"/>
              <a:t>Úmluvy o právech osob se zdravotním postižením</a:t>
            </a:r>
            <a:r>
              <a:rPr lang="cs-CZ" sz="1600" dirty="0" smtClean="0"/>
              <a:t> - </a:t>
            </a:r>
            <a:r>
              <a:rPr lang="cs-CZ" sz="1600" dirty="0" err="1" smtClean="0"/>
              <a:t>Convention</a:t>
            </a:r>
            <a:r>
              <a:rPr lang="cs-CZ" sz="1600" dirty="0" smtClean="0"/>
              <a:t> on </a:t>
            </a:r>
            <a:r>
              <a:rPr lang="cs-CZ" sz="1600" dirty="0" err="1" smtClean="0"/>
              <a:t>the</a:t>
            </a:r>
            <a:r>
              <a:rPr lang="cs-CZ" sz="1600" dirty="0" smtClean="0"/>
              <a:t> </a:t>
            </a:r>
            <a:r>
              <a:rPr lang="cs-CZ" sz="1600" dirty="0" err="1" smtClean="0"/>
              <a:t>Rights</a:t>
            </a:r>
            <a:r>
              <a:rPr lang="cs-CZ" sz="1600" dirty="0" smtClean="0"/>
              <a:t> </a:t>
            </a:r>
            <a:r>
              <a:rPr lang="cs-CZ" sz="1600" dirty="0" err="1" smtClean="0"/>
              <a:t>of</a:t>
            </a:r>
            <a:r>
              <a:rPr lang="cs-CZ" sz="1600" dirty="0" smtClean="0"/>
              <a:t> </a:t>
            </a:r>
            <a:r>
              <a:rPr lang="cs-CZ" sz="1600" dirty="0" err="1" smtClean="0"/>
              <a:t>Persons</a:t>
            </a:r>
            <a:r>
              <a:rPr lang="cs-CZ" sz="1600" dirty="0" smtClean="0"/>
              <a:t> </a:t>
            </a:r>
            <a:r>
              <a:rPr lang="cs-CZ" sz="1600" dirty="0" err="1" smtClean="0"/>
              <a:t>with</a:t>
            </a:r>
            <a:r>
              <a:rPr lang="cs-CZ" sz="1600" dirty="0" smtClean="0"/>
              <a:t> </a:t>
            </a:r>
            <a:r>
              <a:rPr lang="cs-CZ" sz="1600" dirty="0" err="1" smtClean="0"/>
              <a:t>Disabilities</a:t>
            </a:r>
            <a:r>
              <a:rPr lang="cs-CZ" sz="1600" dirty="0" smtClean="0"/>
              <a:t> -  2008</a:t>
            </a:r>
          </a:p>
          <a:p>
            <a:pPr eaLnBrk="1" hangingPunct="1">
              <a:lnSpc>
                <a:spcPct val="80000"/>
              </a:lnSpc>
              <a:defRPr/>
            </a:pPr>
            <a:r>
              <a:rPr lang="cs-CZ" sz="1600" dirty="0" smtClean="0"/>
              <a:t>Mezinárodní úmluva pro ochranu osob před nuceným zmizením - International </a:t>
            </a:r>
            <a:r>
              <a:rPr lang="cs-CZ" sz="1600" dirty="0" err="1" smtClean="0"/>
              <a:t>Convention</a:t>
            </a:r>
            <a:r>
              <a:rPr lang="cs-CZ" sz="1600" dirty="0" smtClean="0"/>
              <a:t> </a:t>
            </a:r>
            <a:r>
              <a:rPr lang="cs-CZ" sz="1600" dirty="0" err="1" smtClean="0"/>
              <a:t>for</a:t>
            </a:r>
            <a:r>
              <a:rPr lang="cs-CZ" sz="1600" dirty="0" smtClean="0"/>
              <a:t> </a:t>
            </a:r>
            <a:r>
              <a:rPr lang="cs-CZ" sz="1600" dirty="0" err="1" smtClean="0"/>
              <a:t>the</a:t>
            </a:r>
            <a:r>
              <a:rPr lang="cs-CZ" sz="1600" dirty="0" smtClean="0"/>
              <a:t> </a:t>
            </a:r>
            <a:r>
              <a:rPr lang="cs-CZ" sz="1600" dirty="0" err="1" smtClean="0"/>
              <a:t>Protection</a:t>
            </a:r>
            <a:r>
              <a:rPr lang="cs-CZ" sz="1600" dirty="0" smtClean="0"/>
              <a:t> </a:t>
            </a:r>
            <a:r>
              <a:rPr lang="cs-CZ" sz="1600" dirty="0" err="1" smtClean="0"/>
              <a:t>of</a:t>
            </a:r>
            <a:r>
              <a:rPr lang="cs-CZ" sz="1600" dirty="0" smtClean="0"/>
              <a:t> </a:t>
            </a:r>
            <a:r>
              <a:rPr lang="cs-CZ" sz="1600" dirty="0" err="1" smtClean="0"/>
              <a:t>All</a:t>
            </a:r>
            <a:r>
              <a:rPr lang="cs-CZ" sz="1600" dirty="0" smtClean="0"/>
              <a:t> </a:t>
            </a:r>
            <a:r>
              <a:rPr lang="cs-CZ" sz="1600" dirty="0" err="1" smtClean="0"/>
              <a:t>Persons</a:t>
            </a:r>
            <a:r>
              <a:rPr lang="cs-CZ" sz="1600" dirty="0" smtClean="0"/>
              <a:t> </a:t>
            </a:r>
            <a:r>
              <a:rPr lang="cs-CZ" sz="1600" dirty="0" err="1" smtClean="0"/>
              <a:t>from</a:t>
            </a:r>
            <a:r>
              <a:rPr lang="cs-CZ" sz="1600" dirty="0" smtClean="0"/>
              <a:t> </a:t>
            </a:r>
            <a:r>
              <a:rPr lang="cs-CZ" sz="1600" dirty="0" err="1" smtClean="0"/>
              <a:t>Enforced</a:t>
            </a:r>
            <a:r>
              <a:rPr lang="cs-CZ" sz="1600" dirty="0" smtClean="0"/>
              <a:t> </a:t>
            </a:r>
            <a:r>
              <a:rPr lang="cs-CZ" sz="1600" dirty="0" err="1" smtClean="0"/>
              <a:t>Disappearance</a:t>
            </a:r>
            <a:endParaRPr lang="cs-CZ" sz="1600"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defRPr/>
            </a:pPr>
            <a:r>
              <a:rPr lang="cs-CZ" sz="4000" smtClean="0"/>
              <a:t>Univerzální – Treaty-based bodies</a:t>
            </a:r>
          </a:p>
        </p:txBody>
      </p:sp>
      <p:sp>
        <p:nvSpPr>
          <p:cNvPr id="39939" name="Rectangle 3"/>
          <p:cNvSpPr>
            <a:spLocks noGrp="1" noChangeArrowheads="1"/>
          </p:cNvSpPr>
          <p:nvPr>
            <p:ph type="body" idx="1"/>
          </p:nvPr>
        </p:nvSpPr>
        <p:spPr/>
        <p:txBody>
          <a:bodyPr/>
          <a:lstStyle/>
          <a:p>
            <a:pPr eaLnBrk="1" hangingPunct="1">
              <a:lnSpc>
                <a:spcPct val="90000"/>
              </a:lnSpc>
              <a:defRPr/>
            </a:pPr>
            <a:r>
              <a:rPr lang="cs-CZ" sz="2400" smtClean="0"/>
              <a:t>Společné funkce výborů:</a:t>
            </a:r>
          </a:p>
          <a:p>
            <a:pPr lvl="1" eaLnBrk="1" hangingPunct="1">
              <a:lnSpc>
                <a:spcPct val="90000"/>
              </a:lnSpc>
              <a:defRPr/>
            </a:pPr>
            <a:r>
              <a:rPr lang="cs-CZ" sz="2000" smtClean="0"/>
              <a:t>Obecná stanoviska – obvykle o jednotlivých právech nebo problémech, rychlý přehled názorů i dosavadních rozhodnutí</a:t>
            </a:r>
          </a:p>
          <a:p>
            <a:pPr lvl="1" eaLnBrk="1" hangingPunct="1">
              <a:lnSpc>
                <a:spcPct val="90000"/>
              </a:lnSpc>
              <a:defRPr/>
            </a:pPr>
            <a:r>
              <a:rPr lang="cs-CZ" sz="2000" smtClean="0"/>
              <a:t>Zprávy - posuzování obecných zpráv od států (rok po přistoupení, 2 roky u CRC, pak každé 4 nebo pět let), kombinováno s informacemi z tisku, NGO, agentur OSN, výstupem jsou doporučení v podobě závěrečných stanovisek (u CESCR, CRC, CMW jediná funkční procedura)</a:t>
            </a:r>
          </a:p>
          <a:p>
            <a:pPr lvl="1" eaLnBrk="1" hangingPunct="1">
              <a:lnSpc>
                <a:spcPct val="90000"/>
              </a:lnSpc>
              <a:defRPr/>
            </a:pPr>
            <a:r>
              <a:rPr lang="cs-CZ" sz="2000" smtClean="0"/>
              <a:t>možnost průzkumu včetně navštívení země (opt-out klauzule) </a:t>
            </a:r>
          </a:p>
          <a:p>
            <a:pPr lvl="1" eaLnBrk="1" hangingPunct="1">
              <a:lnSpc>
                <a:spcPct val="90000"/>
              </a:lnSpc>
              <a:defRPr/>
            </a:pPr>
            <a:r>
              <a:rPr lang="cs-CZ" sz="2000" smtClean="0"/>
              <a:t>Přezkoumání mezistátních stížností - nepoužíváno</a:t>
            </a:r>
          </a:p>
          <a:p>
            <a:pPr lvl="1" eaLnBrk="1" hangingPunct="1">
              <a:lnSpc>
                <a:spcPct val="90000"/>
              </a:lnSpc>
              <a:defRPr/>
            </a:pPr>
            <a:r>
              <a:rPr lang="cs-CZ" sz="2000" smtClean="0"/>
              <a:t>Individuální stížnosti - (CCPR, CERD, CAT a CEDAW) – Opt-in klauzule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defRPr/>
            </a:pPr>
            <a:r>
              <a:rPr lang="cs-CZ" sz="4000" smtClean="0"/>
              <a:t>Univerzální – Treaty-based bodies</a:t>
            </a:r>
          </a:p>
        </p:txBody>
      </p:sp>
      <p:sp>
        <p:nvSpPr>
          <p:cNvPr id="40963" name="Rectangle 3"/>
          <p:cNvSpPr>
            <a:spLocks noGrp="1" noChangeArrowheads="1"/>
          </p:cNvSpPr>
          <p:nvPr>
            <p:ph type="body" idx="1"/>
          </p:nvPr>
        </p:nvSpPr>
        <p:spPr/>
        <p:txBody>
          <a:bodyPr/>
          <a:lstStyle/>
          <a:p>
            <a:pPr eaLnBrk="1" hangingPunct="1">
              <a:lnSpc>
                <a:spcPct val="80000"/>
              </a:lnSpc>
              <a:defRPr/>
            </a:pPr>
            <a:r>
              <a:rPr lang="cs-CZ" sz="2400" dirty="0" smtClean="0"/>
              <a:t>A další smlouvy bez orgánu: Úmluva o zabránění a trestání zločinů genocidia (1948) – pachatelé mají být předáni trestnímu soudu, Mezinárodní úmluva o odstranění a trestání zločinu apartheidu (1973), Úmluva o boji proti diskriminaci v oblasti vzdělávání (1960) realizace je úkolem UNESCO</a:t>
            </a:r>
          </a:p>
          <a:p>
            <a:pPr eaLnBrk="1" hangingPunct="1">
              <a:lnSpc>
                <a:spcPct val="80000"/>
              </a:lnSpc>
              <a:defRPr/>
            </a:pPr>
            <a:r>
              <a:rPr lang="cs-CZ" sz="2400" dirty="0" smtClean="0"/>
              <a:t>komplikovaná komunikace s Charter </a:t>
            </a:r>
            <a:r>
              <a:rPr lang="cs-CZ" sz="2400" dirty="0" err="1" smtClean="0"/>
              <a:t>based</a:t>
            </a:r>
            <a:r>
              <a:rPr lang="cs-CZ" sz="2400" dirty="0" smtClean="0"/>
              <a:t> </a:t>
            </a:r>
            <a:r>
              <a:rPr lang="cs-CZ" sz="2400" dirty="0" err="1" smtClean="0"/>
              <a:t>bodies</a:t>
            </a:r>
            <a:r>
              <a:rPr lang="cs-CZ" sz="2400" dirty="0" smtClean="0"/>
              <a:t>, navzájem na sebe implicitně či explicitně odkazují a informují se, setkávají se, zároveň se dublují, mizivá naděje na vytvoření „1 </a:t>
            </a:r>
            <a:r>
              <a:rPr lang="cs-CZ" sz="2400" dirty="0" err="1" smtClean="0"/>
              <a:t>treaty</a:t>
            </a:r>
            <a:r>
              <a:rPr lang="cs-CZ" sz="2400" dirty="0" smtClean="0"/>
              <a:t> body“, které by řešilo všechny individuální stížnosti....</a:t>
            </a:r>
          </a:p>
          <a:p>
            <a:pPr eaLnBrk="1" hangingPunct="1">
              <a:lnSpc>
                <a:spcPct val="80000"/>
              </a:lnSpc>
              <a:defRPr/>
            </a:pPr>
            <a:endParaRPr lang="cs-CZ" sz="2400"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defRPr/>
            </a:pPr>
            <a:r>
              <a:rPr lang="cs-CZ" sz="4000" smtClean="0"/>
              <a:t>Univerzální speciální – víceméně mimo rámec OSN</a:t>
            </a:r>
          </a:p>
        </p:txBody>
      </p:sp>
      <p:sp>
        <p:nvSpPr>
          <p:cNvPr id="41987" name="Rectangle 3"/>
          <p:cNvSpPr>
            <a:spLocks noGrp="1" noChangeArrowheads="1"/>
          </p:cNvSpPr>
          <p:nvPr>
            <p:ph type="body" idx="1"/>
          </p:nvPr>
        </p:nvSpPr>
        <p:spPr/>
        <p:txBody>
          <a:bodyPr/>
          <a:lstStyle/>
          <a:p>
            <a:pPr eaLnBrk="1" hangingPunct="1">
              <a:defRPr/>
            </a:pPr>
            <a:r>
              <a:rPr lang="cs-CZ" sz="2800" smtClean="0"/>
              <a:t>ICC – Mezinárodní trestní soud od 2002 a ochrana LP odstrašením, vznik Římským statutem 1998 * ostatní soudy jinak (ICTY+ICTR vytvořeny Rezolucí RB OSN + Zvláštní soud pro Sierru Leone vzniklý smlouvou mezi OSN a vládou)</a:t>
            </a:r>
          </a:p>
          <a:p>
            <a:pPr eaLnBrk="1" hangingPunct="1">
              <a:defRPr/>
            </a:pPr>
            <a:r>
              <a:rPr lang="cs-CZ" sz="2800" smtClean="0"/>
              <a:t>MOP od roku 1919, celá řada úmluv (zejména Úmluva č. 111 o diskriminaci v zaměstnání a č. 107 a 169 o původních obyvatelích)</a:t>
            </a:r>
          </a:p>
          <a:p>
            <a:pPr eaLnBrk="1" hangingPunct="1">
              <a:defRPr/>
            </a:pPr>
            <a:endParaRPr lang="cs-CZ" sz="280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defRPr/>
            </a:pPr>
            <a:r>
              <a:rPr lang="cs-CZ" smtClean="0"/>
              <a:t>Ze země za zrcadlem</a:t>
            </a:r>
          </a:p>
        </p:txBody>
      </p:sp>
      <p:sp>
        <p:nvSpPr>
          <p:cNvPr id="43011" name="Rectangle 3"/>
          <p:cNvSpPr>
            <a:spLocks noGrp="1" noChangeArrowheads="1"/>
          </p:cNvSpPr>
          <p:nvPr>
            <p:ph type="body" idx="1"/>
          </p:nvPr>
        </p:nvSpPr>
        <p:spPr/>
        <p:txBody>
          <a:bodyPr/>
          <a:lstStyle/>
          <a:p>
            <a:pPr eaLnBrk="1" hangingPunct="1">
              <a:lnSpc>
                <a:spcPct val="80000"/>
              </a:lnSpc>
              <a:defRPr/>
            </a:pPr>
            <a:r>
              <a:rPr lang="cs-CZ" sz="1800" smtClean="0"/>
              <a:t>Americká deklarace o právech a povinnostech lidstva (1948)</a:t>
            </a:r>
          </a:p>
          <a:p>
            <a:pPr eaLnBrk="1" hangingPunct="1">
              <a:lnSpc>
                <a:spcPct val="80000"/>
              </a:lnSpc>
              <a:defRPr/>
            </a:pPr>
            <a:r>
              <a:rPr lang="cs-CZ" sz="1800" smtClean="0"/>
              <a:t>Meziamerická komise pro LP (orgán OAS z roku 1969, periodické zprávy, indioviduální a mezistátní stížnosti a inspekce a kontroly) + Meziamerický soud pro LP dle Americké úmluvy o lidských právech z roku 1967 (+ 2 protokoly k ní) – vytvořen 1979, sídlo v San José – mohou k němu jen smluvní strany a Komise, jednotlivec předložit nemůže</a:t>
            </a:r>
          </a:p>
          <a:p>
            <a:pPr eaLnBrk="1" hangingPunct="1">
              <a:lnSpc>
                <a:spcPct val="80000"/>
              </a:lnSpc>
              <a:defRPr/>
            </a:pPr>
            <a:r>
              <a:rPr lang="cs-CZ" sz="1800" smtClean="0"/>
              <a:t>Meziamerická úmluva o zabránění a trestání mučení 1985, zprávy k Meziamerické komisi pro LP</a:t>
            </a:r>
          </a:p>
          <a:p>
            <a:pPr eaLnBrk="1" hangingPunct="1">
              <a:lnSpc>
                <a:spcPct val="80000"/>
              </a:lnSpc>
              <a:defRPr/>
            </a:pPr>
            <a:r>
              <a:rPr lang="cs-CZ" sz="1800" smtClean="0"/>
              <a:t>Africká charta práv člověka a národů 1981 (pod OAJ): Africká komise pro LP od 1987 a Africký soud pro práva člověka a národů od 2006 – obdobný model jako začátky ESLP + 1990 Africká charta práv a blaha dítěte (African Charter on the Rights and Welfare of the Child)</a:t>
            </a:r>
          </a:p>
          <a:p>
            <a:pPr eaLnBrk="1" hangingPunct="1">
              <a:lnSpc>
                <a:spcPct val="80000"/>
              </a:lnSpc>
              <a:defRPr/>
            </a:pPr>
            <a:r>
              <a:rPr lang="cs-CZ" sz="1800" smtClean="0"/>
              <a:t>Všeobecná islámská deklarace lidských práv vyhlášená v roce 1981 v Paříži (v sídle UNESCO), Káhirská deklarace o lidských právech v islámu přijatá Organizací islámské konference v roce 1990,  Arabská charta lidských práv přijatá Ligou arabských států v roce 1994 + z orgánů jen konference: Pekingská konference o ženách 1995</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defRPr/>
            </a:pPr>
            <a:r>
              <a:rPr lang="cs-CZ" smtClean="0"/>
              <a:t>Literatura a otázky</a:t>
            </a:r>
          </a:p>
        </p:txBody>
      </p:sp>
      <p:sp>
        <p:nvSpPr>
          <p:cNvPr id="44035" name="Rectangle 3"/>
          <p:cNvSpPr>
            <a:spLocks noGrp="1" noChangeArrowheads="1"/>
          </p:cNvSpPr>
          <p:nvPr>
            <p:ph type="body" idx="1"/>
          </p:nvPr>
        </p:nvSpPr>
        <p:spPr/>
        <p:txBody>
          <a:bodyPr/>
          <a:lstStyle/>
          <a:p>
            <a:pPr eaLnBrk="1" hangingPunct="1">
              <a:defRPr/>
            </a:pPr>
            <a:r>
              <a:rPr lang="cs-CZ" sz="2800" dirty="0">
                <a:hlinkClick r:id="rId2"/>
              </a:rPr>
              <a:t>http://is.muni.cz/do/law/kat/kupp/hrim/index.html</a:t>
            </a:r>
            <a:r>
              <a:rPr lang="cs-CZ" sz="2800" dirty="0"/>
              <a:t> </a:t>
            </a:r>
            <a:endParaRPr lang="cs-CZ" sz="2800" dirty="0" smtClean="0"/>
          </a:p>
          <a:p>
            <a:pPr eaLnBrk="1" hangingPunct="1">
              <a:defRPr/>
            </a:pPr>
            <a:r>
              <a:rPr lang="cs-CZ" sz="2800" dirty="0" smtClean="0"/>
              <a:t>Šturma, P.: Mezinárodní a evropské kontrolní mechanismy v oblasti lidských práv. Praha, C. H. Beck, 2010</a:t>
            </a:r>
          </a:p>
          <a:p>
            <a:pPr eaLnBrk="1" hangingPunct="1">
              <a:defRPr/>
            </a:pPr>
            <a:r>
              <a:rPr lang="cs-CZ" sz="2800" dirty="0" smtClean="0"/>
              <a:t>Popište základní dokumenty a orgány ochrany lidských práv na </a:t>
            </a:r>
          </a:p>
          <a:p>
            <a:pPr lvl="1" eaLnBrk="1" hangingPunct="1">
              <a:defRPr/>
            </a:pPr>
            <a:r>
              <a:rPr lang="cs-CZ" sz="2400" dirty="0" smtClean="0"/>
              <a:t>unijní, </a:t>
            </a:r>
          </a:p>
          <a:p>
            <a:pPr lvl="1" eaLnBrk="1" hangingPunct="1">
              <a:defRPr/>
            </a:pPr>
            <a:r>
              <a:rPr lang="cs-CZ" sz="2400" dirty="0" smtClean="0"/>
              <a:t>regionální (Rada Evropy), </a:t>
            </a:r>
          </a:p>
          <a:p>
            <a:pPr lvl="1" eaLnBrk="1" hangingPunct="1">
              <a:defRPr/>
            </a:pPr>
            <a:r>
              <a:rPr lang="cs-CZ" sz="2400" dirty="0" smtClean="0"/>
              <a:t>univerzální úrovni.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defRPr/>
            </a:pPr>
            <a:r>
              <a:rPr lang="cs-CZ" smtClean="0"/>
              <a:t>Vpád mezinárodního práva</a:t>
            </a:r>
          </a:p>
        </p:txBody>
      </p:sp>
      <p:sp>
        <p:nvSpPr>
          <p:cNvPr id="12291" name="Rectangle 3"/>
          <p:cNvSpPr>
            <a:spLocks noGrp="1" noChangeArrowheads="1"/>
          </p:cNvSpPr>
          <p:nvPr>
            <p:ph type="body" idx="1"/>
          </p:nvPr>
        </p:nvSpPr>
        <p:spPr/>
        <p:txBody>
          <a:bodyPr/>
          <a:lstStyle/>
          <a:p>
            <a:pPr eaLnBrk="1" hangingPunct="1">
              <a:lnSpc>
                <a:spcPct val="80000"/>
              </a:lnSpc>
              <a:defRPr/>
            </a:pPr>
            <a:r>
              <a:rPr lang="cs-CZ" sz="1600" smtClean="0"/>
              <a:t>c) Právo válečné a humanitární: válka je typická situace mezinárodních vztahů, v níž jsou LP ohrožena, a to jak vůči vlastním občanům (suspenzivní klauzule mezinárodních dokumentů), tak zejména navenek. Právo válečné: už od Grotia (De jure belli ac pacis) – zaměřeno na pravidla vedení války mezi kombatanty; právo humanitární: zaměřeno na oběti války (zranění, zajatci, civilisti). </a:t>
            </a:r>
          </a:p>
          <a:p>
            <a:pPr eaLnBrk="1" hangingPunct="1">
              <a:lnSpc>
                <a:spcPct val="80000"/>
              </a:lnSpc>
              <a:buFont typeface="Wingdings" pitchFamily="2" charset="2"/>
              <a:buNone/>
              <a:defRPr/>
            </a:pPr>
            <a:r>
              <a:rPr lang="cs-CZ" sz="1600" smtClean="0"/>
              <a:t>i.	Henri Dunant – tatáž doba: 1859 viděl při obchodní cestě následky Solferina, Vzpomínky na Solferino,1863 Mezinárodní výbor Červeného kříže, 1864 Ženevská konference (16 států a ICRC) a Ženevská konvence o zlepšení podmínek zraněných v polních armádách – 1901 dostal 1. Nobelovu cenu míru</a:t>
            </a:r>
          </a:p>
          <a:p>
            <a:pPr eaLnBrk="1" hangingPunct="1">
              <a:lnSpc>
                <a:spcPct val="80000"/>
              </a:lnSpc>
              <a:buFont typeface="Wingdings" pitchFamily="2" charset="2"/>
              <a:buNone/>
              <a:defRPr/>
            </a:pPr>
            <a:r>
              <a:rPr lang="cs-CZ" sz="1600" smtClean="0"/>
              <a:t>ii.	1899 a 1907 Haagské konference: zjemnění pravidel války, nepodařilo se dosáhnout odzbrojení</a:t>
            </a:r>
          </a:p>
          <a:p>
            <a:pPr eaLnBrk="1" hangingPunct="1">
              <a:lnSpc>
                <a:spcPct val="80000"/>
              </a:lnSpc>
              <a:buFont typeface="Wingdings" pitchFamily="2" charset="2"/>
              <a:buNone/>
              <a:defRPr/>
            </a:pPr>
            <a:r>
              <a:rPr lang="cs-CZ" sz="1600" smtClean="0"/>
              <a:t>iii.	1929 Ženevské úmluvy o válečných zajatcích</a:t>
            </a:r>
          </a:p>
          <a:p>
            <a:pPr eaLnBrk="1" hangingPunct="1">
              <a:lnSpc>
                <a:spcPct val="80000"/>
              </a:lnSpc>
              <a:buFont typeface="Wingdings" pitchFamily="2" charset="2"/>
              <a:buNone/>
              <a:defRPr/>
            </a:pPr>
            <a:r>
              <a:rPr lang="cs-CZ" sz="1600" smtClean="0"/>
              <a:t>iv.	1949 (+ protokoly 1977) 4 Ženevské úmluvy (65/1954 Sb.): Ženevská úmluva o zlepšení osudu raněných a nemocných příslušníků ozbrojených sil v poli, Ženevská úmluva o zlepšení osudu raněných, nemocných a trosečníků ozbrojených sil na moři, Ženevská úmluva o zacházení s válečnými zajatci, Ženevská úmluva o ochraně civilních osob za války + protokoly dopadající i na vnitrostátní konflikty – smysl je, aby některá nejzákladnější LP byla zachována i po dobu války – viz zajatci, čl. 13 – 16</a:t>
            </a:r>
          </a:p>
          <a:p>
            <a:pPr eaLnBrk="1" hangingPunct="1">
              <a:lnSpc>
                <a:spcPct val="80000"/>
              </a:lnSpc>
              <a:buFont typeface="Wingdings" pitchFamily="2" charset="2"/>
              <a:buNone/>
              <a:defRPr/>
            </a:pPr>
            <a:r>
              <a:rPr lang="cs-CZ" sz="1600" smtClean="0"/>
              <a:t>v.	dopad na tuto oblast mají i jednotlivé mezinárodní trestní tribunály</a:t>
            </a:r>
          </a:p>
          <a:p>
            <a:pPr eaLnBrk="1" hangingPunct="1">
              <a:lnSpc>
                <a:spcPct val="80000"/>
              </a:lnSpc>
              <a:defRPr/>
            </a:pPr>
            <a:endParaRPr lang="cs-CZ" sz="16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defRPr/>
            </a:pPr>
            <a:r>
              <a:rPr lang="cs-CZ" smtClean="0"/>
              <a:t>Vpád mezinárodního práva</a:t>
            </a:r>
          </a:p>
        </p:txBody>
      </p:sp>
      <p:sp>
        <p:nvSpPr>
          <p:cNvPr id="13315" name="Rectangle 3"/>
          <p:cNvSpPr>
            <a:spLocks noGrp="1" noChangeArrowheads="1"/>
          </p:cNvSpPr>
          <p:nvPr>
            <p:ph type="body" idx="1"/>
          </p:nvPr>
        </p:nvSpPr>
        <p:spPr/>
        <p:txBody>
          <a:bodyPr/>
          <a:lstStyle/>
          <a:p>
            <a:pPr eaLnBrk="1" hangingPunct="1">
              <a:lnSpc>
                <a:spcPct val="80000"/>
              </a:lnSpc>
              <a:buFont typeface="Wingdings" pitchFamily="2" charset="2"/>
              <a:buNone/>
              <a:defRPr/>
            </a:pPr>
            <a:r>
              <a:rPr lang="cs-CZ" sz="1200" i="1" smtClean="0"/>
              <a:t>„Čl.13 </a:t>
            </a:r>
          </a:p>
          <a:p>
            <a:pPr eaLnBrk="1" hangingPunct="1">
              <a:lnSpc>
                <a:spcPct val="80000"/>
              </a:lnSpc>
              <a:buFont typeface="Wingdings" pitchFamily="2" charset="2"/>
              <a:buNone/>
              <a:defRPr/>
            </a:pPr>
            <a:r>
              <a:rPr lang="cs-CZ" sz="1200" i="1" smtClean="0"/>
              <a:t>Lidské zacházení s válečnými zajatci </a:t>
            </a:r>
          </a:p>
          <a:p>
            <a:pPr eaLnBrk="1" hangingPunct="1">
              <a:lnSpc>
                <a:spcPct val="80000"/>
              </a:lnSpc>
              <a:buFont typeface="Wingdings" pitchFamily="2" charset="2"/>
              <a:buNone/>
              <a:defRPr/>
            </a:pPr>
            <a:r>
              <a:rPr lang="cs-CZ" sz="1200" i="1" smtClean="0"/>
              <a:t>Zákaz represálií</a:t>
            </a:r>
          </a:p>
          <a:p>
            <a:pPr eaLnBrk="1" hangingPunct="1">
              <a:lnSpc>
                <a:spcPct val="80000"/>
              </a:lnSpc>
              <a:buFont typeface="Wingdings" pitchFamily="2" charset="2"/>
              <a:buNone/>
              <a:defRPr/>
            </a:pPr>
            <a:r>
              <a:rPr lang="cs-CZ" sz="1200" i="1" smtClean="0"/>
              <a:t>	S válečnými zajatci se musí vždy nakládat lidsky. Každý nezákonný čin nebo opomenutí se strany mocnosti, v jejíž moci jsou, které by měly za následek smrt nebo které by vážně ohrozily zdraví válečného zajatce, který je v její moci, jsou zakázány a považují se za vážné porušení této úmluvy. Zejména nesmí žádný zajatec být podroben tělesnému zmrzačení nebo lékařskému či vědeckému pokusu jakéhokoli druhu, který není odůvodněn lékařským ošetřováním dotčeného zajatce a který není v jeho prospěch. Váleční zajatci musí rovněž být vždy chráněni zejména před každým násilným činem nebo zastrašováním, před urážkami a před zvědavostí obecenstva. Represalie proti nim jsou zakázány.</a:t>
            </a:r>
          </a:p>
          <a:p>
            <a:pPr eaLnBrk="1" hangingPunct="1">
              <a:lnSpc>
                <a:spcPct val="80000"/>
              </a:lnSpc>
              <a:buFont typeface="Wingdings" pitchFamily="2" charset="2"/>
              <a:buNone/>
              <a:defRPr/>
            </a:pPr>
            <a:r>
              <a:rPr lang="cs-CZ" sz="1200" i="1" smtClean="0"/>
              <a:t> Čl.14</a:t>
            </a:r>
          </a:p>
          <a:p>
            <a:pPr eaLnBrk="1" hangingPunct="1">
              <a:lnSpc>
                <a:spcPct val="80000"/>
              </a:lnSpc>
              <a:buFont typeface="Wingdings" pitchFamily="2" charset="2"/>
              <a:buNone/>
              <a:defRPr/>
            </a:pPr>
            <a:r>
              <a:rPr lang="cs-CZ" sz="1200" i="1" smtClean="0"/>
              <a:t>Respektování osobnosti válečných zajatců</a:t>
            </a:r>
          </a:p>
          <a:p>
            <a:pPr eaLnBrk="1" hangingPunct="1">
              <a:lnSpc>
                <a:spcPct val="80000"/>
              </a:lnSpc>
              <a:buFont typeface="Wingdings" pitchFamily="2" charset="2"/>
              <a:buNone/>
              <a:defRPr/>
            </a:pPr>
            <a:r>
              <a:rPr lang="cs-CZ" sz="1200" i="1" smtClean="0"/>
              <a:t>	Váleční zajatci mají právo, aby bylo za všech okolností šetřeno jejich osobnosti a jejich cti.  S ženami budiž nakládáno se všemi ohledy příslušejícími jejich pohlaví a budiž s nimi v každém případě zacházeno stejně příznivě jako s muži. Váleční zajatci si uchovávají svou plnou občanskou způsobilost, jak ji měli v okamžiku, kdy byli zajati. Mocnost, v jejíž moci jsou, nesmí omezovat její výkon ani na svém území ani mimo ně, leč v míře, již vyžaduje zajetí.</a:t>
            </a:r>
          </a:p>
          <a:p>
            <a:pPr eaLnBrk="1" hangingPunct="1">
              <a:lnSpc>
                <a:spcPct val="80000"/>
              </a:lnSpc>
              <a:buFont typeface="Wingdings" pitchFamily="2" charset="2"/>
              <a:buNone/>
              <a:defRPr/>
            </a:pPr>
            <a:r>
              <a:rPr lang="cs-CZ" sz="1200" i="1" smtClean="0"/>
              <a:t> Čl.15</a:t>
            </a:r>
          </a:p>
          <a:p>
            <a:pPr eaLnBrk="1" hangingPunct="1">
              <a:lnSpc>
                <a:spcPct val="80000"/>
              </a:lnSpc>
              <a:buFont typeface="Wingdings" pitchFamily="2" charset="2"/>
              <a:buNone/>
              <a:defRPr/>
            </a:pPr>
            <a:r>
              <a:rPr lang="cs-CZ" sz="1200" i="1" smtClean="0"/>
              <a:t>Zaopatření a ošetřování válečných zajatců</a:t>
            </a:r>
          </a:p>
          <a:p>
            <a:pPr eaLnBrk="1" hangingPunct="1">
              <a:lnSpc>
                <a:spcPct val="80000"/>
              </a:lnSpc>
              <a:buFont typeface="Wingdings" pitchFamily="2" charset="2"/>
              <a:buNone/>
              <a:defRPr/>
            </a:pPr>
            <a:r>
              <a:rPr lang="cs-CZ" sz="1200" i="1" smtClean="0"/>
              <a:t>	Mocnost, v jejíž moci jsou váleční zajatci, je povinna postarat se zdarma o jejich zaopatření a poskytnout jim zdarma lékařské ošetření, kterého vyžaduje jejich zdravotní stav.</a:t>
            </a:r>
          </a:p>
          <a:p>
            <a:pPr eaLnBrk="1" hangingPunct="1">
              <a:lnSpc>
                <a:spcPct val="80000"/>
              </a:lnSpc>
              <a:buFont typeface="Wingdings" pitchFamily="2" charset="2"/>
              <a:buNone/>
              <a:defRPr/>
            </a:pPr>
            <a:r>
              <a:rPr lang="cs-CZ" sz="1200" i="1" smtClean="0"/>
              <a:t> Čl.16</a:t>
            </a:r>
          </a:p>
          <a:p>
            <a:pPr eaLnBrk="1" hangingPunct="1">
              <a:lnSpc>
                <a:spcPct val="80000"/>
              </a:lnSpc>
              <a:buFont typeface="Wingdings" pitchFamily="2" charset="2"/>
              <a:buNone/>
              <a:defRPr/>
            </a:pPr>
            <a:r>
              <a:rPr lang="cs-CZ" sz="1200" i="1" smtClean="0"/>
              <a:t>Zásada rovného zacházení</a:t>
            </a:r>
          </a:p>
          <a:p>
            <a:pPr eaLnBrk="1" hangingPunct="1">
              <a:lnSpc>
                <a:spcPct val="80000"/>
              </a:lnSpc>
              <a:buFont typeface="Wingdings" pitchFamily="2" charset="2"/>
              <a:buNone/>
              <a:defRPr/>
            </a:pPr>
            <a:r>
              <a:rPr lang="cs-CZ" sz="1200" i="1" smtClean="0"/>
              <a:t>	S přihlédnutím k ustanovením této úmluvy o hodnosti a pohlaví a s výhradou příznivějšího nakládání, jehož by se dostalo válečným zajatcům s ohledem na jejich zdravotní stav, věk a jejich odborné schopnosti, musí mocnost, v jejíž moci jsou zajatci, se všemi zacházet stejným způsobem, bez jakéhokoli nepříznivého rozlišování z důvodů rasy, národnosti, náboženství, politického přesvědčení nebo jiného důvodu, založeného na podobném znaku.“</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defRPr/>
            </a:pPr>
            <a:r>
              <a:rPr lang="cs-CZ" smtClean="0"/>
              <a:t>Vpád mezinárodního práva</a:t>
            </a:r>
          </a:p>
        </p:txBody>
      </p:sp>
      <p:sp>
        <p:nvSpPr>
          <p:cNvPr id="14339" name="Rectangle 3"/>
          <p:cNvSpPr>
            <a:spLocks noGrp="1" noChangeArrowheads="1"/>
          </p:cNvSpPr>
          <p:nvPr>
            <p:ph type="body" idx="1"/>
          </p:nvPr>
        </p:nvSpPr>
        <p:spPr/>
        <p:txBody>
          <a:bodyPr/>
          <a:lstStyle/>
          <a:p>
            <a:pPr eaLnBrk="1" hangingPunct="1">
              <a:lnSpc>
                <a:spcPct val="80000"/>
              </a:lnSpc>
              <a:buFont typeface="Wingdings" pitchFamily="2" charset="2"/>
              <a:buNone/>
              <a:defRPr/>
            </a:pPr>
            <a:r>
              <a:rPr lang="cs-CZ" sz="1600" smtClean="0"/>
              <a:t>d)	Otroctví: největší absurdita v kontrastu s humanitou osvícenství a 19. stol. : Lord Mansfield: Somerset case (1772</a:t>
            </a:r>
            <a:r>
              <a:rPr lang="cs-CZ" sz="1600" i="1" smtClean="0"/>
              <a:t>):“Slavery is so odious, that nothing can be found to support it</a:t>
            </a:r>
            <a:r>
              <a:rPr lang="cs-CZ" sz="1600" smtClean="0"/>
              <a:t>“., odsouzeno 1815 Vídeňským kongresem – Nutnost stíhání na volném moři...Bilaterální smlouvy U. K. o stíhání lodí podezřelých z převážení otroků, 1890 Bruselská konference – konsenzus, 1937 – Společnost národů stále informována o otroctví, ani moderní doba ho není zbavena</a:t>
            </a:r>
          </a:p>
          <a:p>
            <a:pPr eaLnBrk="1" hangingPunct="1">
              <a:lnSpc>
                <a:spcPct val="80000"/>
              </a:lnSpc>
              <a:buFont typeface="Wingdings" pitchFamily="2" charset="2"/>
              <a:buNone/>
              <a:defRPr/>
            </a:pPr>
            <a:r>
              <a:rPr lang="cs-CZ" sz="1600" smtClean="0"/>
              <a:t>e)	Práva menšin: pionýři u práva na vzdělání, jazyková práva aj.: </a:t>
            </a:r>
          </a:p>
          <a:p>
            <a:pPr eaLnBrk="1" hangingPunct="1">
              <a:lnSpc>
                <a:spcPct val="80000"/>
              </a:lnSpc>
              <a:buFont typeface="Wingdings" pitchFamily="2" charset="2"/>
              <a:buNone/>
              <a:defRPr/>
            </a:pPr>
            <a:r>
              <a:rPr lang="cs-CZ" sz="1600" smtClean="0"/>
              <a:t>-	Vídeňský kongres 1815 v rámci rozpadu Polska apeloval na státy, ať chrání své Poláky, </a:t>
            </a:r>
          </a:p>
          <a:p>
            <a:pPr eaLnBrk="1" hangingPunct="1">
              <a:lnSpc>
                <a:spcPct val="80000"/>
              </a:lnSpc>
              <a:buFont typeface="Wingdings" pitchFamily="2" charset="2"/>
              <a:buNone/>
              <a:defRPr/>
            </a:pPr>
            <a:r>
              <a:rPr lang="cs-CZ" sz="1600" smtClean="0"/>
              <a:t>-	19. století ve znamení nacionalismu a sebeuvědomění národů (konec až v právu na sebeurčení při WW1), </a:t>
            </a:r>
          </a:p>
          <a:p>
            <a:pPr eaLnBrk="1" hangingPunct="1">
              <a:lnSpc>
                <a:spcPct val="80000"/>
              </a:lnSpc>
              <a:buFont typeface="Wingdings" pitchFamily="2" charset="2"/>
              <a:buNone/>
              <a:defRPr/>
            </a:pPr>
            <a:r>
              <a:rPr lang="cs-CZ" sz="1600" smtClean="0"/>
              <a:t>-	častý nátlak na Turecko, ať neutlačuje své křesťany, </a:t>
            </a:r>
          </a:p>
          <a:p>
            <a:pPr eaLnBrk="1" hangingPunct="1">
              <a:lnSpc>
                <a:spcPct val="80000"/>
              </a:lnSpc>
              <a:buFont typeface="Wingdings" pitchFamily="2" charset="2"/>
              <a:buNone/>
              <a:defRPr/>
            </a:pPr>
            <a:r>
              <a:rPr lang="cs-CZ" sz="1600" smtClean="0"/>
              <a:t>-	po WW1 rozpad států a ve Versailles tlak na respektování menšin v nových státech, aby zase nenarušovaly mezinárodní klid + plebiscity (rozpad Šlesvicka) + masové přesuny obyvatel, nucené a výměnné (Řecko a Bulharsko) za dozoru mezinárodních komisí + garanční menšinové klauzule v mírových smlouvách (pro Albánii, Pobaltí, Finsko...), dohled dohodových mocností, poté Společnosti národů, Stálý dvůr mezinárodní spravedlnosti a Case Concerning the Question of Minority Schools in Albania (1935) zajištění rovnosti mezi menšinami a většinou</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defRPr/>
            </a:pPr>
            <a:r>
              <a:rPr lang="cs-CZ" smtClean="0"/>
              <a:t>Vpád mezinárodního práva</a:t>
            </a:r>
          </a:p>
        </p:txBody>
      </p:sp>
      <p:sp>
        <p:nvSpPr>
          <p:cNvPr id="15363" name="Rectangle 3"/>
          <p:cNvSpPr>
            <a:spLocks noGrp="1" noChangeArrowheads="1"/>
          </p:cNvSpPr>
          <p:nvPr>
            <p:ph type="body" idx="1"/>
          </p:nvPr>
        </p:nvSpPr>
        <p:spPr/>
        <p:txBody>
          <a:bodyPr/>
          <a:lstStyle/>
          <a:p>
            <a:pPr eaLnBrk="1" hangingPunct="1">
              <a:lnSpc>
                <a:spcPct val="80000"/>
              </a:lnSpc>
              <a:buFont typeface="Wingdings" pitchFamily="2" charset="2"/>
              <a:buNone/>
              <a:defRPr/>
            </a:pPr>
            <a:r>
              <a:rPr lang="cs-CZ" sz="2000" smtClean="0"/>
              <a:t>f) uprchlíci: Osoba nepřináležející k žádnému státu představovala abnormalitu, kterou bylo potřeba vyřešit. </a:t>
            </a:r>
          </a:p>
          <a:p>
            <a:pPr eaLnBrk="1" hangingPunct="1">
              <a:lnSpc>
                <a:spcPct val="80000"/>
              </a:lnSpc>
              <a:buFont typeface="Wingdings" pitchFamily="2" charset="2"/>
              <a:buNone/>
              <a:defRPr/>
            </a:pPr>
            <a:r>
              <a:rPr lang="cs-CZ" sz="2000" smtClean="0"/>
              <a:t>	- definice, kterou Společnost národů zahrnula do Opatření vztahujícího se k otázce průkazů totožnosti pro ruské a arménské uprchlíky z 12. 5. 1926, které definovalo ruského uprchlíka jako </a:t>
            </a:r>
            <a:r>
              <a:rPr lang="cs-CZ" sz="2000" i="1" smtClean="0"/>
              <a:t>„jakoukoli osobu ruského původu, která nepožívá nebo již nepožívá  ochranu vlády Svazu sovětských socialistických republik a která nezískala jinou státní příslušnost.“</a:t>
            </a:r>
            <a:r>
              <a:rPr lang="cs-CZ" sz="2000" smtClean="0"/>
              <a:t> </a:t>
            </a:r>
          </a:p>
          <a:p>
            <a:pPr eaLnBrk="1" hangingPunct="1">
              <a:lnSpc>
                <a:spcPct val="80000"/>
              </a:lnSpc>
              <a:buFont typeface="Wingdings" pitchFamily="2" charset="2"/>
              <a:buNone/>
              <a:defRPr/>
            </a:pPr>
            <a:r>
              <a:rPr lang="cs-CZ" sz="2000" smtClean="0"/>
              <a:t>	Úmluva o mezinárodním postavení uprchlíků ze dne 28. října 1933 (publ. pod č. 179/1935 Sb. z. a n.) </a:t>
            </a:r>
          </a:p>
          <a:p>
            <a:pPr eaLnBrk="1" hangingPunct="1">
              <a:lnSpc>
                <a:spcPct val="80000"/>
              </a:lnSpc>
              <a:buFont typeface="Wingdings" pitchFamily="2" charset="2"/>
              <a:buNone/>
              <a:defRPr/>
            </a:pPr>
            <a:r>
              <a:rPr lang="cs-CZ" sz="2000" smtClean="0"/>
              <a:t>	Úmluva týkající se statusu uprchlíků pocházejících z Německa z roku 1938, v článku 1 odst. 1 písm. a) zahrnovala do osobní působnosti Úmluvy </a:t>
            </a:r>
            <a:r>
              <a:rPr lang="cs-CZ" sz="2000" i="1" smtClean="0"/>
              <a:t>„osoby, jež mají nebo dosud měly německé státní občanství a nemají jiné státní občanství a jež prokázaly, že nepožívají, právně či fakticky, ochranu německé vlády.“</a:t>
            </a:r>
          </a:p>
          <a:p>
            <a:pPr eaLnBrk="1" hangingPunct="1">
              <a:lnSpc>
                <a:spcPct val="80000"/>
              </a:lnSpc>
              <a:buFont typeface="Wingdings" pitchFamily="2" charset="2"/>
              <a:buNone/>
              <a:defRPr/>
            </a:pPr>
            <a:r>
              <a:rPr lang="cs-CZ" sz="2000" smtClean="0"/>
              <a:t>g) ILO: MOP 1919, řada úmluv na zabezpečení důstojných pracovních podmínek, zákaz dětské práce apod. </a:t>
            </a:r>
          </a:p>
          <a:p>
            <a:pPr eaLnBrk="1" hangingPunct="1">
              <a:lnSpc>
                <a:spcPct val="80000"/>
              </a:lnSpc>
              <a:defRPr/>
            </a:pPr>
            <a:endParaRPr lang="cs-CZ" sz="200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defRPr/>
            </a:pPr>
            <a:r>
              <a:rPr lang="cs-CZ" sz="4000" smtClean="0"/>
              <a:t>Úrovně ochrany – domove domove, sladký a jediný….</a:t>
            </a:r>
          </a:p>
        </p:txBody>
      </p:sp>
      <p:sp>
        <p:nvSpPr>
          <p:cNvPr id="16387" name="Rectangle 3"/>
          <p:cNvSpPr>
            <a:spLocks noGrp="1" noChangeArrowheads="1"/>
          </p:cNvSpPr>
          <p:nvPr>
            <p:ph type="body" idx="1"/>
          </p:nvPr>
        </p:nvSpPr>
        <p:spPr/>
        <p:txBody>
          <a:bodyPr/>
          <a:lstStyle/>
          <a:p>
            <a:pPr eaLnBrk="1" hangingPunct="1">
              <a:defRPr/>
            </a:pPr>
            <a:r>
              <a:rPr lang="cs-CZ" dirty="0" smtClean="0"/>
              <a:t>Některé inspirovaly mezinárodní LP, některé založení specifických oblastí práva: IHL, uprchlické právo, pracovní právo, investiční právo…</a:t>
            </a:r>
          </a:p>
          <a:p>
            <a:pPr eaLnBrk="1" hangingPunct="1">
              <a:defRPr/>
            </a:pPr>
            <a:r>
              <a:rPr lang="cs-CZ" dirty="0" smtClean="0"/>
              <a:t>Lidskoprávní duha</a:t>
            </a:r>
          </a:p>
          <a:p>
            <a:pPr eaLnBrk="1" hangingPunct="1">
              <a:defRPr/>
            </a:pPr>
            <a:r>
              <a:rPr lang="cs-CZ" dirty="0" smtClean="0"/>
              <a:t>Ombudsman, soudy, </a:t>
            </a:r>
            <a:r>
              <a:rPr lang="pt-BR" dirty="0" smtClean="0"/>
              <a:t>Rada vlády pro lidská práva</a:t>
            </a:r>
            <a:r>
              <a:rPr lang="cs-CZ" dirty="0" smtClean="0"/>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a:xfrm>
            <a:off x="0" y="277813"/>
            <a:ext cx="8229600" cy="1143000"/>
          </a:xfrm>
        </p:spPr>
        <p:txBody>
          <a:bodyPr/>
          <a:lstStyle/>
          <a:p>
            <a:pPr eaLnBrk="1" hangingPunct="1">
              <a:defRPr/>
            </a:pPr>
            <a:r>
              <a:rPr lang="cs-CZ" smtClean="0"/>
              <a:t>Úrovně ochrany - EU</a:t>
            </a:r>
          </a:p>
        </p:txBody>
      </p:sp>
      <p:pic>
        <p:nvPicPr>
          <p:cNvPr id="10243" name="Picture 5" descr="europestereo"/>
          <p:cNvPicPr>
            <a:picLocks noChangeAspect="1" noChangeArrowheads="1"/>
          </p:cNvPicPr>
          <p:nvPr>
            <p:ph/>
          </p:nvPr>
        </p:nvPicPr>
        <p:blipFill>
          <a:blip r:embed="rId2">
            <a:extLst>
              <a:ext uri="{28A0092B-C50C-407E-A947-70E740481C1C}">
                <a14:useLocalDpi xmlns:a14="http://schemas.microsoft.com/office/drawing/2010/main" val="0"/>
              </a:ext>
            </a:extLst>
          </a:blip>
          <a:srcRect/>
          <a:stretch>
            <a:fillRect/>
          </a:stretch>
        </p:blipFill>
        <p:spPr>
          <a:xfrm>
            <a:off x="1228725" y="1268413"/>
            <a:ext cx="6686550" cy="4211637"/>
          </a:xfr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defRPr/>
            </a:pPr>
            <a:r>
              <a:rPr lang="cs-CZ" smtClean="0"/>
              <a:t>Úrovně ochrany - EU</a:t>
            </a:r>
          </a:p>
        </p:txBody>
      </p:sp>
      <p:sp>
        <p:nvSpPr>
          <p:cNvPr id="20483" name="Rectangle 3"/>
          <p:cNvSpPr>
            <a:spLocks noGrp="1" noChangeArrowheads="1"/>
          </p:cNvSpPr>
          <p:nvPr>
            <p:ph type="body" idx="1"/>
          </p:nvPr>
        </p:nvSpPr>
        <p:spPr/>
        <p:txBody>
          <a:bodyPr/>
          <a:lstStyle/>
          <a:p>
            <a:pPr eaLnBrk="1" hangingPunct="1">
              <a:lnSpc>
                <a:spcPct val="90000"/>
              </a:lnSpc>
              <a:defRPr/>
            </a:pPr>
            <a:r>
              <a:rPr lang="cs-CZ" sz="2800" smtClean="0"/>
              <a:t>Proč EU potřebuje lidská práva?</a:t>
            </a:r>
          </a:p>
          <a:p>
            <a:pPr lvl="1" eaLnBrk="1" hangingPunct="1">
              <a:lnSpc>
                <a:spcPct val="90000"/>
              </a:lnSpc>
              <a:defRPr/>
            </a:pPr>
            <a:r>
              <a:rPr lang="cs-CZ" sz="2400" smtClean="0"/>
              <a:t>Čím víc kompetencí, tím víc důvodů k obraně suverenity (Lisabon, eurozatykač).</a:t>
            </a:r>
          </a:p>
          <a:p>
            <a:pPr lvl="1" eaLnBrk="1" hangingPunct="1">
              <a:lnSpc>
                <a:spcPct val="90000"/>
              </a:lnSpc>
              <a:defRPr/>
            </a:pPr>
            <a:r>
              <a:rPr lang="cs-CZ" sz="2400" smtClean="0"/>
              <a:t>Čím víc kompetencí, tím víc možných zásahů do LP (</a:t>
            </a:r>
            <a:r>
              <a:rPr lang="de-DE" sz="2400" smtClean="0"/>
              <a:t>11/70 Internationale Handesgeselschaft [1970] ECR 1125</a:t>
            </a:r>
            <a:r>
              <a:rPr lang="cs-CZ" sz="2400" smtClean="0"/>
              <a:t>; </a:t>
            </a:r>
            <a:r>
              <a:rPr lang="de-DE" sz="2400" smtClean="0"/>
              <a:t>5/88 Wachauf [1989] ECR 2609</a:t>
            </a:r>
            <a:r>
              <a:rPr lang="cs-CZ" sz="2400" smtClean="0"/>
              <a:t>; Solange I – 1974, Solange II 1986)</a:t>
            </a:r>
          </a:p>
          <a:p>
            <a:pPr lvl="1" eaLnBrk="1" hangingPunct="1">
              <a:lnSpc>
                <a:spcPct val="90000"/>
              </a:lnSpc>
              <a:defRPr/>
            </a:pPr>
            <a:r>
              <a:rPr lang="cs-CZ" sz="2400" smtClean="0"/>
              <a:t>Tisíc aspektů nediskriminace (Sabena a čl. 119 staré SES)</a:t>
            </a:r>
          </a:p>
          <a:p>
            <a:pPr lvl="1" eaLnBrk="1" hangingPunct="1">
              <a:lnSpc>
                <a:spcPct val="90000"/>
              </a:lnSpc>
              <a:defRPr/>
            </a:pPr>
            <a:r>
              <a:rPr lang="cs-CZ" sz="2400" smtClean="0"/>
              <a:t>Evropské občanství: Civis europaeus sum! (AG Jacobs - C-168/91 Konstantinidis [1993] ECR I-1191)</a:t>
            </a:r>
          </a:p>
          <a:p>
            <a:pPr eaLnBrk="1" hangingPunct="1">
              <a:lnSpc>
                <a:spcPct val="90000"/>
              </a:lnSpc>
              <a:defRPr/>
            </a:pPr>
            <a:r>
              <a:rPr lang="cs-CZ" sz="2800" smtClean="0"/>
              <a:t> </a:t>
            </a:r>
          </a:p>
          <a:p>
            <a:pPr eaLnBrk="1" hangingPunct="1">
              <a:lnSpc>
                <a:spcPct val="90000"/>
              </a:lnSpc>
              <a:defRPr/>
            </a:pPr>
            <a:endParaRPr lang="cs-CZ" sz="2800" smtClean="0"/>
          </a:p>
        </p:txBody>
      </p:sp>
    </p:spTree>
  </p:cSld>
  <p:clrMapOvr>
    <a:masterClrMapping/>
  </p:clrMapOvr>
</p:sld>
</file>

<file path=ppt/theme/theme1.xml><?xml version="1.0" encoding="utf-8"?>
<a:theme xmlns:a="http://schemas.openxmlformats.org/drawingml/2006/main" name="Váhy">
  <a:themeElements>
    <a:clrScheme name="Váhy 1">
      <a:dk1>
        <a:srgbClr val="663300"/>
      </a:dk1>
      <a:lt1>
        <a:srgbClr val="FFFFFF"/>
      </a:lt1>
      <a:dk2>
        <a:srgbClr val="996600"/>
      </a:dk2>
      <a:lt2>
        <a:srgbClr val="DBBD71"/>
      </a:lt2>
      <a:accent1>
        <a:srgbClr val="F8A500"/>
      </a:accent1>
      <a:accent2>
        <a:srgbClr val="808000"/>
      </a:accent2>
      <a:accent3>
        <a:srgbClr val="CAB8AA"/>
      </a:accent3>
      <a:accent4>
        <a:srgbClr val="DADADA"/>
      </a:accent4>
      <a:accent5>
        <a:srgbClr val="FBCFAA"/>
      </a:accent5>
      <a:accent6>
        <a:srgbClr val="737300"/>
      </a:accent6>
      <a:hlink>
        <a:srgbClr val="FFCC66"/>
      </a:hlink>
      <a:folHlink>
        <a:srgbClr val="CCA500"/>
      </a:folHlink>
    </a:clrScheme>
    <a:fontScheme name="Váhy">
      <a:majorFont>
        <a:latin typeface="Arial"/>
        <a:ea typeface=""/>
        <a:cs typeface=""/>
      </a:majorFont>
      <a:minorFont>
        <a:latin typeface="Tahoma"/>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áhy 1">
        <a:dk1>
          <a:srgbClr val="663300"/>
        </a:dk1>
        <a:lt1>
          <a:srgbClr val="FFFFFF"/>
        </a:lt1>
        <a:dk2>
          <a:srgbClr val="996600"/>
        </a:dk2>
        <a:lt2>
          <a:srgbClr val="DBBD71"/>
        </a:lt2>
        <a:accent1>
          <a:srgbClr val="F8A500"/>
        </a:accent1>
        <a:accent2>
          <a:srgbClr val="808000"/>
        </a:accent2>
        <a:accent3>
          <a:srgbClr val="CAB8AA"/>
        </a:accent3>
        <a:accent4>
          <a:srgbClr val="DADADA"/>
        </a:accent4>
        <a:accent5>
          <a:srgbClr val="FBCFAA"/>
        </a:accent5>
        <a:accent6>
          <a:srgbClr val="737300"/>
        </a:accent6>
        <a:hlink>
          <a:srgbClr val="FFCC66"/>
        </a:hlink>
        <a:folHlink>
          <a:srgbClr val="CCA500"/>
        </a:folHlink>
      </a:clrScheme>
      <a:clrMap bg1="dk2" tx1="lt1" bg2="dk1" tx2="lt2" accent1="accent1" accent2="accent2" accent3="accent3" accent4="accent4" accent5="accent5" accent6="accent6" hlink="hlink" folHlink="folHlink"/>
    </a:extraClrScheme>
    <a:extraClrScheme>
      <a:clrScheme name="Váhy 2">
        <a:dk1>
          <a:srgbClr val="660000"/>
        </a:dk1>
        <a:lt1>
          <a:srgbClr val="FFFFFF"/>
        </a:lt1>
        <a:dk2>
          <a:srgbClr val="800000"/>
        </a:dk2>
        <a:lt2>
          <a:srgbClr val="FFFFCC"/>
        </a:lt2>
        <a:accent1>
          <a:srgbClr val="CC6600"/>
        </a:accent1>
        <a:accent2>
          <a:srgbClr val="BE7960"/>
        </a:accent2>
        <a:accent3>
          <a:srgbClr val="C0AAAA"/>
        </a:accent3>
        <a:accent4>
          <a:srgbClr val="DADADA"/>
        </a:accent4>
        <a:accent5>
          <a:srgbClr val="E2B8AA"/>
        </a:accent5>
        <a:accent6>
          <a:srgbClr val="AC6D56"/>
        </a:accent6>
        <a:hlink>
          <a:srgbClr val="FFFF99"/>
        </a:hlink>
        <a:folHlink>
          <a:srgbClr val="E5B325"/>
        </a:folHlink>
      </a:clrScheme>
      <a:clrMap bg1="dk2" tx1="lt1" bg2="dk1" tx2="lt2" accent1="accent1" accent2="accent2" accent3="accent3" accent4="accent4" accent5="accent5" accent6="accent6" hlink="hlink" folHlink="folHlink"/>
    </a:extraClrScheme>
    <a:extraClrScheme>
      <a:clrScheme name="Váhy 3">
        <a:dk1>
          <a:srgbClr val="003300"/>
        </a:dk1>
        <a:lt1>
          <a:srgbClr val="FFFFFF"/>
        </a:lt1>
        <a:dk2>
          <a:srgbClr val="4D6A2A"/>
        </a:dk2>
        <a:lt2>
          <a:srgbClr val="CCFF99"/>
        </a:lt2>
        <a:accent1>
          <a:srgbClr val="2EB62E"/>
        </a:accent1>
        <a:accent2>
          <a:srgbClr val="527C3A"/>
        </a:accent2>
        <a:accent3>
          <a:srgbClr val="B2B9AC"/>
        </a:accent3>
        <a:accent4>
          <a:srgbClr val="DADADA"/>
        </a:accent4>
        <a:accent5>
          <a:srgbClr val="ADD7AD"/>
        </a:accent5>
        <a:accent6>
          <a:srgbClr val="497034"/>
        </a:accent6>
        <a:hlink>
          <a:srgbClr val="DDD800"/>
        </a:hlink>
        <a:folHlink>
          <a:srgbClr val="009999"/>
        </a:folHlink>
      </a:clrScheme>
      <a:clrMap bg1="dk2" tx1="lt1" bg2="dk1" tx2="lt2" accent1="accent1" accent2="accent2" accent3="accent3" accent4="accent4" accent5="accent5" accent6="accent6" hlink="hlink" folHlink="folHlink"/>
    </a:extraClrScheme>
    <a:extraClrScheme>
      <a:clrScheme name="Váhy 4">
        <a:dk1>
          <a:srgbClr val="005A58"/>
        </a:dk1>
        <a:lt1>
          <a:srgbClr val="FFFFFF"/>
        </a:lt1>
        <a:dk2>
          <a:srgbClr val="00716E"/>
        </a:dk2>
        <a:lt2>
          <a:srgbClr val="FFFF99"/>
        </a:lt2>
        <a:accent1>
          <a:srgbClr val="2DB3B0"/>
        </a:accent1>
        <a:accent2>
          <a:srgbClr val="6D6FC7"/>
        </a:accent2>
        <a:accent3>
          <a:srgbClr val="AABBBA"/>
        </a:accent3>
        <a:accent4>
          <a:srgbClr val="DADADA"/>
        </a:accent4>
        <a:accent5>
          <a:srgbClr val="ADD6D4"/>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áhy 5">
        <a:dk1>
          <a:srgbClr val="003366"/>
        </a:dk1>
        <a:lt1>
          <a:srgbClr val="FFFFFF"/>
        </a:lt1>
        <a:dk2>
          <a:srgbClr val="2B5481"/>
        </a:dk2>
        <a:lt2>
          <a:srgbClr val="E5FFFF"/>
        </a:lt2>
        <a:accent1>
          <a:srgbClr val="336699"/>
        </a:accent1>
        <a:accent2>
          <a:srgbClr val="00B000"/>
        </a:accent2>
        <a:accent3>
          <a:srgbClr val="ACB3C1"/>
        </a:accent3>
        <a:accent4>
          <a:srgbClr val="DADADA"/>
        </a:accent4>
        <a:accent5>
          <a:srgbClr val="ADB8CA"/>
        </a:accent5>
        <a:accent6>
          <a:srgbClr val="009F00"/>
        </a:accent6>
        <a:hlink>
          <a:srgbClr val="00CCFF"/>
        </a:hlink>
        <a:folHlink>
          <a:srgbClr val="B5FFFB"/>
        </a:folHlink>
      </a:clrScheme>
      <a:clrMap bg1="dk2" tx1="lt1" bg2="dk1" tx2="lt2" accent1="accent1" accent2="accent2" accent3="accent3" accent4="accent4" accent5="accent5" accent6="accent6" hlink="hlink" folHlink="folHlink"/>
    </a:extraClrScheme>
    <a:extraClrScheme>
      <a:clrScheme name="Váhy 6">
        <a:dk1>
          <a:srgbClr val="2F2D25"/>
        </a:dk1>
        <a:lt1>
          <a:srgbClr val="FFFFFF"/>
        </a:lt1>
        <a:dk2>
          <a:srgbClr val="656151"/>
        </a:dk2>
        <a:lt2>
          <a:srgbClr val="FFFFCC"/>
        </a:lt2>
        <a:accent1>
          <a:srgbClr val="818173"/>
        </a:accent1>
        <a:accent2>
          <a:srgbClr val="809EA8"/>
        </a:accent2>
        <a:accent3>
          <a:srgbClr val="B8B7B3"/>
        </a:accent3>
        <a:accent4>
          <a:srgbClr val="DADADA"/>
        </a:accent4>
        <a:accent5>
          <a:srgbClr val="C1C1BC"/>
        </a:accent5>
        <a:accent6>
          <a:srgbClr val="738F98"/>
        </a:accent6>
        <a:hlink>
          <a:srgbClr val="E2C86A"/>
        </a:hlink>
        <a:folHlink>
          <a:srgbClr val="B7B6A3"/>
        </a:folHlink>
      </a:clrScheme>
      <a:clrMap bg1="dk2" tx1="lt1" bg2="dk1" tx2="lt2" accent1="accent1" accent2="accent2" accent3="accent3" accent4="accent4" accent5="accent5" accent6="accent6" hlink="hlink" folHlink="folHlink"/>
    </a:extraClrScheme>
    <a:extraClrScheme>
      <a:clrScheme name="Váhy 7">
        <a:dk1>
          <a:srgbClr val="B4AF80"/>
        </a:dk1>
        <a:lt1>
          <a:srgbClr val="FFFFFF"/>
        </a:lt1>
        <a:dk2>
          <a:srgbClr val="C8C6A2"/>
        </a:dk2>
        <a:lt2>
          <a:srgbClr val="827F4C"/>
        </a:lt2>
        <a:accent1>
          <a:srgbClr val="7C784E"/>
        </a:accent1>
        <a:accent2>
          <a:srgbClr val="A2A4AC"/>
        </a:accent2>
        <a:accent3>
          <a:srgbClr val="E0DFCE"/>
        </a:accent3>
        <a:accent4>
          <a:srgbClr val="DADADA"/>
        </a:accent4>
        <a:accent5>
          <a:srgbClr val="BFBEB2"/>
        </a:accent5>
        <a:accent6>
          <a:srgbClr val="92949B"/>
        </a:accent6>
        <a:hlink>
          <a:srgbClr val="33CCCC"/>
        </a:hlink>
        <a:folHlink>
          <a:srgbClr val="009999"/>
        </a:folHlink>
      </a:clrScheme>
      <a:clrMap bg1="dk2" tx1="lt1" bg2="dk1" tx2="lt2" accent1="accent1" accent2="accent2" accent3="accent3" accent4="accent4" accent5="accent5" accent6="accent6" hlink="hlink" folHlink="folHlink"/>
    </a:extraClrScheme>
    <a:extraClrScheme>
      <a:clrScheme name="Váhy 8">
        <a:dk1>
          <a:srgbClr val="000000"/>
        </a:dk1>
        <a:lt1>
          <a:srgbClr val="DDDDDD"/>
        </a:lt1>
        <a:dk2>
          <a:srgbClr val="000000"/>
        </a:dk2>
        <a:lt2>
          <a:srgbClr val="B8B7D1"/>
        </a:lt2>
        <a:accent1>
          <a:srgbClr val="F1F0F4"/>
        </a:accent1>
        <a:accent2>
          <a:srgbClr val="C1BCFC"/>
        </a:accent2>
        <a:accent3>
          <a:srgbClr val="EBEBEB"/>
        </a:accent3>
        <a:accent4>
          <a:srgbClr val="000000"/>
        </a:accent4>
        <a:accent5>
          <a:srgbClr val="F7F6F8"/>
        </a:accent5>
        <a:accent6>
          <a:srgbClr val="AFAAE4"/>
        </a:accent6>
        <a:hlink>
          <a:srgbClr val="5454C6"/>
        </a:hlink>
        <a:folHlink>
          <a:srgbClr val="6A6F86"/>
        </a:folHlink>
      </a:clrScheme>
      <a:clrMap bg1="lt1" tx1="dk1" bg2="lt2" tx2="dk2" accent1="accent1" accent2="accent2" accent3="accent3" accent4="accent4" accent5="accent5" accent6="accent6" hlink="hlink" folHlink="folHlink"/>
    </a:extraClrScheme>
    <a:extraClrScheme>
      <a:clrScheme name="Váhy 9">
        <a:dk1>
          <a:srgbClr val="000000"/>
        </a:dk1>
        <a:lt1>
          <a:srgbClr val="FFFFFF"/>
        </a:lt1>
        <a:dk2>
          <a:srgbClr val="00A29E"/>
        </a:dk2>
        <a:lt2>
          <a:srgbClr val="CBCBCB"/>
        </a:lt2>
        <a:accent1>
          <a:srgbClr val="E5E5FF"/>
        </a:accent1>
        <a:accent2>
          <a:srgbClr val="79CD6B"/>
        </a:accent2>
        <a:accent3>
          <a:srgbClr val="FFFFFF"/>
        </a:accent3>
        <a:accent4>
          <a:srgbClr val="000000"/>
        </a:accent4>
        <a:accent5>
          <a:srgbClr val="F0F0FF"/>
        </a:accent5>
        <a:accent6>
          <a:srgbClr val="6DBA60"/>
        </a:accent6>
        <a:hlink>
          <a:srgbClr val="4477DE"/>
        </a:hlink>
        <a:folHlink>
          <a:srgbClr val="65498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Balance</Template>
  <TotalTime>1056</TotalTime>
  <Words>2070</Words>
  <Application>Microsoft Office PowerPoint</Application>
  <PresentationFormat>Předvádění na obrazovce (4:3)</PresentationFormat>
  <Paragraphs>167</Paragraphs>
  <Slides>29</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29</vt:i4>
      </vt:variant>
    </vt:vector>
  </HeadingPairs>
  <TitlesOfParts>
    <vt:vector size="33" baseType="lpstr">
      <vt:lpstr>Tahoma</vt:lpstr>
      <vt:lpstr>Arial</vt:lpstr>
      <vt:lpstr>Wingdings</vt:lpstr>
      <vt:lpstr>Váhy</vt:lpstr>
      <vt:lpstr>Lidská práva a soudnictví 2 – Úrovně ochrany lidských práv </vt:lpstr>
      <vt:lpstr>Vpád mezinárodního práva</vt:lpstr>
      <vt:lpstr>Vpád mezinárodního práva</vt:lpstr>
      <vt:lpstr>Vpád mezinárodního práva</vt:lpstr>
      <vt:lpstr>Vpád mezinárodního práva</vt:lpstr>
      <vt:lpstr>Vpád mezinárodního práva</vt:lpstr>
      <vt:lpstr>Úrovně ochrany – domove domove, sladký a jediný….</vt:lpstr>
      <vt:lpstr>Úrovně ochrany - EU</vt:lpstr>
      <vt:lpstr>Úrovně ochrany - EU</vt:lpstr>
      <vt:lpstr>Úrovně ochrany - EU</vt:lpstr>
      <vt:lpstr>Úrovně ochrany - EU</vt:lpstr>
      <vt:lpstr>Úrovně ochrany - EU</vt:lpstr>
      <vt:lpstr>Úrovně ochrany - EU</vt:lpstr>
      <vt:lpstr>Úrovně ochrany - EU</vt:lpstr>
      <vt:lpstr>Rada Evropy-obecné</vt:lpstr>
      <vt:lpstr>Rada Evropy - speciální</vt:lpstr>
      <vt:lpstr>Nadregionální</vt:lpstr>
      <vt:lpstr>Univerzální – Charter-based bodies</vt:lpstr>
      <vt:lpstr>Univerzální – Charter-based bodies</vt:lpstr>
      <vt:lpstr>Univerzální – Charter-based bodies</vt:lpstr>
      <vt:lpstr>Univerzální – Treaty-based bodies</vt:lpstr>
      <vt:lpstr>Univerzální – Treaty-based bodies</vt:lpstr>
      <vt:lpstr>Univerzální – Treaty-based bodies</vt:lpstr>
      <vt:lpstr>Univerzální – Treaty-based bodies</vt:lpstr>
      <vt:lpstr>Univerzální – Treaty-based bodies</vt:lpstr>
      <vt:lpstr>Univerzální – Treaty-based bodies</vt:lpstr>
      <vt:lpstr>Univerzální speciální – víceméně mimo rámec OSN</vt:lpstr>
      <vt:lpstr>Ze země za zrcadlem</vt:lpstr>
      <vt:lpstr>Literatura a otázky</vt:lpstr>
    </vt:vector>
  </TitlesOfParts>
  <Company>NSSOUD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rights 2-</dc:title>
  <dc:creator>Pavel Molek</dc:creator>
  <cp:lastModifiedBy>NP350</cp:lastModifiedBy>
  <cp:revision>30</cp:revision>
  <dcterms:created xsi:type="dcterms:W3CDTF">2010-08-20T15:14:06Z</dcterms:created>
  <dcterms:modified xsi:type="dcterms:W3CDTF">2015-03-03T09:23:09Z</dcterms:modified>
</cp:coreProperties>
</file>