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6D4D4-C3AB-4628-B91A-B0FE9BCA838C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81599-96FC-4BD5-9D8A-5971DF655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310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34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98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72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59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2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18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65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2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88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13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0E43E-91ED-4E31-B52E-58AE5F99CFEA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3E64-9E60-4BB9-B91F-BB2A37271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71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Torts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5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Stella </a:t>
            </a:r>
            <a:r>
              <a:rPr lang="cs-CZ" sz="3200" dirty="0" err="1" smtClean="0"/>
              <a:t>Awards</a:t>
            </a:r>
            <a:r>
              <a:rPr lang="cs-CZ" sz="3200" dirty="0" smtClean="0"/>
              <a:t> p. 20-21 </a:t>
            </a:r>
            <a:br>
              <a:rPr lang="cs-CZ" sz="3200" dirty="0" smtClean="0"/>
            </a:br>
            <a:r>
              <a:rPr lang="cs-CZ" sz="3200" dirty="0" err="1" smtClean="0"/>
              <a:t>True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made up?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Case No. 1 </a:t>
            </a:r>
          </a:p>
          <a:p>
            <a:r>
              <a:rPr lang="cs-CZ" dirty="0"/>
              <a:t>Case No. </a:t>
            </a:r>
            <a:r>
              <a:rPr lang="cs-CZ" dirty="0" smtClean="0"/>
              <a:t>2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3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4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5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6 </a:t>
            </a:r>
            <a:endParaRPr lang="cs-CZ" dirty="0"/>
          </a:p>
          <a:p>
            <a:r>
              <a:rPr lang="cs-CZ" dirty="0"/>
              <a:t>Case No. </a:t>
            </a:r>
            <a:r>
              <a:rPr lang="cs-CZ" dirty="0" smtClean="0"/>
              <a:t>7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True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True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Fabricated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from</a:t>
            </a:r>
            <a:r>
              <a:rPr lang="cs-CZ" dirty="0" smtClean="0">
                <a:solidFill>
                  <a:srgbClr val="FF0000"/>
                </a:solidFill>
              </a:rPr>
              <a:t> a very </a:t>
            </a:r>
            <a:r>
              <a:rPr lang="cs-CZ" dirty="0" err="1" smtClean="0">
                <a:solidFill>
                  <a:srgbClr val="FF0000"/>
                </a:solidFill>
              </a:rPr>
              <a:t>old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urban</a:t>
            </a:r>
            <a:r>
              <a:rPr lang="cs-CZ" dirty="0" smtClean="0">
                <a:solidFill>
                  <a:srgbClr val="FF0000"/>
                </a:solidFill>
              </a:rPr>
              <a:t> legend!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56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2800" b="1" dirty="0" err="1" smtClean="0"/>
              <a:t>Railroad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company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cs-CZ" sz="5100" dirty="0" err="1"/>
              <a:t>w</a:t>
            </a:r>
            <a:r>
              <a:rPr lang="cs-CZ" sz="5100" dirty="0" err="1" smtClean="0"/>
              <a:t>hen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 err="1"/>
              <a:t>e</a:t>
            </a:r>
            <a:r>
              <a:rPr lang="cs-CZ" sz="5100" dirty="0" err="1" smtClean="0"/>
              <a:t>ven</a:t>
            </a:r>
            <a:r>
              <a:rPr lang="cs-CZ" sz="5100" dirty="0" smtClean="0"/>
              <a:t> </a:t>
            </a:r>
            <a:r>
              <a:rPr lang="cs-CZ" sz="5100" dirty="0" err="1" smtClean="0"/>
              <a:t>though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 err="1"/>
              <a:t>w</a:t>
            </a:r>
            <a:r>
              <a:rPr lang="cs-CZ" sz="5100" dirty="0" err="1" smtClean="0"/>
              <a:t>hile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/>
              <a:t>s</a:t>
            </a:r>
            <a:r>
              <a:rPr lang="cs-CZ" sz="5100" dirty="0" smtClean="0"/>
              <a:t>o</a:t>
            </a:r>
          </a:p>
          <a:p>
            <a:pPr marL="514350" indent="-514350">
              <a:buAutoNum type="arabicPeriod"/>
            </a:pPr>
            <a:r>
              <a:rPr lang="cs-CZ" sz="5100" dirty="0" err="1"/>
              <a:t>c</a:t>
            </a:r>
            <a:r>
              <a:rPr lang="cs-CZ" sz="5100" dirty="0" err="1" smtClean="0"/>
              <a:t>aused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 err="1"/>
              <a:t>c</a:t>
            </a:r>
            <a:r>
              <a:rPr lang="cs-CZ" sz="5100" dirty="0" err="1" smtClean="0"/>
              <a:t>ausing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 err="1"/>
              <a:t>r</a:t>
            </a:r>
            <a:r>
              <a:rPr lang="cs-CZ" sz="5100" dirty="0" err="1" smtClean="0"/>
              <a:t>esult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 err="1"/>
              <a:t>r</a:t>
            </a:r>
            <a:r>
              <a:rPr lang="cs-CZ" sz="5100" dirty="0" err="1" smtClean="0"/>
              <a:t>esulted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/>
              <a:t>c</a:t>
            </a:r>
            <a:r>
              <a:rPr lang="cs-CZ" sz="5100" dirty="0" smtClean="0"/>
              <a:t>ause</a:t>
            </a:r>
          </a:p>
          <a:p>
            <a:pPr marL="514350" indent="-514350">
              <a:buAutoNum type="arabicPeriod"/>
            </a:pPr>
            <a:r>
              <a:rPr lang="cs-CZ" sz="5100" dirty="0"/>
              <a:t>a</a:t>
            </a:r>
            <a:r>
              <a:rPr lang="cs-CZ" sz="5100" dirty="0" smtClean="0"/>
              <a:t>s/</a:t>
            </a:r>
            <a:r>
              <a:rPr lang="cs-CZ" sz="5100" dirty="0" err="1" smtClean="0"/>
              <a:t>since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 err="1"/>
              <a:t>h</a:t>
            </a:r>
            <a:r>
              <a:rPr lang="cs-CZ" sz="5100" dirty="0" err="1" smtClean="0"/>
              <a:t>ave</a:t>
            </a:r>
            <a:endParaRPr lang="cs-CZ" sz="5100" dirty="0" smtClean="0"/>
          </a:p>
          <a:p>
            <a:pPr marL="514350" indent="-514350">
              <a:buAutoNum type="arabicPeriod"/>
            </a:pPr>
            <a:r>
              <a:rPr lang="cs-CZ" sz="5100" dirty="0" err="1" smtClean="0"/>
              <a:t>therefore</a:t>
            </a:r>
            <a:endParaRPr lang="cs-CZ" sz="51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31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Railroad</a:t>
            </a:r>
            <a:r>
              <a:rPr lang="cs-CZ" b="1" dirty="0" smtClean="0"/>
              <a:t> </a:t>
            </a:r>
            <a:r>
              <a:rPr lang="cs-CZ" b="1" dirty="0" err="1" smtClean="0"/>
              <a:t>company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cs-CZ" dirty="0" err="1"/>
              <a:t>h</a:t>
            </a:r>
            <a:r>
              <a:rPr lang="cs-CZ" dirty="0" err="1" smtClean="0"/>
              <a:t>adn´t</a:t>
            </a:r>
            <a:r>
              <a:rPr lang="cs-CZ" dirty="0" smtClean="0"/>
              <a:t>                           </a:t>
            </a:r>
            <a:r>
              <a:rPr lang="cs-CZ" dirty="0" err="1" smtClean="0"/>
              <a:t>wouldn´t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err="1"/>
              <a:t>h</a:t>
            </a:r>
            <a:r>
              <a:rPr lang="cs-CZ" dirty="0" err="1" smtClean="0"/>
              <a:t>adn´t</a:t>
            </a:r>
            <a:r>
              <a:rPr lang="cs-CZ" dirty="0" smtClean="0"/>
              <a:t> </a:t>
            </a:r>
            <a:r>
              <a:rPr lang="cs-CZ" dirty="0" err="1" smtClean="0"/>
              <a:t>reached</a:t>
            </a:r>
            <a:r>
              <a:rPr lang="cs-CZ" dirty="0" smtClean="0"/>
              <a:t>            </a:t>
            </a:r>
            <a:r>
              <a:rPr lang="cs-CZ" dirty="0" err="1" smtClean="0"/>
              <a:t>wouldn´t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err="1"/>
              <a:t>h</a:t>
            </a:r>
            <a:r>
              <a:rPr lang="cs-CZ" dirty="0" err="1" smtClean="0"/>
              <a:t>adn´t</a:t>
            </a:r>
            <a:r>
              <a:rPr lang="cs-CZ" dirty="0" smtClean="0"/>
              <a:t> </a:t>
            </a:r>
            <a:r>
              <a:rPr lang="cs-CZ" dirty="0" err="1" smtClean="0"/>
              <a:t>exploded</a:t>
            </a:r>
            <a:r>
              <a:rPr lang="cs-CZ" dirty="0" smtClean="0"/>
              <a:t>          </a:t>
            </a:r>
            <a:r>
              <a:rPr lang="cs-CZ" dirty="0" err="1" smtClean="0"/>
              <a:t>wouldn´t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err="1"/>
              <a:t>h</a:t>
            </a:r>
            <a:r>
              <a:rPr lang="cs-CZ" dirty="0" err="1" smtClean="0"/>
              <a:t>adn´t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                </a:t>
            </a:r>
            <a:r>
              <a:rPr lang="cs-CZ" dirty="0" err="1" smtClean="0"/>
              <a:t>wouldn´t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sued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h</a:t>
            </a:r>
            <a:r>
              <a:rPr lang="cs-CZ" dirty="0" smtClean="0"/>
              <a:t>ad </a:t>
            </a:r>
            <a:r>
              <a:rPr lang="cs-CZ" dirty="0" err="1" smtClean="0"/>
              <a:t>been</a:t>
            </a:r>
            <a:r>
              <a:rPr lang="cs-CZ" dirty="0" smtClean="0"/>
              <a:t>                      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721708"/>
              </p:ext>
            </p:extLst>
          </p:nvPr>
        </p:nvGraphicFramePr>
        <p:xfrm>
          <a:off x="498484" y="322525"/>
          <a:ext cx="8352928" cy="6582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8178"/>
                <a:gridCol w="2154750"/>
              </a:tblGrid>
              <a:tr h="6582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A tort, in common law jurisdictions, is a civil wrong which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_______ causes someone else to suffer 2. _______  or harm resulting in legal liability for the person who commits the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3. _______  act, called a </a:t>
                      </a:r>
                      <a:r>
                        <a:rPr lang="en-US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tortfeasor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 is a 4. _______ of some duty clearly set by law, not by 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5. _______  agreement between two parties, as in breach of contract. When such a duty is breached, the injured party has the right to institute suit for 6.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damages.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Torts may be 7.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in several ways, with a particularly common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8. _______  between negligent and intentional torts.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Intentional torts include, among others, certain torts 9. _______ from the occupation or use of land. The tort of nuisance, for example, involves strict liability for a neighbor who interferes with another's 10.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of his real property. Trespass allows owners to sue for 11.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by a person on their land. Several intentional torts do not involve land. Examples include false imprisonment - the tort of 12.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arresting or detaining someone, and libel, where a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13.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statement is published and damages the plaintiff's reputation.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FAIR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LOSE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TORT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VIOLATE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SPECIFY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COMPENSATE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CATEGORY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DIVIDE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9.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ARISE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10.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ENJOY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11.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ENTER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12.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LAW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13.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DEFAME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6516216" y="4046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732240" y="404664"/>
            <a:ext cx="0" cy="6264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80806" y="619584"/>
            <a:ext cx="91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unfairly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620688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loss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1187460"/>
            <a:ext cx="942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tortious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93098" y="1556792"/>
            <a:ext cx="102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violation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78389" y="1844824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specific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419872" y="2492896"/>
            <a:ext cx="154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compensatory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05162" y="278092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categorized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80806" y="3429000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division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96935" y="364024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arising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365817" y="4509120"/>
            <a:ext cx="121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enjoyment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77332" y="4765794"/>
            <a:ext cx="111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entrances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74948" y="5373216"/>
            <a:ext cx="119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unlawfully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99592" y="5949280"/>
            <a:ext cx="1298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defamatory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5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Legal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terms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– </a:t>
            </a:r>
            <a:r>
              <a:rPr lang="cs-CZ" dirty="0" err="1" smtClean="0">
                <a:solidFill>
                  <a:srgbClr val="0070C0"/>
                </a:solidFill>
              </a:rPr>
              <a:t>revision</a:t>
            </a:r>
            <a:r>
              <a:rPr lang="cs-CZ" dirty="0" smtClean="0">
                <a:solidFill>
                  <a:srgbClr val="0070C0"/>
                </a:solidFill>
              </a:rPr>
              <a:t> in </a:t>
            </a:r>
            <a:r>
              <a:rPr lang="cs-CZ" dirty="0" err="1" smtClean="0">
                <a:solidFill>
                  <a:srgbClr val="0070C0"/>
                </a:solidFill>
              </a:rPr>
              <a:t>pairs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Provide an EXAMPLE and a DEFINITION of the </a:t>
            </a:r>
            <a:r>
              <a:rPr lang="en-US" dirty="0" smtClean="0"/>
              <a:t>term.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cannot use the term itself</a:t>
            </a:r>
            <a:r>
              <a:rPr lang="en-US" dirty="0" smtClean="0"/>
              <a:t>!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/>
              <a:t>term </a:t>
            </a:r>
            <a:r>
              <a:rPr lang="cs-CZ" dirty="0" err="1"/>
              <a:t>consists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57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Example</a:t>
            </a:r>
            <a:r>
              <a:rPr lang="en-US" dirty="0" smtClean="0"/>
              <a:t>: You have been diagnosed with kidney problems. You have an operation and the surgeon removes your left kidney instead your right kidney by mistake.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Definition</a:t>
            </a:r>
            <a:r>
              <a:rPr lang="en-US" dirty="0" smtClean="0"/>
              <a:t>: The </a:t>
            </a:r>
            <a:r>
              <a:rPr lang="cs-CZ" dirty="0" err="1" smtClean="0"/>
              <a:t>serious</a:t>
            </a:r>
            <a:r>
              <a:rPr lang="cs-CZ" dirty="0" smtClean="0"/>
              <a:t> </a:t>
            </a:r>
            <a:r>
              <a:rPr lang="en-US" dirty="0" smtClean="0"/>
              <a:t>breach </a:t>
            </a:r>
            <a:r>
              <a:rPr lang="en-US" dirty="0" smtClean="0"/>
              <a:t>of a duty of care by a member of a profession.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Colleague’</a:t>
            </a:r>
            <a:r>
              <a:rPr lang="cs-CZ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guess</a:t>
            </a:r>
            <a:r>
              <a:rPr lang="en-US" dirty="0" smtClean="0"/>
              <a:t>: </a:t>
            </a:r>
            <a:r>
              <a:rPr lang="cs-CZ" b="1" dirty="0" smtClean="0"/>
              <a:t>gross</a:t>
            </a:r>
            <a:r>
              <a:rPr lang="cs-CZ" dirty="0" smtClean="0"/>
              <a:t> </a:t>
            </a:r>
            <a:r>
              <a:rPr lang="en-US" b="1" dirty="0" smtClean="0"/>
              <a:t>malpractice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414" y="4187517"/>
            <a:ext cx="2520280" cy="406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35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24287"/>
            <a:ext cx="1944216" cy="139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http://www.standard.co.uk/news/article7189512.ece/alternates/w460/cockramePA221206_228x3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61048"/>
            <a:ext cx="1632487" cy="22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628" y="4149080"/>
            <a:ext cx="2557115" cy="127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40" y="3861048"/>
            <a:ext cx="2605394" cy="173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736" y="620688"/>
            <a:ext cx="2147712" cy="1425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36713" y="2456877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Strict</a:t>
            </a:r>
            <a:r>
              <a:rPr lang="cs-CZ" dirty="0" smtClean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rot="10800000" flipH="1" flipV="1">
            <a:off x="846585" y="5692145"/>
            <a:ext cx="18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 err="1" smtClean="0"/>
              <a:t>Foreseeable</a:t>
            </a:r>
            <a:r>
              <a:rPr lang="cs-CZ" dirty="0" smtClean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372200" y="6309320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2. </a:t>
            </a:r>
            <a:r>
              <a:rPr lang="cs-CZ" dirty="0" err="1" smtClean="0"/>
              <a:t>Trespass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the</a:t>
            </a:r>
            <a:r>
              <a:rPr lang="cs-CZ" dirty="0"/>
              <a:t> person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363599" y="2354396"/>
            <a:ext cx="20288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/>
              <a:t>imprisonment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519628" y="2272211"/>
            <a:ext cx="2000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6. </a:t>
            </a:r>
            <a:r>
              <a:rPr lang="cs-CZ" dirty="0" err="1" smtClean="0"/>
              <a:t>Vicarious</a:t>
            </a:r>
            <a:r>
              <a:rPr lang="cs-CZ" dirty="0" smtClean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435737" y="5674996"/>
            <a:ext cx="26410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 err="1" smtClean="0"/>
              <a:t>Actionable</a:t>
            </a:r>
            <a:r>
              <a:rPr lang="cs-CZ" dirty="0" smtClean="0"/>
              <a:t> </a:t>
            </a:r>
            <a:r>
              <a:rPr lang="cs-CZ" dirty="0" err="1"/>
              <a:t>defamation</a:t>
            </a:r>
            <a:endParaRPr lang="cs-CZ" dirty="0"/>
          </a:p>
        </p:txBody>
      </p:sp>
      <p:pic>
        <p:nvPicPr>
          <p:cNvPr id="7174" name="Picture 6" descr="Výsledek obrázku pro shoplifter caugh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599" y="594617"/>
            <a:ext cx="2239673" cy="167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78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229</TotalTime>
  <Words>441</Words>
  <Application>Microsoft Office PowerPoint</Application>
  <PresentationFormat>Předvádění na obrazovce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Revision of Torts</vt:lpstr>
      <vt:lpstr>Stella Awards p. 20-21  True or made up? </vt:lpstr>
      <vt:lpstr>Railroad company</vt:lpstr>
      <vt:lpstr>Railroad company</vt:lpstr>
      <vt:lpstr>Prezentace aplikace PowerPoint</vt:lpstr>
      <vt:lpstr>Legal terms – revision in pairs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of Torts</dc:title>
  <dc:creator>Radmila Doupovcová</dc:creator>
  <cp:lastModifiedBy>Radmila Doupovcová</cp:lastModifiedBy>
  <cp:revision>7</cp:revision>
  <cp:lastPrinted>2015-04-13T11:35:59Z</cp:lastPrinted>
  <dcterms:created xsi:type="dcterms:W3CDTF">2015-04-10T09:49:58Z</dcterms:created>
  <dcterms:modified xsi:type="dcterms:W3CDTF">2015-04-13T11:36:02Z</dcterms:modified>
</cp:coreProperties>
</file>