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5" r:id="rId9"/>
    <p:sldId id="276" r:id="rId10"/>
    <p:sldId id="285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6" r:id="rId19"/>
    <p:sldId id="264" r:id="rId20"/>
    <p:sldId id="284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103" d="100"/>
          <a:sy n="103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315D5-0189-4754-8804-F128EA525DB4}" type="datetimeFigureOut">
              <a:rPr lang="cs-CZ" smtClean="0"/>
              <a:t>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48BA-63FE-4D08-A5D7-9085B8155B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36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2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3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7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2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3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9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2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4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5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BBFE-2821-4A9B-AF68-3A16C09CF8A0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CB405-A9FD-4E59-BBE5-2A8F5CC02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4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TORTS II</a:t>
            </a:r>
            <a:endParaRPr lang="en-US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 – </a:t>
            </a:r>
            <a:r>
              <a:rPr lang="cs-CZ" dirty="0" err="1"/>
              <a:t>Stairs</a:t>
            </a:r>
            <a:r>
              <a:rPr lang="cs-CZ" dirty="0"/>
              <a:t> </a:t>
            </a:r>
            <a:r>
              <a:rPr lang="cs-CZ" dirty="0" err="1"/>
              <a:t>collapse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8411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First</a:t>
            </a:r>
            <a:r>
              <a:rPr lang="cs-CZ" dirty="0" smtClean="0"/>
              <a:t>,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case.</a:t>
            </a:r>
            <a:r>
              <a:rPr lang="en-GB" dirty="0" smtClean="0"/>
              <a:t> </a:t>
            </a:r>
            <a:r>
              <a:rPr lang="en-GB" b="1" dirty="0" smtClean="0"/>
              <a:t>p.15</a:t>
            </a:r>
            <a:r>
              <a:rPr lang="cs-CZ" b="1" dirty="0" smtClean="0"/>
              <a:t>/2</a:t>
            </a:r>
          </a:p>
          <a:p>
            <a:pPr marL="0" indent="0">
              <a:buNone/>
            </a:pPr>
            <a:r>
              <a:rPr lang="cs-CZ" sz="1400" b="1" dirty="0" smtClean="0"/>
              <a:t>( </a:t>
            </a:r>
            <a:r>
              <a:rPr lang="cs-CZ" sz="1400" b="1" dirty="0" err="1" smtClean="0"/>
              <a:t>based</a:t>
            </a:r>
            <a:r>
              <a:rPr lang="cs-CZ" sz="1400" b="1" dirty="0" smtClean="0"/>
              <a:t> on </a:t>
            </a:r>
            <a:r>
              <a:rPr lang="en-GB" sz="1400" b="1" dirty="0" smtClean="0"/>
              <a:t>https</a:t>
            </a:r>
            <a:r>
              <a:rPr lang="en-GB" sz="1400" b="1" dirty="0"/>
              <a:t>://www.dlsweb.rmit.edu.au/</a:t>
            </a:r>
            <a:r>
              <a:rPr lang="en-GB" sz="1400" b="1" dirty="0" err="1"/>
              <a:t>lsu</a:t>
            </a:r>
            <a:r>
              <a:rPr lang="en-GB" sz="1400" b="1" dirty="0"/>
              <a:t>../</a:t>
            </a:r>
            <a:r>
              <a:rPr lang="en-GB" sz="1400" b="1" dirty="0" smtClean="0"/>
              <a:t>content/D_BUS/law/</a:t>
            </a:r>
            <a:r>
              <a:rPr lang="en-GB" sz="1400" b="1" dirty="0" err="1" smtClean="0"/>
              <a:t>negligence_LL</a:t>
            </a:r>
            <a:r>
              <a:rPr lang="en-GB" sz="1400" b="1" dirty="0" smtClean="0"/>
              <a:t>/casestudy.html</a:t>
            </a:r>
            <a:r>
              <a:rPr lang="cs-CZ" sz="1400" b="1" dirty="0" smtClean="0"/>
              <a:t>)</a:t>
            </a:r>
            <a:endParaRPr lang="en-GB" sz="1400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What tort is involved?</a:t>
            </a:r>
          </a:p>
          <a:p>
            <a:pPr marL="0" indent="0">
              <a:buNone/>
            </a:pPr>
            <a:r>
              <a:rPr lang="en-GB" dirty="0" smtClean="0"/>
              <a:t>What are the elements required for negligence?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0" y="3078699"/>
            <a:ext cx="1548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negligence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3854" y="4137827"/>
            <a:ext cx="360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</a:rPr>
              <a:t>Presence </a:t>
            </a:r>
            <a:r>
              <a:rPr lang="cs-CZ" sz="2400" b="1" dirty="0" err="1" smtClean="0">
                <a:solidFill>
                  <a:srgbClr val="FF0000"/>
                </a:solidFill>
              </a:rPr>
              <a:t>of</a:t>
            </a:r>
            <a:r>
              <a:rPr lang="cs-CZ" sz="2400" b="1" dirty="0" smtClean="0">
                <a:solidFill>
                  <a:srgbClr val="FF0000"/>
                </a:solidFill>
              </a:rPr>
              <a:t> duty </a:t>
            </a:r>
            <a:r>
              <a:rPr lang="cs-CZ" sz="2400" b="1" dirty="0" err="1" smtClean="0">
                <a:solidFill>
                  <a:srgbClr val="FF0000"/>
                </a:solidFill>
              </a:rPr>
              <a:t>of</a:t>
            </a:r>
            <a:r>
              <a:rPr lang="cs-CZ" sz="2400" b="1" dirty="0" smtClean="0">
                <a:solidFill>
                  <a:srgbClr val="FF0000"/>
                </a:solidFill>
              </a:rPr>
              <a:t> care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3854" y="4626940"/>
            <a:ext cx="3832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rgbClr val="FF0000"/>
                </a:solidFill>
              </a:rPr>
              <a:t>Breach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of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the</a:t>
            </a:r>
            <a:r>
              <a:rPr lang="cs-CZ" sz="2400" b="1" dirty="0" smtClean="0">
                <a:solidFill>
                  <a:srgbClr val="FF0000"/>
                </a:solidFill>
              </a:rPr>
              <a:t> duty </a:t>
            </a:r>
            <a:r>
              <a:rPr lang="cs-CZ" sz="2400" b="1" dirty="0" err="1" smtClean="0">
                <a:solidFill>
                  <a:srgbClr val="FF0000"/>
                </a:solidFill>
              </a:rPr>
              <a:t>of</a:t>
            </a:r>
            <a:r>
              <a:rPr lang="cs-CZ" sz="2400" b="1" dirty="0" smtClean="0">
                <a:solidFill>
                  <a:srgbClr val="FF0000"/>
                </a:solidFill>
              </a:rPr>
              <a:t> care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3854" y="5160493"/>
            <a:ext cx="4209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rgbClr val="FF0000"/>
                </a:solidFill>
              </a:rPr>
              <a:t>Proximate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causation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of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harm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62156" cy="792088"/>
          </a:xfrm>
        </p:spPr>
        <p:txBody>
          <a:bodyPr>
            <a:noAutofit/>
          </a:bodyPr>
          <a:lstStyle/>
          <a:p>
            <a:r>
              <a:rPr lang="en-GB" sz="2400" b="1" dirty="0"/>
              <a:t>In groups </a:t>
            </a:r>
            <a:r>
              <a:rPr lang="en-GB" sz="2400" b="1" dirty="0" err="1"/>
              <a:t>analyze</a:t>
            </a:r>
            <a:r>
              <a:rPr lang="en-GB" sz="2400" b="1" dirty="0"/>
              <a:t> the case trying to identify the key legal </a:t>
            </a:r>
            <a:r>
              <a:rPr lang="en-GB" sz="2400" b="1" dirty="0" smtClean="0"/>
              <a:t>issues.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err="1" smtClean="0"/>
              <a:t>Useful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expressions</a:t>
            </a:r>
            <a:r>
              <a:rPr lang="cs-CZ" sz="2400" b="1" dirty="0" smtClean="0"/>
              <a:t> and </a:t>
            </a:r>
            <a:r>
              <a:rPr lang="cs-CZ" sz="2400" b="1" dirty="0" err="1" smtClean="0"/>
              <a:t>phrases</a:t>
            </a:r>
            <a:endParaRPr lang="en-US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Premises</a:t>
            </a:r>
            <a:r>
              <a:rPr lang="cs-CZ" dirty="0" smtClean="0"/>
              <a:t> </a:t>
            </a:r>
            <a:r>
              <a:rPr lang="cs-CZ" sz="2300" dirty="0" smtClean="0"/>
              <a:t>(</a:t>
            </a:r>
            <a:r>
              <a:rPr lang="en-US" sz="2300" dirty="0"/>
              <a:t>a building and the area of land that it is </a:t>
            </a:r>
            <a:r>
              <a:rPr lang="en-US" sz="2300" dirty="0" smtClean="0"/>
              <a:t>on</a:t>
            </a:r>
            <a:r>
              <a:rPr lang="cs-CZ" sz="2300" dirty="0" smtClean="0"/>
              <a:t>)</a:t>
            </a:r>
          </a:p>
          <a:p>
            <a:r>
              <a:rPr lang="cs-CZ" dirty="0" smtClean="0"/>
              <a:t>Duty </a:t>
            </a:r>
            <a:r>
              <a:rPr lang="cs-CZ" dirty="0" err="1" smtClean="0"/>
              <a:t>owed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injured</a:t>
            </a:r>
            <a:r>
              <a:rPr lang="cs-CZ" dirty="0" smtClean="0"/>
              <a:t> party</a:t>
            </a:r>
          </a:p>
          <a:p>
            <a:r>
              <a:rPr lang="cs-CZ" dirty="0" err="1" smtClean="0"/>
              <a:t>Reasonable</a:t>
            </a:r>
            <a:r>
              <a:rPr lang="cs-CZ" dirty="0" smtClean="0"/>
              <a:t> care</a:t>
            </a:r>
          </a:p>
          <a:p>
            <a:r>
              <a:rPr lang="cs-CZ" dirty="0" err="1" smtClean="0"/>
              <a:t>Reasonable</a:t>
            </a:r>
            <a:r>
              <a:rPr lang="cs-CZ" dirty="0" smtClean="0"/>
              <a:t> person</a:t>
            </a:r>
          </a:p>
          <a:p>
            <a:r>
              <a:rPr lang="cs-CZ" dirty="0" err="1" smtClean="0"/>
              <a:t>Foreseeable</a:t>
            </a:r>
            <a:r>
              <a:rPr lang="cs-CZ" dirty="0" smtClean="0"/>
              <a:t> </a:t>
            </a:r>
            <a:r>
              <a:rPr lang="cs-CZ" dirty="0" err="1" smtClean="0"/>
              <a:t>harm</a:t>
            </a:r>
            <a:endParaRPr lang="cs-CZ" dirty="0" smtClean="0"/>
          </a:p>
          <a:p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foreseen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precautions</a:t>
            </a:r>
            <a:endParaRPr lang="cs-CZ" dirty="0" smtClean="0"/>
          </a:p>
          <a:p>
            <a:r>
              <a:rPr lang="cs-CZ" dirty="0" err="1" smtClean="0"/>
              <a:t>Failure</a:t>
            </a:r>
            <a:r>
              <a:rPr lang="cs-CZ" dirty="0" smtClean="0"/>
              <a:t> to </a:t>
            </a:r>
            <a:r>
              <a:rPr lang="cs-CZ" dirty="0" err="1" smtClean="0"/>
              <a:t>take</a:t>
            </a:r>
            <a:r>
              <a:rPr lang="cs-CZ" dirty="0" smtClean="0"/>
              <a:t> care</a:t>
            </a:r>
          </a:p>
          <a:p>
            <a:r>
              <a:rPr lang="cs-CZ" dirty="0" err="1" smtClean="0"/>
              <a:t>Suffer</a:t>
            </a:r>
            <a:r>
              <a:rPr lang="cs-CZ" dirty="0" smtClean="0"/>
              <a:t> </a:t>
            </a:r>
            <a:r>
              <a:rPr lang="cs-CZ" dirty="0" err="1" smtClean="0"/>
              <a:t>injuries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</a:t>
            </a:r>
          </a:p>
          <a:p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expenses</a:t>
            </a:r>
            <a:endParaRPr lang="cs-CZ" dirty="0" smtClean="0"/>
          </a:p>
          <a:p>
            <a:r>
              <a:rPr lang="cs-CZ" dirty="0" err="1" smtClean="0"/>
              <a:t>Recover</a:t>
            </a:r>
            <a:r>
              <a:rPr lang="cs-CZ" dirty="0" smtClean="0"/>
              <a:t> </a:t>
            </a:r>
            <a:r>
              <a:rPr lang="cs-CZ" dirty="0" err="1" smtClean="0"/>
              <a:t>damages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grounds</a:t>
            </a:r>
            <a:endParaRPr lang="cs-CZ" dirty="0" smtClean="0"/>
          </a:p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/</a:t>
            </a:r>
            <a:r>
              <a:rPr lang="cs-CZ" dirty="0" err="1" smtClean="0"/>
              <a:t>found</a:t>
            </a:r>
            <a:r>
              <a:rPr lang="cs-CZ" dirty="0" smtClean="0"/>
              <a:t> </a:t>
            </a:r>
            <a:r>
              <a:rPr lang="cs-CZ" dirty="0" err="1" smtClean="0"/>
              <a:t>liable</a:t>
            </a:r>
            <a:endParaRPr lang="cs-CZ" dirty="0" smtClean="0"/>
          </a:p>
          <a:p>
            <a:r>
              <a:rPr lang="cs-CZ" dirty="0" err="1" smtClean="0"/>
              <a:t>Defenses</a:t>
            </a:r>
            <a:r>
              <a:rPr lang="cs-CZ" dirty="0" smtClean="0"/>
              <a:t> (</a:t>
            </a:r>
            <a:r>
              <a:rPr lang="cs-CZ" sz="2300" dirty="0" err="1" smtClean="0"/>
              <a:t>how</a:t>
            </a:r>
            <a:r>
              <a:rPr lang="cs-CZ" sz="2300" dirty="0" smtClean="0"/>
              <a:t> to </a:t>
            </a:r>
            <a:r>
              <a:rPr lang="cs-CZ" sz="2300" dirty="0" err="1" smtClean="0"/>
              <a:t>avoid</a:t>
            </a:r>
            <a:r>
              <a:rPr lang="cs-CZ" sz="2300" dirty="0" smtClean="0"/>
              <a:t> </a:t>
            </a:r>
            <a:r>
              <a:rPr lang="cs-CZ" sz="2300" dirty="0" err="1" smtClean="0"/>
              <a:t>liability</a:t>
            </a:r>
            <a:r>
              <a:rPr lang="cs-CZ" dirty="0" smtClean="0"/>
              <a:t>)</a:t>
            </a:r>
          </a:p>
        </p:txBody>
      </p:sp>
      <p:pic>
        <p:nvPicPr>
          <p:cNvPr id="4" name="Picture 2" descr="http://stus.com/images/products/cto0045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3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937620" cy="262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stus.com/images/products/cto0064.gif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00" y="4437112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62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Was</a:t>
            </a:r>
            <a:r>
              <a:rPr lang="cs-CZ" b="1" dirty="0" smtClean="0">
                <a:solidFill>
                  <a:srgbClr val="FF0000"/>
                </a:solidFill>
              </a:rPr>
              <a:t> a duty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care </a:t>
            </a:r>
            <a:r>
              <a:rPr lang="cs-CZ" b="1" dirty="0" err="1" smtClean="0">
                <a:solidFill>
                  <a:srgbClr val="FF0000"/>
                </a:solidFill>
              </a:rPr>
              <a:t>owed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/>
              <a:t>Occupiers </a:t>
            </a:r>
            <a:r>
              <a:rPr lang="en-US" b="1" dirty="0">
                <a:solidFill>
                  <a:srgbClr val="7030A0"/>
                </a:solidFill>
              </a:rPr>
              <a:t>owe a duty of care </a:t>
            </a:r>
            <a:r>
              <a:rPr lang="en-US" dirty="0"/>
              <a:t>to entrants because of their control over the </a:t>
            </a:r>
            <a:r>
              <a:rPr lang="en-US" b="1" dirty="0">
                <a:solidFill>
                  <a:srgbClr val="7030A0"/>
                </a:solidFill>
              </a:rPr>
              <a:t>premises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GC is an occupier of premises and </a:t>
            </a:r>
            <a:r>
              <a:rPr lang="en-GB" b="1" dirty="0">
                <a:solidFill>
                  <a:srgbClr val="7030A0"/>
                </a:solidFill>
              </a:rPr>
              <a:t>thus</a:t>
            </a:r>
            <a:r>
              <a:rPr lang="en-GB" dirty="0"/>
              <a:t> owes a duty of care to those coming on to the </a:t>
            </a:r>
            <a:r>
              <a:rPr lang="en-GB" dirty="0" smtClean="0"/>
              <a:t>premises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3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What was the standard of that duty of care?</a:t>
            </a:r>
          </a:p>
          <a:p>
            <a:r>
              <a:rPr lang="en-US" dirty="0"/>
              <a:t>The standard of care </a:t>
            </a:r>
            <a:r>
              <a:rPr lang="en-US" b="1" dirty="0">
                <a:solidFill>
                  <a:srgbClr val="7030A0"/>
                </a:solidFill>
              </a:rPr>
              <a:t>owed by</a:t>
            </a:r>
            <a:r>
              <a:rPr lang="en-US" dirty="0"/>
              <a:t> GCS is </a:t>
            </a:r>
            <a:r>
              <a:rPr lang="en-US" b="1" dirty="0" smtClean="0">
                <a:solidFill>
                  <a:srgbClr val="7030A0"/>
                </a:solidFill>
              </a:rPr>
              <a:t>reasonable </a:t>
            </a:r>
            <a:r>
              <a:rPr lang="en-US" b="1" dirty="0">
                <a:solidFill>
                  <a:srgbClr val="7030A0"/>
                </a:solidFill>
              </a:rPr>
              <a:t>care </a:t>
            </a:r>
            <a:r>
              <a:rPr lang="en-US" dirty="0"/>
              <a:t>to avoid </a:t>
            </a:r>
            <a:r>
              <a:rPr lang="en-US" b="1" dirty="0">
                <a:solidFill>
                  <a:srgbClr val="7030A0"/>
                </a:solidFill>
              </a:rPr>
              <a:t>foreseeable risks </a:t>
            </a:r>
            <a:r>
              <a:rPr lang="en-US" dirty="0"/>
              <a:t>of harm to entrants (not just shoppers) of the premises.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duty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care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breached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A</a:t>
            </a:r>
            <a:r>
              <a:rPr lang="en-US" dirty="0" err="1" smtClean="0"/>
              <a:t>llowing</a:t>
            </a:r>
            <a:r>
              <a:rPr lang="en-US" dirty="0" smtClean="0"/>
              <a:t> </a:t>
            </a:r>
            <a:r>
              <a:rPr lang="en-US" dirty="0"/>
              <a:t>too many people to climb the stairs at the same </a:t>
            </a:r>
            <a:r>
              <a:rPr lang="en-US" dirty="0" smtClean="0"/>
              <a:t>time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en-US" dirty="0" smtClean="0"/>
              <a:t>GCS </a:t>
            </a:r>
            <a:r>
              <a:rPr lang="en-US" b="1" dirty="0">
                <a:solidFill>
                  <a:srgbClr val="7030A0"/>
                </a:solidFill>
              </a:rPr>
              <a:t>should have foreseen </a:t>
            </a:r>
            <a:r>
              <a:rPr lang="en-US" dirty="0" smtClean="0"/>
              <a:t>that </a:t>
            </a:r>
            <a:r>
              <a:rPr lang="en-US" dirty="0"/>
              <a:t>an opening sale would attract a huge crowd to the store.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>
                <a:solidFill>
                  <a:srgbClr val="7030A0"/>
                </a:solidFill>
              </a:rPr>
              <a:t>Possible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precautions</a:t>
            </a:r>
            <a:r>
              <a:rPr lang="cs-CZ" b="1" dirty="0" smtClean="0">
                <a:solidFill>
                  <a:srgbClr val="7030A0"/>
                </a:solidFill>
              </a:rPr>
              <a:t> not </a:t>
            </a:r>
            <a:r>
              <a:rPr lang="cs-CZ" b="1" dirty="0" err="1" smtClean="0">
                <a:solidFill>
                  <a:srgbClr val="7030A0"/>
                </a:solidFill>
              </a:rPr>
              <a:t>taken</a:t>
            </a:r>
            <a:endParaRPr lang="cs-CZ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s</a:t>
            </a:r>
            <a:r>
              <a:rPr lang="en-US" dirty="0" err="1" smtClean="0"/>
              <a:t>igns</a:t>
            </a:r>
            <a:r>
              <a:rPr lang="en-US" dirty="0" smtClean="0"/>
              <a:t> reminding shoppers not to rush up the stairs</a:t>
            </a:r>
            <a:endParaRPr lang="cs-CZ" dirty="0"/>
          </a:p>
          <a:p>
            <a:pPr>
              <a:buFontTx/>
              <a:buChar char="-"/>
            </a:pPr>
            <a:r>
              <a:rPr lang="en-US" dirty="0" err="1" smtClean="0"/>
              <a:t>hir</a:t>
            </a:r>
            <a:r>
              <a:rPr lang="cs-CZ" dirty="0" err="1" smtClean="0"/>
              <a:t>ing</a:t>
            </a:r>
            <a:r>
              <a:rPr lang="en-US" dirty="0" smtClean="0"/>
              <a:t> extra staff to control the customer flow at the stairs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…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en-US" b="1" dirty="0" smtClean="0"/>
              <a:t>It </a:t>
            </a:r>
            <a:r>
              <a:rPr lang="en-US" b="1" dirty="0"/>
              <a:t>appears that GCS has breached its duty of care to Bert. </a:t>
            </a:r>
          </a:p>
          <a:p>
            <a:endParaRPr lang="en-US" dirty="0"/>
          </a:p>
        </p:txBody>
      </p:sp>
      <p:sp>
        <p:nvSpPr>
          <p:cNvPr id="4" name="Šipka dolů 3"/>
          <p:cNvSpPr/>
          <p:nvPr/>
        </p:nvSpPr>
        <p:spPr>
          <a:xfrm>
            <a:off x="4385747" y="5157192"/>
            <a:ext cx="144016" cy="360040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0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Causation</a:t>
            </a:r>
            <a:r>
              <a:rPr lang="cs-CZ" b="1" dirty="0" smtClean="0">
                <a:solidFill>
                  <a:srgbClr val="FF0000"/>
                </a:solidFill>
              </a:rPr>
              <a:t> (</a:t>
            </a:r>
            <a:r>
              <a:rPr lang="cs-CZ" b="1" dirty="0" err="1" smtClean="0">
                <a:solidFill>
                  <a:srgbClr val="FF0000"/>
                </a:solidFill>
              </a:rPr>
              <a:t>Was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damage</a:t>
            </a:r>
            <a:r>
              <a:rPr lang="cs-CZ" b="1" dirty="0" smtClean="0">
                <a:solidFill>
                  <a:srgbClr val="FF0000"/>
                </a:solidFill>
              </a:rPr>
              <a:t> a direct </a:t>
            </a:r>
            <a:r>
              <a:rPr lang="cs-CZ" b="1" dirty="0" err="1" smtClean="0">
                <a:solidFill>
                  <a:srgbClr val="FF0000"/>
                </a:solidFill>
              </a:rPr>
              <a:t>result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defendant´s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actions</a:t>
            </a:r>
            <a:r>
              <a:rPr lang="cs-CZ" b="1" dirty="0" smtClean="0">
                <a:solidFill>
                  <a:srgbClr val="FF0000"/>
                </a:solidFill>
              </a:rPr>
              <a:t>?)</a:t>
            </a:r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en-US" dirty="0" smtClean="0"/>
              <a:t>GCS </a:t>
            </a:r>
            <a:r>
              <a:rPr lang="en-US" b="1" dirty="0" smtClean="0">
                <a:solidFill>
                  <a:srgbClr val="7030A0"/>
                </a:solidFill>
              </a:rPr>
              <a:t>ha</a:t>
            </a:r>
            <a:r>
              <a:rPr lang="cs-CZ" b="1" dirty="0" smtClean="0">
                <a:solidFill>
                  <a:srgbClr val="7030A0"/>
                </a:solidFill>
              </a:rPr>
              <a:t>d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cs-CZ" b="1" dirty="0" smtClean="0">
                <a:solidFill>
                  <a:srgbClr val="7030A0"/>
                </a:solidFill>
              </a:rPr>
              <a:t>not </a:t>
            </a:r>
            <a:r>
              <a:rPr lang="en-US" b="1" dirty="0" smtClean="0">
                <a:solidFill>
                  <a:srgbClr val="7030A0"/>
                </a:solidFill>
              </a:rPr>
              <a:t>breached </a:t>
            </a:r>
            <a:r>
              <a:rPr lang="en-US" dirty="0" smtClean="0"/>
              <a:t>its duty of care to Bert, </a:t>
            </a:r>
            <a:r>
              <a:rPr lang="en-US" dirty="0"/>
              <a:t>Bert </a:t>
            </a:r>
            <a:r>
              <a:rPr lang="en-US" b="1" dirty="0">
                <a:solidFill>
                  <a:srgbClr val="7030A0"/>
                </a:solidFill>
              </a:rPr>
              <a:t>would not have suffered </a:t>
            </a:r>
            <a:r>
              <a:rPr lang="en-US" dirty="0"/>
              <a:t>extensive </a:t>
            </a:r>
            <a:r>
              <a:rPr lang="en-US" dirty="0" smtClean="0"/>
              <a:t>injuries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779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Defences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GCS could probably claim that Bert was partly liable for his injury </a:t>
            </a:r>
            <a:r>
              <a:rPr lang="en-GB" b="1" dirty="0" smtClean="0">
                <a:solidFill>
                  <a:srgbClr val="7030A0"/>
                </a:solidFill>
              </a:rPr>
              <a:t>due to his failure </a:t>
            </a:r>
            <a:r>
              <a:rPr lang="en-GB" dirty="0" smtClean="0"/>
              <a:t>to take </a:t>
            </a:r>
            <a:r>
              <a:rPr lang="en-GB" b="1" dirty="0" smtClean="0">
                <a:solidFill>
                  <a:srgbClr val="7030A0"/>
                </a:solidFill>
              </a:rPr>
              <a:t>reasonable care </a:t>
            </a:r>
            <a:r>
              <a:rPr lang="en-GB" dirty="0" smtClean="0"/>
              <a:t>of himself </a:t>
            </a:r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stairs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If Bert </a:t>
            </a:r>
            <a:r>
              <a:rPr lang="en-GB" b="1" dirty="0" smtClean="0">
                <a:solidFill>
                  <a:srgbClr val="7030A0"/>
                </a:solidFill>
              </a:rPr>
              <a:t>was held partly liable </a:t>
            </a:r>
            <a:r>
              <a:rPr lang="en-GB" dirty="0" smtClean="0"/>
              <a:t>for his injury, he might be able to </a:t>
            </a:r>
            <a:r>
              <a:rPr lang="en-GB" b="1" dirty="0" smtClean="0">
                <a:solidFill>
                  <a:srgbClr val="7030A0"/>
                </a:solidFill>
              </a:rPr>
              <a:t>recover</a:t>
            </a:r>
            <a:r>
              <a:rPr lang="en-GB" dirty="0" smtClean="0"/>
              <a:t> only part of the </a:t>
            </a:r>
            <a:r>
              <a:rPr lang="en-GB" b="1" dirty="0" smtClean="0">
                <a:solidFill>
                  <a:srgbClr val="7030A0"/>
                </a:solidFill>
              </a:rPr>
              <a:t>damages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3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Writing</a:t>
            </a:r>
            <a:r>
              <a:rPr lang="cs-CZ" dirty="0" smtClean="0"/>
              <a:t> in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a letter of advice to Mr. Simpson (discussion forum IS)</a:t>
            </a:r>
          </a:p>
          <a:p>
            <a:r>
              <a:rPr lang="en-GB" dirty="0" smtClean="0"/>
              <a:t>Summarise the case and legal issues you have discussed</a:t>
            </a:r>
          </a:p>
          <a:p>
            <a:r>
              <a:rPr lang="en-GB" dirty="0" smtClean="0"/>
              <a:t>Outline possible steps to be taken next</a:t>
            </a:r>
          </a:p>
          <a:p>
            <a:r>
              <a:rPr lang="en-GB" dirty="0" smtClean="0"/>
              <a:t>Use the language phrases listed in your handout p.17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98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Homework</a:t>
            </a:r>
            <a:r>
              <a:rPr lang="cs-CZ" dirty="0" smtClean="0"/>
              <a:t>  </a:t>
            </a:r>
            <a:endParaRPr lang="cs-CZ" sz="73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 smtClean="0"/>
              <a:t>Choose a letter filed by another group and comment on it (50-70 words).</a:t>
            </a:r>
          </a:p>
          <a:p>
            <a:pPr marL="0" indent="0">
              <a:buNone/>
            </a:pPr>
            <a:r>
              <a:rPr lang="en-GB" dirty="0" smtClean="0"/>
              <a:t>In your comments consider the following aspects</a:t>
            </a:r>
          </a:p>
          <a:p>
            <a:r>
              <a:rPr lang="en-GB" dirty="0" smtClean="0"/>
              <a:t>Content (as a client would you be satisfied with the advice?) </a:t>
            </a:r>
          </a:p>
          <a:p>
            <a:r>
              <a:rPr lang="en-GB" dirty="0" smtClean="0"/>
              <a:t>Structure (clear, logical, linking words, …)</a:t>
            </a:r>
          </a:p>
          <a:p>
            <a:r>
              <a:rPr lang="en-GB" dirty="0" smtClean="0"/>
              <a:t>Style (appropriate, formal, …)</a:t>
            </a:r>
          </a:p>
          <a:p>
            <a:r>
              <a:rPr lang="en-GB" dirty="0" smtClean="0"/>
              <a:t>Vocabulary (range, accuracy, collocations, …)</a:t>
            </a:r>
          </a:p>
          <a:p>
            <a:r>
              <a:rPr lang="en-GB" dirty="0" smtClean="0"/>
              <a:t>Grammar (range, accuracy – especially a word order)</a:t>
            </a:r>
            <a:endParaRPr lang="en-GB" dirty="0"/>
          </a:p>
        </p:txBody>
      </p:sp>
      <p:pic>
        <p:nvPicPr>
          <p:cNvPr id="5122" name="Picture 2" descr="http://www.kscpa.org/writable/images/Logos/peer_review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403244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21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485559"/>
              </p:ext>
            </p:extLst>
          </p:nvPr>
        </p:nvGraphicFramePr>
        <p:xfrm>
          <a:off x="498484" y="322525"/>
          <a:ext cx="8352928" cy="6582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8178"/>
                <a:gridCol w="2154750"/>
              </a:tblGrid>
              <a:tr h="6582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A tort, in common law jurisdictions, is a civil wrong which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_______ causes someone else to suffer 2. _______  or harm resulting in legal liability for the person who commits the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3. _______  act, called a </a:t>
                      </a:r>
                      <a:r>
                        <a:rPr lang="en-US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tortfeasor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 is a 4. _______ of some duty clearly set by law, not by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5. _______  agreement between two parties, as in breach of contract. When such a duty is breached, the injured party has the right to institute suit for 6.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damages.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Torts may be 7.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in several ways, with a particularly common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8. _______  between negligent and intentional torts.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Intentional torts include, among others, certain torts 9. _______ from the occupation or use of land. The tort of nuisance, for example, involves strict liability for a neighbor who interferes with another's 10.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of his real property. Trespass allows owners to sue for 11.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by a person on their land. Several intentional torts do not involve land. Examples include false imprisonment - the tort of 12.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arresting or detaining someone, and libel, where a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13.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statement is published and damages the plaintiff's reputation.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FAIR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LOSE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TORT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VIOLATE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SPECIFY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COMPENSATE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DIVIDE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ARISE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ENJOY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ENTER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LAW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DEFAME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6516216" y="4046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732240" y="404664"/>
            <a:ext cx="0" cy="6264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80806" y="619584"/>
            <a:ext cx="91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unfairly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62068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187460"/>
            <a:ext cx="94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tortious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93098" y="1556792"/>
            <a:ext cx="102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violation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78389" y="1844824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specific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419872" y="2492896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compensatory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05162" y="27809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categorized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80806" y="34290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division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935" y="364024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arising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365817" y="4509120"/>
            <a:ext cx="121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enjoyment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7332" y="4765794"/>
            <a:ext cx="111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entrances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74948" y="5373216"/>
            <a:ext cx="11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unlawfully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949280"/>
            <a:ext cx="129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defamatory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8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Czech </a:t>
            </a:r>
            <a:r>
              <a:rPr lang="cs-CZ" dirty="0" err="1" smtClean="0"/>
              <a:t>equivalents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collocations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collocations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winner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-4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168352" cy="31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640"/>
            <a:ext cx="3150417" cy="14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4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Instructions</a:t>
            </a:r>
            <a:r>
              <a:rPr lang="cs-CZ" dirty="0" smtClean="0"/>
              <a:t> - Handout p.18</a:t>
            </a:r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150-200</a:t>
            </a:r>
          </a:p>
          <a:p>
            <a:r>
              <a:rPr lang="cs-CZ" dirty="0" smtClean="0"/>
              <a:t>To “</a:t>
            </a:r>
            <a:r>
              <a:rPr lang="cs-CZ" dirty="0" err="1" smtClean="0"/>
              <a:t>odevzdávárna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Deadline</a:t>
            </a:r>
            <a:r>
              <a:rPr lang="cs-CZ" dirty="0" smtClean="0"/>
              <a:t> – 26/4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0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sz="2800" b="1" dirty="0" err="1" smtClean="0"/>
              <a:t>What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English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equivalent</a:t>
            </a:r>
            <a:r>
              <a:rPr lang="cs-CZ" sz="2800" b="1" dirty="0" smtClean="0"/>
              <a:t>?</a:t>
            </a:r>
            <a:endParaRPr lang="en-US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dirty="0" smtClean="0"/>
              <a:t>1. Poškozená strana</a:t>
            </a:r>
          </a:p>
          <a:p>
            <a:pPr marL="0" indent="0">
              <a:buNone/>
            </a:pPr>
            <a:r>
              <a:rPr lang="cs-CZ" sz="3400" dirty="0" smtClean="0"/>
              <a:t>2. Bezohledné chování</a:t>
            </a:r>
          </a:p>
          <a:p>
            <a:pPr marL="0" indent="0">
              <a:buNone/>
            </a:pPr>
            <a:r>
              <a:rPr lang="cs-CZ" sz="3400" dirty="0" smtClean="0"/>
              <a:t>3. Škodlivé následky</a:t>
            </a:r>
          </a:p>
          <a:p>
            <a:pPr marL="0" indent="0">
              <a:buNone/>
            </a:pPr>
            <a:r>
              <a:rPr lang="cs-CZ" sz="3400" dirty="0" smtClean="0"/>
              <a:t>4. Předvídatelná újma</a:t>
            </a:r>
          </a:p>
          <a:p>
            <a:pPr marL="0" indent="0">
              <a:buNone/>
            </a:pPr>
            <a:r>
              <a:rPr lang="cs-CZ" sz="3400" dirty="0" smtClean="0"/>
              <a:t>5. Údajná nedbalost</a:t>
            </a:r>
          </a:p>
          <a:p>
            <a:pPr marL="0" indent="0">
              <a:buNone/>
            </a:pPr>
            <a:r>
              <a:rPr lang="cs-CZ" sz="3400" dirty="0" smtClean="0"/>
              <a:t>6. Ušlé mzdy</a:t>
            </a:r>
          </a:p>
          <a:p>
            <a:pPr marL="0" indent="0">
              <a:buNone/>
            </a:pPr>
            <a:r>
              <a:rPr lang="cs-CZ" sz="3400" dirty="0" smtClean="0"/>
              <a:t>7. Léčebné náklady</a:t>
            </a:r>
          </a:p>
          <a:p>
            <a:pPr marL="0" indent="0">
              <a:buNone/>
            </a:pPr>
            <a:r>
              <a:rPr lang="cs-CZ" sz="3400" dirty="0" smtClean="0"/>
              <a:t>8. Nepřiměřené zasahování</a:t>
            </a:r>
          </a:p>
          <a:p>
            <a:pPr marL="0" indent="0">
              <a:buNone/>
            </a:pPr>
            <a:r>
              <a:rPr lang="cs-CZ" sz="3400" dirty="0" smtClean="0"/>
              <a:t>9. Pomlouvačné tvrzení</a:t>
            </a:r>
          </a:p>
          <a:p>
            <a:pPr marL="0" indent="0">
              <a:buNone/>
            </a:pPr>
            <a:r>
              <a:rPr lang="cs-CZ" sz="3400" dirty="0" smtClean="0"/>
              <a:t>10. Poškodit </a:t>
            </a:r>
            <a:r>
              <a:rPr lang="cs-CZ" sz="3400" dirty="0"/>
              <a:t>pověst</a:t>
            </a:r>
          </a:p>
          <a:p>
            <a:pPr marL="0" indent="0">
              <a:buNone/>
            </a:pPr>
            <a:r>
              <a:rPr lang="cs-CZ" sz="3400" dirty="0" smtClean="0"/>
              <a:t>11. Utrpět </a:t>
            </a:r>
            <a:r>
              <a:rPr lang="cs-CZ" sz="3400" dirty="0"/>
              <a:t>újmu</a:t>
            </a:r>
          </a:p>
          <a:p>
            <a:pPr marL="0" indent="0">
              <a:buNone/>
            </a:pPr>
            <a:r>
              <a:rPr lang="cs-CZ" sz="3400" dirty="0" smtClean="0"/>
              <a:t>12. Být </a:t>
            </a:r>
            <a:r>
              <a:rPr lang="cs-CZ" sz="3400" dirty="0"/>
              <a:t>shledán </a:t>
            </a:r>
            <a:r>
              <a:rPr lang="cs-CZ" sz="3400" dirty="0" smtClean="0"/>
              <a:t>odpovědným</a:t>
            </a:r>
          </a:p>
          <a:p>
            <a:pPr marL="0" indent="0">
              <a:buNone/>
            </a:pPr>
            <a:r>
              <a:rPr lang="cs-CZ" sz="3400" dirty="0" smtClean="0"/>
              <a:t>13. Být </a:t>
            </a:r>
            <a:r>
              <a:rPr lang="cs-CZ" sz="3400" dirty="0"/>
              <a:t>na vině</a:t>
            </a:r>
          </a:p>
          <a:p>
            <a:pPr marL="0" indent="0">
              <a:buNone/>
            </a:pPr>
            <a:r>
              <a:rPr lang="cs-CZ" sz="3400" dirty="0" smtClean="0"/>
              <a:t>14. Žalovatelné </a:t>
            </a:r>
            <a:r>
              <a:rPr lang="cs-CZ" sz="3400" dirty="0"/>
              <a:t>tvrzení</a:t>
            </a:r>
          </a:p>
          <a:p>
            <a:pPr marL="0" indent="0">
              <a:buNone/>
            </a:pPr>
            <a:r>
              <a:rPr lang="cs-CZ" sz="3400" dirty="0" smtClean="0"/>
              <a:t>15. Dobrá víra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6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Czech </a:t>
            </a:r>
            <a:r>
              <a:rPr lang="cs-CZ" dirty="0" err="1"/>
              <a:t>equivalent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16. </a:t>
            </a:r>
            <a:r>
              <a:rPr lang="cs-CZ" dirty="0" err="1" smtClean="0"/>
              <a:t>Consent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detainee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17. Duty </a:t>
            </a:r>
            <a:r>
              <a:rPr lang="cs-CZ" dirty="0" err="1" smtClean="0"/>
              <a:t>owed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plaintiff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18.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precautions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19. </a:t>
            </a:r>
            <a:r>
              <a:rPr lang="cs-CZ" dirty="0" err="1" smtClean="0"/>
              <a:t>Proximate</a:t>
            </a:r>
            <a:r>
              <a:rPr lang="cs-CZ" dirty="0" smtClean="0"/>
              <a:t> </a:t>
            </a:r>
            <a:r>
              <a:rPr lang="cs-CZ" dirty="0" err="1" smtClean="0"/>
              <a:t>causation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harm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20. </a:t>
            </a:r>
            <a:r>
              <a:rPr lang="cs-CZ" dirty="0" err="1" smtClean="0"/>
              <a:t>Reasonable</a:t>
            </a:r>
            <a:r>
              <a:rPr lang="cs-CZ" dirty="0" smtClean="0"/>
              <a:t> care</a:t>
            </a:r>
          </a:p>
          <a:p>
            <a:pPr marL="0" indent="0">
              <a:buNone/>
            </a:pPr>
            <a:r>
              <a:rPr lang="cs-CZ" dirty="0" smtClean="0"/>
              <a:t>21. 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  <a:r>
              <a:rPr lang="cs-CZ" dirty="0" err="1" smtClean="0"/>
              <a:t>arising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violation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22.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reasonable</a:t>
            </a:r>
            <a:r>
              <a:rPr lang="cs-CZ" dirty="0" smtClean="0"/>
              <a:t> </a:t>
            </a:r>
            <a:r>
              <a:rPr lang="cs-CZ" dirty="0" err="1" smtClean="0"/>
              <a:t>grounds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23. At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discretion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judge</a:t>
            </a:r>
            <a:endParaRPr lang="en-US" dirty="0"/>
          </a:p>
        </p:txBody>
      </p:sp>
      <p:pic>
        <p:nvPicPr>
          <p:cNvPr id="1026" name="Picture 2" descr="http://www.theage.com.au/ffximage/2005/02/16/detention2,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565" y="980728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portingcollectibles.com/pPhotos/p33193precautio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4653136"/>
            <a:ext cx="2539185" cy="181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24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cs-CZ" sz="2400" b="1" dirty="0" err="1" smtClean="0"/>
              <a:t>What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English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equivalent</a:t>
            </a:r>
            <a:r>
              <a:rPr lang="cs-CZ" sz="2400" b="1" dirty="0" smtClean="0"/>
              <a:t>? </a:t>
            </a:r>
            <a:r>
              <a:rPr lang="cs-CZ" sz="2400" b="1" dirty="0" err="1" smtClean="0">
                <a:solidFill>
                  <a:srgbClr val="FF0000"/>
                </a:solidFill>
              </a:rPr>
              <a:t>Key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1. Poškozená strana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Injured</a:t>
            </a:r>
            <a:r>
              <a:rPr lang="cs-CZ" b="1" dirty="0" smtClean="0">
                <a:solidFill>
                  <a:srgbClr val="FF0000"/>
                </a:solidFill>
              </a:rPr>
              <a:t> party/party </a:t>
            </a:r>
            <a:r>
              <a:rPr lang="cs-CZ" b="1" dirty="0" err="1" smtClean="0">
                <a:solidFill>
                  <a:srgbClr val="FF0000"/>
                </a:solidFill>
              </a:rPr>
              <a:t>harmed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2. Bezohledné chování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Reckless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conduct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careless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behaviour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3. Škodlivé následky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Harmful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consequences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4. Předvídatelná újma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Foreseeable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harm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damage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injury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5. Údajná nedbalost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Alleged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negligence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6. Ušlé mzdy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Lost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wages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7. Léčebné náklady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Medical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expenses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8. Nepřiměřené zasahování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Unreasonable</a:t>
            </a:r>
            <a:r>
              <a:rPr lang="cs-CZ" b="1" dirty="0" smtClean="0">
                <a:solidFill>
                  <a:srgbClr val="FF0000"/>
                </a:solidFill>
              </a:rPr>
              <a:t> interference</a:t>
            </a:r>
          </a:p>
          <a:p>
            <a:pPr marL="0" indent="0">
              <a:buNone/>
            </a:pPr>
            <a:r>
              <a:rPr lang="cs-CZ" dirty="0" smtClean="0"/>
              <a:t>9. Pomlouvačné tvrzení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Defamatory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statement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7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err="1"/>
              <a:t>What</a:t>
            </a:r>
            <a:r>
              <a:rPr lang="cs-CZ" sz="2800" b="1" dirty="0"/>
              <a:t> </a:t>
            </a:r>
            <a:r>
              <a:rPr lang="cs-CZ" sz="2800" b="1" dirty="0" err="1"/>
              <a:t>is</a:t>
            </a:r>
            <a:r>
              <a:rPr lang="cs-CZ" sz="2800" b="1" dirty="0"/>
              <a:t>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English</a:t>
            </a:r>
            <a:r>
              <a:rPr lang="cs-CZ" sz="2800" b="1" dirty="0"/>
              <a:t> </a:t>
            </a:r>
            <a:r>
              <a:rPr lang="cs-CZ" sz="2800" b="1" dirty="0" err="1"/>
              <a:t>equivalent</a:t>
            </a:r>
            <a:r>
              <a:rPr lang="cs-CZ" sz="2800" b="1" dirty="0" smtClean="0"/>
              <a:t>? </a:t>
            </a:r>
            <a:r>
              <a:rPr lang="cs-CZ" sz="2800" b="1" dirty="0" err="1" smtClean="0">
                <a:solidFill>
                  <a:srgbClr val="FF0000"/>
                </a:solidFill>
              </a:rPr>
              <a:t>Key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10. Poškodit pověst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Harm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reputation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 smtClean="0"/>
              <a:t>11. Utrpět újmu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Suffer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harm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damage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injury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12. Být shledán odpovědným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found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held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liable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13. Být na vině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fault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14. Žalovatelné tvrzení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Actionable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statement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15. Dobrá víra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G</a:t>
            </a:r>
            <a:r>
              <a:rPr lang="cs-CZ" b="1" dirty="0" err="1" smtClean="0">
                <a:solidFill>
                  <a:srgbClr val="FF0000"/>
                </a:solidFill>
              </a:rPr>
              <a:t>ood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faith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0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800" b="1" dirty="0" err="1"/>
              <a:t>What</a:t>
            </a:r>
            <a:r>
              <a:rPr lang="cs-CZ" sz="2800" b="1" dirty="0"/>
              <a:t> </a:t>
            </a:r>
            <a:r>
              <a:rPr lang="cs-CZ" sz="2800" b="1" dirty="0" err="1"/>
              <a:t>is</a:t>
            </a:r>
            <a:r>
              <a:rPr lang="cs-CZ" sz="2800" b="1" dirty="0"/>
              <a:t>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smtClean="0"/>
              <a:t>Czech </a:t>
            </a:r>
            <a:r>
              <a:rPr lang="cs-CZ" sz="2800" b="1" dirty="0" err="1"/>
              <a:t>equivalent</a:t>
            </a:r>
            <a:r>
              <a:rPr lang="cs-CZ" sz="2800" b="1" dirty="0" smtClean="0"/>
              <a:t>? </a:t>
            </a:r>
            <a:r>
              <a:rPr lang="cs-CZ" sz="2800" b="1" dirty="0" err="1" smtClean="0">
                <a:solidFill>
                  <a:srgbClr val="FF0000"/>
                </a:solidFill>
              </a:rPr>
              <a:t>Key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16. </a:t>
            </a:r>
            <a:r>
              <a:rPr lang="cs-CZ" dirty="0" err="1" smtClean="0"/>
              <a:t>Consent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detainee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Souhlas zadrženého</a:t>
            </a:r>
          </a:p>
          <a:p>
            <a:pPr marL="0" indent="0">
              <a:buNone/>
            </a:pPr>
            <a:r>
              <a:rPr lang="cs-CZ" dirty="0" smtClean="0"/>
              <a:t>17. Duty </a:t>
            </a:r>
            <a:r>
              <a:rPr lang="cs-CZ" dirty="0" err="1" smtClean="0"/>
              <a:t>owed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plaintiff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Povinnost vůči žalobci</a:t>
            </a:r>
          </a:p>
          <a:p>
            <a:pPr marL="0" indent="0">
              <a:buNone/>
            </a:pPr>
            <a:r>
              <a:rPr lang="cs-CZ" dirty="0" smtClean="0"/>
              <a:t>18.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precautions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Učinit veškerá opatření</a:t>
            </a:r>
          </a:p>
          <a:p>
            <a:pPr marL="0" indent="0">
              <a:buNone/>
            </a:pPr>
            <a:r>
              <a:rPr lang="cs-CZ" dirty="0" smtClean="0"/>
              <a:t>19. </a:t>
            </a:r>
            <a:r>
              <a:rPr lang="cs-CZ" dirty="0" err="1" smtClean="0"/>
              <a:t>Proximate</a:t>
            </a:r>
            <a:r>
              <a:rPr lang="cs-CZ" dirty="0" smtClean="0"/>
              <a:t> </a:t>
            </a:r>
            <a:r>
              <a:rPr lang="cs-CZ" dirty="0" err="1" smtClean="0"/>
              <a:t>causation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harm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Bezprostřední příčina škody</a:t>
            </a:r>
          </a:p>
          <a:p>
            <a:pPr marL="0" indent="0">
              <a:buNone/>
            </a:pPr>
            <a:r>
              <a:rPr lang="cs-CZ" dirty="0" smtClean="0"/>
              <a:t>20. </a:t>
            </a:r>
            <a:r>
              <a:rPr lang="cs-CZ" dirty="0" err="1" smtClean="0"/>
              <a:t>Reasonable</a:t>
            </a:r>
            <a:r>
              <a:rPr lang="cs-CZ" dirty="0" smtClean="0"/>
              <a:t> care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Náležitá péče</a:t>
            </a:r>
          </a:p>
          <a:p>
            <a:pPr marL="0" indent="0">
              <a:buNone/>
            </a:pPr>
            <a:r>
              <a:rPr lang="cs-CZ" dirty="0" smtClean="0"/>
              <a:t>21. 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  <a:r>
              <a:rPr lang="cs-CZ" dirty="0" err="1" smtClean="0"/>
              <a:t>arising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violation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Odpovědnost vznikající z porušení</a:t>
            </a:r>
          </a:p>
          <a:p>
            <a:pPr marL="0" indent="0">
              <a:buNone/>
            </a:pPr>
            <a:r>
              <a:rPr lang="cs-CZ" dirty="0" smtClean="0"/>
              <a:t>22.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/>
              <a:t>reasonable</a:t>
            </a:r>
            <a:r>
              <a:rPr lang="cs-CZ" dirty="0"/>
              <a:t> </a:t>
            </a:r>
            <a:r>
              <a:rPr lang="cs-CZ" dirty="0" err="1" smtClean="0"/>
              <a:t>grounds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Bez dostatečného důvodu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23. At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discretion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judge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Dle uvážení soudce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8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Case Study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You work as a student assistant for the Legal Advice Centre, offering free advice to ordinary people. It´s good practice and it will look great on your CV.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400" dirty="0" smtClean="0"/>
              <a:t>More </a:t>
            </a:r>
            <a:r>
              <a:rPr lang="cs-CZ" sz="1400" dirty="0" err="1" smtClean="0"/>
              <a:t>information</a:t>
            </a:r>
            <a:r>
              <a:rPr lang="cs-CZ" sz="1400" dirty="0" smtClean="0"/>
              <a:t> </a:t>
            </a:r>
            <a:r>
              <a:rPr lang="cs-CZ" sz="1400" dirty="0" err="1" smtClean="0"/>
              <a:t>about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Legal</a:t>
            </a:r>
            <a:r>
              <a:rPr lang="cs-CZ" sz="1400" dirty="0" smtClean="0"/>
              <a:t> </a:t>
            </a:r>
            <a:r>
              <a:rPr lang="cs-CZ" sz="1400" dirty="0" err="1" smtClean="0"/>
              <a:t>Advice</a:t>
            </a:r>
            <a:r>
              <a:rPr lang="cs-CZ" sz="1400" dirty="0" smtClean="0"/>
              <a:t> Centre </a:t>
            </a:r>
            <a:r>
              <a:rPr lang="cs-CZ" sz="1400" dirty="0" err="1" smtClean="0"/>
              <a:t>at</a:t>
            </a:r>
            <a:r>
              <a:rPr lang="cs-CZ" sz="1400" dirty="0" smtClean="0"/>
              <a:t> http://www.advicecentre.law.qmul.ac.uk/about/index.html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119" y="3068960"/>
            <a:ext cx="3476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0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Case Study – </a:t>
            </a:r>
            <a:r>
              <a:rPr lang="cs-CZ" dirty="0" err="1" smtClean="0"/>
              <a:t>Stairs</a:t>
            </a:r>
            <a:r>
              <a:rPr lang="cs-CZ" dirty="0" smtClean="0"/>
              <a:t> </a:t>
            </a:r>
            <a:r>
              <a:rPr lang="cs-CZ" dirty="0" err="1" smtClean="0"/>
              <a:t>collapse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Bert </a:t>
            </a:r>
            <a:r>
              <a:rPr lang="cs-CZ" dirty="0" err="1" smtClean="0"/>
              <a:t>Simpson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interviewed</a:t>
            </a:r>
            <a:r>
              <a:rPr lang="cs-CZ" dirty="0" smtClean="0"/>
              <a:t> </a:t>
            </a:r>
            <a:r>
              <a:rPr lang="cs-CZ" dirty="0" err="1" smtClean="0"/>
              <a:t>him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promised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go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case and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e-mail to Bert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advice</a:t>
            </a:r>
            <a:r>
              <a:rPr lang="cs-CZ" dirty="0" smtClean="0"/>
              <a:t>.</a:t>
            </a:r>
          </a:p>
        </p:txBody>
      </p:sp>
      <p:sp>
        <p:nvSpPr>
          <p:cNvPr id="4" name="AutoShape 2" descr="imap://243958@mail.law.muni.cz:143/fetch%3EUID%3E.INBOX%3E7682?part=1.2.2&amp;filename=Money-Pit-staircase-collapsing.jpg"/>
          <p:cNvSpPr>
            <a:spLocks noChangeAspect="1" noChangeArrowheads="1"/>
          </p:cNvSpPr>
          <p:nvPr/>
        </p:nvSpPr>
        <p:spPr bwMode="auto">
          <a:xfrm>
            <a:off x="155575" y="-1538288"/>
            <a:ext cx="571500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80728"/>
            <a:ext cx="5879941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03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1206</Words>
  <Application>Microsoft Office PowerPoint</Application>
  <PresentationFormat>Předvádění na obrazovce (4:3)</PresentationFormat>
  <Paragraphs>211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TORTS II</vt:lpstr>
      <vt:lpstr>Prezentace aplikace PowerPoint</vt:lpstr>
      <vt:lpstr>What is the English equivalent?</vt:lpstr>
      <vt:lpstr>What is the Czech equivalent?</vt:lpstr>
      <vt:lpstr>What is the English equivalent? Key</vt:lpstr>
      <vt:lpstr>What is the English equivalent? Key</vt:lpstr>
      <vt:lpstr>What is the Czech equivalent? Key</vt:lpstr>
      <vt:lpstr>Case Study</vt:lpstr>
      <vt:lpstr>Case Study – Stairs collapse</vt:lpstr>
      <vt:lpstr>Case Study – Stairs collapse</vt:lpstr>
      <vt:lpstr>In groups analyze the case trying to identify the key legal issues. Useful expressions and phrases</vt:lpstr>
      <vt:lpstr>Case Study – Issues to be identified</vt:lpstr>
      <vt:lpstr>Case Study – Issues to be identified</vt:lpstr>
      <vt:lpstr>Case Study – Issues to be identified</vt:lpstr>
      <vt:lpstr>Case Study – Issues to be identified</vt:lpstr>
      <vt:lpstr>Case Study – Issues to be identified</vt:lpstr>
      <vt:lpstr>Writing in groups </vt:lpstr>
      <vt:lpstr>Homework  </vt:lpstr>
      <vt:lpstr>Prezentace aplikace PowerPoint</vt:lpstr>
      <vt:lpstr>Compulsory assignment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TORTS II</dc:title>
  <dc:creator>Radmila Doupovcová</dc:creator>
  <cp:lastModifiedBy>Radmila Doupovcová</cp:lastModifiedBy>
  <cp:revision>65</cp:revision>
  <cp:lastPrinted>2015-03-30T11:51:01Z</cp:lastPrinted>
  <dcterms:created xsi:type="dcterms:W3CDTF">2014-03-28T11:28:48Z</dcterms:created>
  <dcterms:modified xsi:type="dcterms:W3CDTF">2015-04-02T12:34:52Z</dcterms:modified>
</cp:coreProperties>
</file>