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300" r:id="rId13"/>
    <p:sldId id="298" r:id="rId14"/>
    <p:sldId id="299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301" r:id="rId25"/>
    <p:sldId id="285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7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3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2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1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3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0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3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0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7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4CF1-1A88-4CB6-BA50-E22BE4312FE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7A15-A7DC-444C-B7A5-BA013BAB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7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z/url?q=http://www.mrsjanuary.com/canada-freebies/mcdonalds-free-coffee-all-day-2/&amp;sa=U&amp;ei=LXdCU5OQAsO7ygOj5YCADQ&amp;ved=0CFYQ9QEwEw&amp;usg=AFQjCNGSzaR67SDkkDAxMRC6RNXEOmB8k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z/url?q=http://www.thelunchtray.com/mcdonalds-improves-happy-meals-meaningful-change-or-corporate-whitewashing/&amp;sa=U&amp;ei=wHZCU_G7B8XnygP7noLIAg&amp;ved=0CEgQ9QEwDQ&amp;usg=AFQjCNHxd9OYenNpt-ohrcbUHhuiGC90z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z/url?q=http://www.rgbstock.com/photo/mhYEwLU/Sign%2BNO%2BHOT%2BDRINKS&amp;sa=U&amp;ei=JHVCU8XKJcbnywPo2YCICg&amp;ved=0CC4Q9QEwAA&amp;usg=AFQjCNG3gYk25aUMGw9uMK-PGoq1Es9Ih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q=http://lublinianki.pl/2013/mcdonalds-rozdaje-za-darmo-kawe-nawet-jesli-nic-nie-kupujesz/&amp;sa=U&amp;ei=LXdCU5OQAsO7ygOj5YCADQ&amp;ved=0CEAQ9QEwCA&amp;usg=AFQjCNGGWgLWHuplFYbjFsGsoWIZsTeoC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TORTS III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FFC000"/>
                </a:solidFill>
              </a:rPr>
              <a:t>What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was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the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reasoning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of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the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court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Gross </a:t>
            </a:r>
            <a:r>
              <a:rPr lang="cs-CZ" dirty="0" err="1" smtClean="0"/>
              <a:t>negligence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rgbClr val="FFC000"/>
                </a:solidFill>
              </a:rPr>
              <a:t>coffee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was</a:t>
            </a:r>
            <a:r>
              <a:rPr lang="cs-CZ" dirty="0" smtClean="0">
                <a:solidFill>
                  <a:srgbClr val="FFC000"/>
                </a:solidFill>
              </a:rPr>
              <a:t> “</a:t>
            </a:r>
            <a:r>
              <a:rPr lang="cs-CZ" dirty="0" err="1" smtClean="0">
                <a:solidFill>
                  <a:srgbClr val="FFC000"/>
                </a:solidFill>
              </a:rPr>
              <a:t>defectively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manufactured</a:t>
            </a:r>
            <a:r>
              <a:rPr lang="cs-CZ" dirty="0" smtClean="0">
                <a:solidFill>
                  <a:srgbClr val="FFC000"/>
                </a:solidFill>
              </a:rPr>
              <a:t>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Evidence </a:t>
            </a:r>
            <a:r>
              <a:rPr lang="cs-CZ" dirty="0" err="1" smtClean="0"/>
              <a:t>showed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MacDonald</a:t>
            </a:r>
            <a:r>
              <a:rPr lang="en-US" dirty="0" smtClean="0">
                <a:solidFill>
                  <a:srgbClr val="FFC000"/>
                </a:solidFill>
              </a:rPr>
              <a:t>’s serve coffee much too hot</a:t>
            </a:r>
            <a:r>
              <a:rPr lang="en-US" dirty="0" smtClean="0"/>
              <a:t> </a:t>
            </a:r>
            <a:r>
              <a:rPr lang="cs-CZ" dirty="0" smtClean="0"/>
              <a:t>(1982-1992 700+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burned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6146" name="Picture 2" descr="https://encrypted-tbn2.gstatic.com/images?q=tbn:ANd9GcRBJ9zjgvO898e3_qWTtza3FtbO5VFg1iOK6YYKpkUn1tehDry05aEjZ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13100"/>
            <a:ext cx="1552273" cy="183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22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7030A0"/>
                </a:solidFill>
              </a:rPr>
              <a:t>How</a:t>
            </a:r>
            <a:r>
              <a:rPr lang="cs-CZ" dirty="0" smtClean="0">
                <a:solidFill>
                  <a:srgbClr val="7030A0"/>
                </a:solidFill>
              </a:rPr>
              <a:t> much </a:t>
            </a:r>
            <a:r>
              <a:rPr lang="cs-CZ" dirty="0" err="1" smtClean="0">
                <a:solidFill>
                  <a:srgbClr val="7030A0"/>
                </a:solidFill>
              </a:rPr>
              <a:t>did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Liebeck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finally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receive</a:t>
            </a:r>
            <a:r>
              <a:rPr lang="cs-CZ" dirty="0" smtClean="0">
                <a:solidFill>
                  <a:srgbClr val="7030A0"/>
                </a:solidFill>
              </a:rPr>
              <a:t> in </a:t>
            </a:r>
            <a:r>
              <a:rPr lang="cs-CZ" dirty="0" err="1" smtClean="0">
                <a:solidFill>
                  <a:srgbClr val="7030A0"/>
                </a:solidFill>
              </a:rPr>
              <a:t>damages</a:t>
            </a:r>
            <a:r>
              <a:rPr lang="cs-CZ" dirty="0" smtClean="0">
                <a:solidFill>
                  <a:srgbClr val="7030A0"/>
                </a:solidFill>
              </a:rPr>
              <a:t>?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We</a:t>
            </a:r>
            <a:r>
              <a:rPr lang="cs-CZ" dirty="0" smtClean="0"/>
              <a:t> do not </a:t>
            </a:r>
            <a:r>
              <a:rPr lang="cs-CZ" dirty="0" err="1" smtClean="0"/>
              <a:t>know</a:t>
            </a:r>
            <a:r>
              <a:rPr lang="cs-CZ" dirty="0" smtClean="0"/>
              <a:t>,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amount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7030A0"/>
                </a:solidFill>
              </a:rPr>
              <a:t>under</a:t>
            </a:r>
            <a:r>
              <a:rPr lang="cs-CZ" dirty="0" smtClean="0">
                <a:solidFill>
                  <a:srgbClr val="7030A0"/>
                </a:solidFill>
              </a:rPr>
              <a:t> $600.000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4" name="Picture 2" descr="https://encrypted-tbn0.gstatic.com/images?q=tbn:ANd9GcTX9P21pEH3DSS6K6oHpKXirsBllzqjCjblkr49S_lDtvhyPJ22vn9JK4b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95360"/>
            <a:ext cx="13906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47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79-year-old </a:t>
            </a:r>
          </a:p>
          <a:p>
            <a:r>
              <a:rPr lang="cs-CZ" dirty="0" smtClean="0"/>
              <a:t>Stella </a:t>
            </a:r>
            <a:r>
              <a:rPr lang="cs-CZ" dirty="0" err="1" smtClean="0"/>
              <a:t>Liebeck</a:t>
            </a:r>
            <a:endParaRPr lang="cs-CZ" dirty="0" smtClean="0"/>
          </a:p>
          <a:p>
            <a:r>
              <a:rPr lang="cs-CZ" dirty="0" err="1" smtClean="0"/>
              <a:t>Coffee</a:t>
            </a:r>
            <a:endParaRPr lang="cs-CZ" dirty="0" smtClean="0"/>
          </a:p>
          <a:p>
            <a:r>
              <a:rPr lang="cs-CZ" dirty="0" err="1" smtClean="0"/>
              <a:t>McDonald´s</a:t>
            </a:r>
            <a:endParaRPr lang="cs-CZ" dirty="0" smtClean="0"/>
          </a:p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wasn´t</a:t>
            </a:r>
            <a:r>
              <a:rPr lang="cs-CZ" dirty="0" smtClean="0"/>
              <a:t> </a:t>
            </a:r>
            <a:r>
              <a:rPr lang="cs-CZ" dirty="0" err="1" smtClean="0"/>
              <a:t>driving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508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CASE: </a:t>
            </a:r>
            <a:r>
              <a:rPr lang="cs-CZ" dirty="0" err="1" smtClean="0"/>
              <a:t>Liebeck</a:t>
            </a:r>
            <a:r>
              <a:rPr lang="cs-CZ" dirty="0" smtClean="0"/>
              <a:t> v. </a:t>
            </a:r>
            <a:r>
              <a:rPr lang="cs-CZ" dirty="0" err="1" smtClean="0"/>
              <a:t>McDonalds</a:t>
            </a:r>
            <a:r>
              <a:rPr lang="en-US" dirty="0" smtClean="0"/>
              <a:t>’s Restaurant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p</a:t>
            </a:r>
            <a:r>
              <a:rPr lang="en-US" dirty="0" smtClean="0"/>
              <a:t>laced</a:t>
            </a:r>
          </a:p>
          <a:p>
            <a:pPr marL="514350" indent="-514350">
              <a:buAutoNum type="arabicPeriod"/>
            </a:pPr>
            <a:r>
              <a:rPr lang="en-US" dirty="0"/>
              <a:t>s</a:t>
            </a:r>
            <a:r>
              <a:rPr lang="en-US" dirty="0" smtClean="0"/>
              <a:t>pilled</a:t>
            </a:r>
          </a:p>
          <a:p>
            <a:pPr marL="514350" indent="-514350">
              <a:buAutoNum type="arabicPeriod"/>
            </a:pPr>
            <a:r>
              <a:rPr lang="en-US" dirty="0"/>
              <a:t>d</a:t>
            </a:r>
            <a:r>
              <a:rPr lang="en-US" dirty="0" smtClean="0"/>
              <a:t>etermined</a:t>
            </a:r>
          </a:p>
          <a:p>
            <a:pPr marL="514350" indent="-514350">
              <a:buAutoNum type="arabicPeriod"/>
            </a:pPr>
            <a:r>
              <a:rPr lang="en-US" dirty="0"/>
              <a:t>s</a:t>
            </a:r>
            <a:r>
              <a:rPr lang="en-US" dirty="0" smtClean="0"/>
              <a:t>uffered</a:t>
            </a:r>
          </a:p>
          <a:p>
            <a:pPr marL="514350" indent="-514350">
              <a:buAutoNum type="arabicPeriod"/>
            </a:pPr>
            <a:r>
              <a:rPr lang="en-US" dirty="0"/>
              <a:t>t</a:t>
            </a:r>
            <a:r>
              <a:rPr lang="en-US" dirty="0" smtClean="0"/>
              <a:t>reated</a:t>
            </a:r>
          </a:p>
          <a:p>
            <a:pPr marL="514350" indent="-514350">
              <a:buAutoNum type="arabicPeriod"/>
            </a:pPr>
            <a:r>
              <a:rPr lang="en-US" dirty="0"/>
              <a:t>s</a:t>
            </a:r>
            <a:r>
              <a:rPr lang="en-US" dirty="0" smtClean="0"/>
              <a:t>ettlement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7. defendant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found </a:t>
            </a:r>
            <a:r>
              <a:rPr lang="en-US" dirty="0"/>
              <a:t>for</a:t>
            </a:r>
          </a:p>
          <a:p>
            <a:pPr marL="0" indent="0">
              <a:buNone/>
            </a:pPr>
            <a:r>
              <a:rPr lang="en-US" dirty="0" smtClean="0"/>
              <a:t>9. awarded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10. </a:t>
            </a:r>
            <a:r>
              <a:rPr lang="en-US" dirty="0"/>
              <a:t>d</a:t>
            </a:r>
            <a:r>
              <a:rPr lang="en-US" dirty="0" smtClean="0"/>
              <a:t>amages</a:t>
            </a:r>
          </a:p>
          <a:p>
            <a:pPr marL="0" indent="0">
              <a:buNone/>
            </a:pPr>
            <a:r>
              <a:rPr lang="en-US" dirty="0" smtClean="0"/>
              <a:t>11. punitive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12. appealed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73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made up?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Case No. 1 </a:t>
            </a:r>
          </a:p>
          <a:p>
            <a:r>
              <a:rPr lang="cs-CZ" dirty="0"/>
              <a:t>Case No. </a:t>
            </a:r>
            <a:r>
              <a:rPr lang="cs-CZ" dirty="0" smtClean="0"/>
              <a:t>2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3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4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5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6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7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True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True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a very </a:t>
            </a:r>
            <a:r>
              <a:rPr lang="cs-CZ" dirty="0" err="1" smtClean="0">
                <a:solidFill>
                  <a:srgbClr val="FF0000"/>
                </a:solidFill>
              </a:rPr>
              <a:t>old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urban</a:t>
            </a:r>
            <a:r>
              <a:rPr lang="cs-CZ" dirty="0" smtClean="0">
                <a:solidFill>
                  <a:srgbClr val="FF0000"/>
                </a:solidFill>
              </a:rPr>
              <a:t> legend!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6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Lawyer-client</a:t>
            </a:r>
            <a:r>
              <a:rPr lang="cs-CZ" dirty="0" smtClean="0"/>
              <a:t> interview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“</a:t>
            </a:r>
            <a:r>
              <a:rPr lang="en-US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In many ways for lawyers the initial client interview is like a first date. You do not know each other that well and hope to get better acquainted.</a:t>
            </a:r>
            <a:r>
              <a:rPr lang="cs-CZ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 smtClean="0">
                <a:latin typeface="+mj-lt"/>
              </a:rPr>
              <a:t>Jim Calloway</a:t>
            </a:r>
            <a:r>
              <a:rPr lang="cs-CZ" sz="1000" dirty="0" smtClean="0">
                <a:latin typeface="+mj-lt"/>
              </a:rPr>
              <a:t>,</a:t>
            </a:r>
            <a:r>
              <a:rPr lang="en-US" sz="1000" dirty="0" smtClean="0">
                <a:latin typeface="+mj-lt"/>
              </a:rPr>
              <a:t> </a:t>
            </a:r>
            <a:r>
              <a:rPr lang="en-US" sz="1000" dirty="0">
                <a:latin typeface="+mj-lt"/>
              </a:rPr>
              <a:t>Director of the Oklahoma Bar Association's Management Assistance </a:t>
            </a:r>
            <a:r>
              <a:rPr lang="en-US" sz="1000" dirty="0" smtClean="0">
                <a:latin typeface="+mj-lt"/>
              </a:rPr>
              <a:t>Program</a:t>
            </a:r>
            <a:endParaRPr lang="cs-CZ" sz="10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0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000" dirty="0">
              <a:latin typeface="+mj-lt"/>
            </a:endParaRPr>
          </a:p>
        </p:txBody>
      </p:sp>
      <p:pic>
        <p:nvPicPr>
          <p:cNvPr id="2050" name="Picture 2" descr="http://www.lawcrossing.com/images/articleimages/attorney_client_privile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248" y="2852936"/>
            <a:ext cx="4026565" cy="26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77776" y="3001312"/>
            <a:ext cx="42484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are important </a:t>
            </a:r>
            <a:r>
              <a:rPr lang="en-US" sz="2800" b="1" dirty="0"/>
              <a:t>skills/qualities</a:t>
            </a:r>
            <a:r>
              <a:rPr lang="en-US" sz="2800" dirty="0"/>
              <a:t> for a lawyer when dealing with a client in an interview</a:t>
            </a:r>
            <a:r>
              <a:rPr lang="en-US" sz="2800" dirty="0" smtClean="0"/>
              <a:t>?</a:t>
            </a:r>
            <a:endParaRPr lang="cs-CZ" sz="2800" dirty="0" smtClean="0"/>
          </a:p>
          <a:p>
            <a:r>
              <a:rPr lang="cs-CZ" sz="2800" dirty="0" smtClean="0"/>
              <a:t>And w</a:t>
            </a:r>
            <a:r>
              <a:rPr lang="en-US" sz="2800" dirty="0" smtClean="0"/>
              <a:t>hat </a:t>
            </a:r>
            <a:r>
              <a:rPr lang="en-US" sz="2800" dirty="0"/>
              <a:t>should s/he </a:t>
            </a:r>
            <a:r>
              <a:rPr lang="en-US" sz="2800" b="1" dirty="0"/>
              <a:t>avoid</a:t>
            </a:r>
            <a:r>
              <a:rPr lang="en-US" sz="2800" dirty="0"/>
              <a:t>?</a:t>
            </a:r>
            <a:endParaRPr lang="cs-CZ" sz="2800" dirty="0"/>
          </a:p>
          <a:p>
            <a:endParaRPr lang="en-US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33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en-US" dirty="0"/>
              <a:t>A</a:t>
            </a:r>
            <a:r>
              <a:rPr lang="en-US" altLang="en-US" dirty="0"/>
              <a:t> successful lawyer-client interview</a:t>
            </a:r>
            <a:endParaRPr lang="cs-CZ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412776"/>
            <a:ext cx="40259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en-US" sz="3500" b="1" dirty="0" smtClean="0"/>
              <a:t>                </a:t>
            </a:r>
            <a:r>
              <a:rPr lang="cs-CZ" altLang="en-US" sz="4800" b="1" dirty="0" smtClean="0"/>
              <a:t>+</a:t>
            </a:r>
            <a:endParaRPr lang="en-US" altLang="en-US" sz="4800" b="1" dirty="0"/>
          </a:p>
          <a:p>
            <a:pPr lvl="1"/>
            <a:r>
              <a:rPr lang="cs-CZ" altLang="en-US" dirty="0" err="1"/>
              <a:t>active</a:t>
            </a:r>
            <a:r>
              <a:rPr lang="cs-CZ" altLang="en-US" dirty="0"/>
              <a:t> </a:t>
            </a:r>
            <a:r>
              <a:rPr lang="en-US" altLang="en-US" dirty="0"/>
              <a:t>listening</a:t>
            </a:r>
            <a:endParaRPr lang="cs-CZ" altLang="en-US" dirty="0"/>
          </a:p>
          <a:p>
            <a:pPr lvl="1"/>
            <a:r>
              <a:rPr lang="cs-CZ" altLang="en-US" dirty="0" err="1"/>
              <a:t>effective</a:t>
            </a:r>
            <a:r>
              <a:rPr lang="cs-CZ" altLang="en-US" dirty="0"/>
              <a:t> </a:t>
            </a:r>
            <a:r>
              <a:rPr lang="en-US" altLang="en-US" dirty="0"/>
              <a:t> questioning</a:t>
            </a:r>
          </a:p>
          <a:p>
            <a:pPr lvl="1"/>
            <a:r>
              <a:rPr lang="en-US" altLang="en-US" dirty="0"/>
              <a:t>empathy</a:t>
            </a:r>
          </a:p>
          <a:p>
            <a:pPr lvl="1"/>
            <a:r>
              <a:rPr lang="en-US" altLang="en-US" dirty="0"/>
              <a:t>giving feedback</a:t>
            </a:r>
          </a:p>
          <a:p>
            <a:pPr lvl="1"/>
            <a:r>
              <a:rPr lang="en-US" altLang="en-US" dirty="0"/>
              <a:t>patience</a:t>
            </a:r>
          </a:p>
          <a:p>
            <a:pPr lvl="1"/>
            <a:r>
              <a:rPr lang="cs-CZ" altLang="en-US" dirty="0" err="1"/>
              <a:t>clear</a:t>
            </a:r>
            <a:r>
              <a:rPr lang="cs-CZ" altLang="en-US" dirty="0"/>
              <a:t> </a:t>
            </a:r>
            <a:r>
              <a:rPr lang="cs-CZ" altLang="en-US" dirty="0" err="1" smtClean="0"/>
              <a:t>explaining</a:t>
            </a:r>
            <a:endParaRPr lang="cs-CZ" altLang="en-US" dirty="0" smtClean="0"/>
          </a:p>
          <a:p>
            <a:pPr lvl="1"/>
            <a:r>
              <a:rPr lang="cs-CZ" altLang="en-US" dirty="0" err="1"/>
              <a:t>knowledge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law</a:t>
            </a:r>
            <a:endParaRPr lang="cs-CZ" altLang="en-US" dirty="0"/>
          </a:p>
          <a:p>
            <a:pPr lvl="1"/>
            <a:r>
              <a:rPr lang="cs-CZ" altLang="en-US" dirty="0" err="1"/>
              <a:t>correct</a:t>
            </a:r>
            <a:r>
              <a:rPr lang="cs-CZ" altLang="en-US" dirty="0"/>
              <a:t> </a:t>
            </a:r>
            <a:r>
              <a:rPr lang="cs-CZ" altLang="en-US" dirty="0" err="1"/>
              <a:t>application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law</a:t>
            </a:r>
            <a:endParaRPr lang="cs-CZ" altLang="en-US" dirty="0"/>
          </a:p>
          <a:p>
            <a:pPr lvl="1"/>
            <a:r>
              <a:rPr lang="en-US" altLang="en-US" dirty="0"/>
              <a:t>logical thinking</a:t>
            </a:r>
            <a:endParaRPr lang="cs-CZ" altLang="en-US" dirty="0"/>
          </a:p>
          <a:p>
            <a:pPr lvl="1"/>
            <a:r>
              <a:rPr lang="en-US" altLang="en-US" dirty="0"/>
              <a:t>timing</a:t>
            </a:r>
            <a:endParaRPr lang="cs-CZ" altLang="en-US" dirty="0"/>
          </a:p>
          <a:p>
            <a:pPr lvl="1"/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340768"/>
            <a:ext cx="4025900" cy="4525963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4400" b="1" dirty="0" smtClean="0"/>
              <a:t>              -</a:t>
            </a:r>
          </a:p>
          <a:p>
            <a:pPr lvl="1"/>
            <a:r>
              <a:rPr lang="cs-CZ" altLang="en-US" dirty="0" err="1" smtClean="0"/>
              <a:t>judgemental</a:t>
            </a:r>
            <a:endParaRPr lang="cs-CZ" altLang="en-US" dirty="0" smtClean="0"/>
          </a:p>
          <a:p>
            <a:pPr lvl="1"/>
            <a:r>
              <a:rPr lang="cs-CZ" altLang="en-US" dirty="0" err="1"/>
              <a:t>i</a:t>
            </a:r>
            <a:r>
              <a:rPr lang="cs-CZ" altLang="en-US" dirty="0" err="1" smtClean="0"/>
              <a:t>mpolite</a:t>
            </a:r>
            <a:endParaRPr lang="cs-CZ" altLang="en-US" dirty="0" smtClean="0"/>
          </a:p>
          <a:p>
            <a:pPr lvl="1"/>
            <a:r>
              <a:rPr lang="cs-CZ" altLang="en-US" dirty="0" err="1" smtClean="0"/>
              <a:t>arrogant</a:t>
            </a:r>
            <a:endParaRPr lang="cs-CZ" altLang="en-US" dirty="0"/>
          </a:p>
          <a:p>
            <a:pPr marL="0" indent="0">
              <a:buNone/>
            </a:pPr>
            <a:endParaRPr lang="cs-CZ" altLang="en-US" sz="2200" dirty="0"/>
          </a:p>
          <a:p>
            <a:pPr marL="457200" lvl="1" indent="0">
              <a:buNone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11444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Lawyer</a:t>
            </a:r>
            <a:r>
              <a:rPr lang="cs-CZ" dirty="0" smtClean="0"/>
              <a:t> – </a:t>
            </a:r>
            <a:r>
              <a:rPr lang="cs-CZ" dirty="0" err="1" smtClean="0"/>
              <a:t>Client</a:t>
            </a:r>
            <a:r>
              <a:rPr lang="cs-CZ" dirty="0" smtClean="0"/>
              <a:t> interview p.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OPENING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Greeting the client, preliminary small talk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 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 hope you had no trouble finding our office.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getting an overview of the case, explaining circumstances and structure of the interview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2. E. Let me assure you that everything you tell me today </a:t>
            </a:r>
            <a:r>
              <a:rPr lang="en-US" b="1" dirty="0">
                <a:solidFill>
                  <a:srgbClr val="7030A0"/>
                </a:solidFill>
              </a:rPr>
              <a:t>will be held in strict confidence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3. J. I understand that you would like some </a:t>
            </a:r>
            <a:r>
              <a:rPr lang="en-US" b="1" dirty="0">
                <a:solidFill>
                  <a:srgbClr val="7030A0"/>
                </a:solidFill>
              </a:rPr>
              <a:t>advice on </a:t>
            </a:r>
            <a:r>
              <a:rPr lang="en-US" dirty="0">
                <a:solidFill>
                  <a:srgbClr val="FF0000"/>
                </a:solidFill>
              </a:rPr>
              <a:t>your employment situation.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LISTENING AND QUESTIONING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listening actively to establish facts of events, checking for understanding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4. I. </a:t>
            </a:r>
            <a:r>
              <a:rPr lang="en-US" dirty="0" err="1">
                <a:solidFill>
                  <a:srgbClr val="FF0000"/>
                </a:solidFill>
              </a:rPr>
              <a:t>Mmm</a:t>
            </a:r>
            <a:r>
              <a:rPr lang="en-US" dirty="0">
                <a:solidFill>
                  <a:srgbClr val="FF0000"/>
                </a:solidFill>
              </a:rPr>
              <a:t>…I see.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5. K. OK, </a:t>
            </a:r>
            <a:r>
              <a:rPr lang="en-US" b="1" dirty="0">
                <a:solidFill>
                  <a:srgbClr val="7030A0"/>
                </a:solidFill>
              </a:rPr>
              <a:t>we’ve identified </a:t>
            </a:r>
            <a:r>
              <a:rPr lang="en-US" dirty="0">
                <a:solidFill>
                  <a:srgbClr val="FF0000"/>
                </a:solidFill>
              </a:rPr>
              <a:t>three issues which we need to </a:t>
            </a:r>
            <a:r>
              <a:rPr lang="en-US" b="1" dirty="0">
                <a:solidFill>
                  <a:srgbClr val="7030A0"/>
                </a:solidFill>
              </a:rPr>
              <a:t>focus on</a:t>
            </a:r>
            <a:r>
              <a:rPr lang="en-US" dirty="0">
                <a:solidFill>
                  <a:srgbClr val="FF0000"/>
                </a:solidFill>
              </a:rPr>
              <a:t>. These are…Is that how you </a:t>
            </a:r>
            <a:r>
              <a:rPr lang="en-US" dirty="0" smtClean="0">
                <a:solidFill>
                  <a:srgbClr val="FF0000"/>
                </a:solidFill>
              </a:rPr>
              <a:t>see </a:t>
            </a:r>
            <a:r>
              <a:rPr lang="en-US" dirty="0">
                <a:solidFill>
                  <a:srgbClr val="FF0000"/>
                </a:solidFill>
              </a:rPr>
              <a:t>it?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identifying aims of the client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6. H. What would be an ideal </a:t>
            </a:r>
            <a:r>
              <a:rPr lang="en-US" b="1" dirty="0">
                <a:solidFill>
                  <a:srgbClr val="7030A0"/>
                </a:solidFill>
              </a:rPr>
              <a:t>outcome</a:t>
            </a:r>
            <a:r>
              <a:rPr lang="en-US" dirty="0">
                <a:solidFill>
                  <a:srgbClr val="FF0000"/>
                </a:solidFill>
              </a:rPr>
              <a:t> for you?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7. L. Perhaps you could let me know what your </a:t>
            </a:r>
            <a:r>
              <a:rPr lang="en-US" b="1" dirty="0">
                <a:solidFill>
                  <a:srgbClr val="7030A0"/>
                </a:solidFill>
              </a:rPr>
              <a:t>priorities</a:t>
            </a:r>
            <a:r>
              <a:rPr lang="en-US" dirty="0">
                <a:solidFill>
                  <a:srgbClr val="FF0000"/>
                </a:solidFill>
              </a:rPr>
              <a:t> are </a:t>
            </a:r>
            <a:r>
              <a:rPr lang="en-US" b="1" dirty="0">
                <a:solidFill>
                  <a:srgbClr val="7030A0"/>
                </a:solidFill>
              </a:rPr>
              <a:t>in this matter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8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SUMMARIZING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summarizing the client’s concerns and goals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8. G. If I understand you correctly, you’re saying that 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9. M. </a:t>
            </a:r>
            <a:r>
              <a:rPr lang="en-US" b="1" dirty="0">
                <a:solidFill>
                  <a:srgbClr val="7030A0"/>
                </a:solidFill>
              </a:rPr>
              <a:t>Allow me to summarize </a:t>
            </a:r>
            <a:r>
              <a:rPr lang="en-US" dirty="0">
                <a:solidFill>
                  <a:srgbClr val="FF0000"/>
                </a:solidFill>
              </a:rPr>
              <a:t>what you’ve said.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seeking further information from the client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10. F. I need to know more about…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9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Letters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Content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err="1" smtClean="0"/>
              <a:t>Outlining</a:t>
            </a:r>
            <a:r>
              <a:rPr lang="cs-CZ" sz="2800" dirty="0" smtClean="0"/>
              <a:t> </a:t>
            </a:r>
            <a:r>
              <a:rPr lang="cs-CZ" sz="2800" dirty="0" err="1" smtClean="0"/>
              <a:t>options</a:t>
            </a:r>
            <a:r>
              <a:rPr lang="cs-CZ" sz="2800" dirty="0" smtClean="0"/>
              <a:t> -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client</a:t>
            </a:r>
            <a:r>
              <a:rPr lang="cs-CZ" sz="2800" dirty="0" smtClean="0"/>
              <a:t> </a:t>
            </a:r>
            <a:r>
              <a:rPr lang="cs-CZ" sz="2800" dirty="0" err="1" smtClean="0"/>
              <a:t>can</a:t>
            </a:r>
            <a:r>
              <a:rPr lang="cs-CZ" sz="2800" dirty="0" smtClean="0"/>
              <a:t> </a:t>
            </a:r>
            <a:r>
              <a:rPr lang="cs-CZ" sz="2800" dirty="0" err="1" smtClean="0"/>
              <a:t>choose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r>
              <a:rPr lang="cs-CZ" sz="2800" dirty="0"/>
              <a:t>(</a:t>
            </a:r>
            <a:r>
              <a:rPr lang="cs-CZ" sz="2800" dirty="0" err="1" smtClean="0"/>
              <a:t>out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court</a:t>
            </a:r>
            <a:r>
              <a:rPr lang="cs-CZ" sz="2800" dirty="0" smtClean="0"/>
              <a:t> settlement x </a:t>
            </a:r>
            <a:r>
              <a:rPr lang="cs-CZ" sz="2800" dirty="0" err="1" smtClean="0"/>
              <a:t>lawsuit</a:t>
            </a:r>
            <a:r>
              <a:rPr lang="cs-CZ" sz="2800" dirty="0" smtClean="0"/>
              <a:t>)</a:t>
            </a:r>
          </a:p>
          <a:p>
            <a:r>
              <a:rPr lang="cs-CZ" sz="2800" b="1" dirty="0" err="1" smtClean="0"/>
              <a:t>Structure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err="1" smtClean="0"/>
              <a:t>Paragraphs</a:t>
            </a:r>
            <a:r>
              <a:rPr lang="cs-CZ" sz="2800" dirty="0" smtClean="0"/>
              <a:t> – </a:t>
            </a:r>
            <a:r>
              <a:rPr lang="cs-CZ" sz="2800" dirty="0" err="1" smtClean="0"/>
              <a:t>introduction</a:t>
            </a:r>
            <a:r>
              <a:rPr lang="cs-CZ" sz="2800" dirty="0" smtClean="0"/>
              <a:t>, </a:t>
            </a:r>
            <a:r>
              <a:rPr lang="cs-CZ" sz="2800" dirty="0" err="1" smtClean="0"/>
              <a:t>conclusion</a:t>
            </a:r>
            <a:r>
              <a:rPr lang="cs-CZ" sz="2800" dirty="0" smtClean="0"/>
              <a:t> (</a:t>
            </a: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any</a:t>
            </a:r>
            <a:r>
              <a:rPr lang="cs-CZ" sz="2800" dirty="0" smtClean="0"/>
              <a:t> </a:t>
            </a:r>
            <a:r>
              <a:rPr lang="cs-CZ" sz="2800" dirty="0" err="1" smtClean="0"/>
              <a:t>questions</a:t>
            </a:r>
            <a:r>
              <a:rPr lang="cs-CZ" sz="2800" dirty="0" smtClean="0"/>
              <a:t>, do not </a:t>
            </a:r>
            <a:r>
              <a:rPr lang="cs-CZ" sz="2800" dirty="0" err="1" smtClean="0"/>
              <a:t>hesitate</a:t>
            </a:r>
            <a:r>
              <a:rPr lang="cs-CZ" sz="2800" dirty="0" smtClean="0"/>
              <a:t> to …)</a:t>
            </a:r>
          </a:p>
          <a:p>
            <a:pPr marL="0" indent="0">
              <a:buNone/>
            </a:pPr>
            <a:r>
              <a:rPr lang="cs-CZ" sz="2800" dirty="0" err="1" smtClean="0"/>
              <a:t>Linking</a:t>
            </a:r>
            <a:r>
              <a:rPr lang="cs-CZ" sz="2800" dirty="0" smtClean="0"/>
              <a:t> </a:t>
            </a:r>
            <a:r>
              <a:rPr lang="cs-CZ" sz="2800" dirty="0" err="1" smtClean="0"/>
              <a:t>words</a:t>
            </a:r>
            <a:r>
              <a:rPr lang="cs-CZ" sz="2800" dirty="0" smtClean="0"/>
              <a:t> (</a:t>
            </a:r>
            <a:r>
              <a:rPr lang="cs-CZ" sz="2800" dirty="0" err="1" smtClean="0"/>
              <a:t>therefore</a:t>
            </a:r>
            <a:r>
              <a:rPr lang="cs-CZ" sz="2800" dirty="0" smtClean="0"/>
              <a:t>, </a:t>
            </a:r>
            <a:r>
              <a:rPr lang="cs-CZ" sz="2800" dirty="0" err="1" smtClean="0"/>
              <a:t>however</a:t>
            </a:r>
            <a:r>
              <a:rPr lang="cs-CZ" sz="2800" dirty="0" smtClean="0"/>
              <a:t>, </a:t>
            </a:r>
            <a:r>
              <a:rPr lang="cs-CZ" sz="2800" dirty="0" err="1" smtClean="0"/>
              <a:t>clearly</a:t>
            </a:r>
            <a:r>
              <a:rPr lang="cs-CZ" sz="2800" dirty="0" smtClean="0"/>
              <a:t>, in my </a:t>
            </a:r>
            <a:r>
              <a:rPr lang="cs-CZ" sz="2800" dirty="0" err="1" smtClean="0"/>
              <a:t>view</a:t>
            </a:r>
            <a:r>
              <a:rPr lang="cs-CZ" sz="2800" dirty="0" smtClean="0"/>
              <a:t>,…)</a:t>
            </a:r>
          </a:p>
          <a:p>
            <a:r>
              <a:rPr lang="cs-CZ" sz="2800" b="1" dirty="0" smtClean="0"/>
              <a:t>Style</a:t>
            </a:r>
            <a:r>
              <a:rPr lang="cs-CZ" sz="2800" dirty="0" smtClean="0"/>
              <a:t> – </a:t>
            </a:r>
            <a:r>
              <a:rPr lang="cs-CZ" sz="2800" dirty="0" err="1" smtClean="0"/>
              <a:t>formal</a:t>
            </a:r>
            <a:r>
              <a:rPr lang="cs-CZ" sz="2800" dirty="0" smtClean="0"/>
              <a:t>, </a:t>
            </a:r>
            <a:r>
              <a:rPr lang="cs-CZ" sz="2800" dirty="0" err="1" smtClean="0"/>
              <a:t>polite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No </a:t>
            </a:r>
            <a:r>
              <a:rPr lang="cs-CZ" sz="2800" dirty="0" err="1" smtClean="0"/>
              <a:t>contractions</a:t>
            </a:r>
            <a:r>
              <a:rPr lang="cs-CZ" sz="2800" dirty="0" smtClean="0"/>
              <a:t>!!! (</a:t>
            </a:r>
            <a:r>
              <a:rPr lang="cs-CZ" sz="2800" dirty="0" err="1" smtClean="0"/>
              <a:t>did</a:t>
            </a:r>
            <a:r>
              <a:rPr lang="cs-CZ" sz="2800" dirty="0" smtClean="0"/>
              <a:t> not, </a:t>
            </a:r>
            <a:r>
              <a:rPr lang="cs-CZ" sz="2800" dirty="0" err="1" smtClean="0"/>
              <a:t>was</a:t>
            </a:r>
            <a:r>
              <a:rPr lang="cs-CZ" sz="2800" dirty="0" smtClean="0"/>
              <a:t> not, …)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00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ADVISING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giving a brief outline of the relevant law and applying the law to the client’s problem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11. N. The </a:t>
            </a:r>
            <a:r>
              <a:rPr lang="en-US" b="1" dirty="0">
                <a:solidFill>
                  <a:srgbClr val="7030A0"/>
                </a:solidFill>
              </a:rPr>
              <a:t>legal position </a:t>
            </a:r>
            <a:r>
              <a:rPr lang="en-US" dirty="0">
                <a:solidFill>
                  <a:srgbClr val="FF0000"/>
                </a:solidFill>
              </a:rPr>
              <a:t>is as follows…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12. P. I am sorry to inform you that there is </a:t>
            </a:r>
            <a:r>
              <a:rPr lang="en-US" b="1" dirty="0">
                <a:solidFill>
                  <a:srgbClr val="7030A0"/>
                </a:solidFill>
              </a:rPr>
              <a:t>no legal ground for this claim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outlining available options, helping the client reach a decision if appropriate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13. D. I have to warn you that proving that …will be extremely difficult.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14. A. You have two or three options here. The first... the second... and the third is to....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1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CONCLUDING</a:t>
            </a:r>
          </a:p>
          <a:p>
            <a:endParaRPr lang="en-US" dirty="0"/>
          </a:p>
          <a:p>
            <a:r>
              <a:rPr lang="en-US" dirty="0"/>
              <a:t>• describing the follow-up action to be taken by lawyer and by client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15. C. Let me </a:t>
            </a:r>
            <a:r>
              <a:rPr lang="en-US" b="1" dirty="0">
                <a:solidFill>
                  <a:srgbClr val="7030A0"/>
                </a:solidFill>
              </a:rPr>
              <a:t>go through the file </a:t>
            </a:r>
            <a:r>
              <a:rPr lang="en-US" dirty="0">
                <a:solidFill>
                  <a:srgbClr val="FF0000"/>
                </a:solidFill>
              </a:rPr>
              <a:t>and read through the contract. Then I’ll prepare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complaint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/>
              <a:t>• concluding the interview appropriately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16. B. Thanks for coming in to see us today. </a:t>
            </a:r>
            <a:r>
              <a:rPr lang="en-US" b="1" dirty="0">
                <a:solidFill>
                  <a:srgbClr val="7030A0"/>
                </a:solidFill>
              </a:rPr>
              <a:t>Don’t hesitate to </a:t>
            </a:r>
            <a:r>
              <a:rPr lang="en-US" dirty="0">
                <a:solidFill>
                  <a:srgbClr val="FF0000"/>
                </a:solidFill>
              </a:rPr>
              <a:t>phone or send me an email if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have </a:t>
            </a:r>
            <a:r>
              <a:rPr lang="en-US" dirty="0">
                <a:solidFill>
                  <a:srgbClr val="FF0000"/>
                </a:solidFill>
              </a:rPr>
              <a:t>any questions.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7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Case Study - </a:t>
            </a:r>
            <a:r>
              <a:rPr lang="cs-CZ" dirty="0" err="1" smtClean="0"/>
              <a:t>Instructions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as a </a:t>
            </a:r>
            <a:r>
              <a:rPr lang="cs-CZ" b="1" dirty="0" smtClean="0"/>
              <a:t>novice </a:t>
            </a:r>
            <a:r>
              <a:rPr lang="cs-CZ" b="1" dirty="0" err="1" smtClean="0"/>
              <a:t>lawyer</a:t>
            </a:r>
            <a:r>
              <a:rPr lang="cs-CZ" b="1" dirty="0" smtClean="0"/>
              <a:t> </a:t>
            </a:r>
            <a:r>
              <a:rPr lang="cs-CZ" dirty="0" smtClean="0"/>
              <a:t>in a prominent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b="1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interview and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b="1" dirty="0" err="1" smtClean="0"/>
              <a:t>supervisor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assess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performance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interview. 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!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luck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38671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0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dirty="0" smtClean="0"/>
              <a:t>Case study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sz="2800" dirty="0"/>
              <a:t>Theft In a Hotel </a:t>
            </a:r>
            <a:r>
              <a:rPr lang="en-US" sz="2800" dirty="0" smtClean="0"/>
              <a:t>Room </a:t>
            </a:r>
            <a:r>
              <a:rPr lang="cs-CZ" sz="2800" dirty="0" smtClean="0"/>
              <a:t>p.13</a:t>
            </a:r>
            <a:endParaRPr lang="cs-CZ" sz="2800" dirty="0" smtClean="0"/>
          </a:p>
          <a:p>
            <a:r>
              <a:rPr lang="cs-CZ" sz="2800" dirty="0" err="1" smtClean="0"/>
              <a:t>Groups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three</a:t>
            </a:r>
            <a:r>
              <a:rPr lang="cs-CZ" sz="2800" dirty="0" smtClean="0"/>
              <a:t>  </a:t>
            </a:r>
          </a:p>
          <a:p>
            <a:pPr marL="0" indent="0">
              <a:buNone/>
            </a:pPr>
            <a:r>
              <a:rPr lang="cs-CZ" sz="2800" dirty="0" smtClean="0"/>
              <a:t>	- </a:t>
            </a:r>
            <a:r>
              <a:rPr lang="cs-CZ" sz="2800" dirty="0" err="1" smtClean="0"/>
              <a:t>lawyer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	- his/her </a:t>
            </a:r>
            <a:r>
              <a:rPr lang="cs-CZ" sz="2800" dirty="0" err="1" smtClean="0"/>
              <a:t>supervisor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- </a:t>
            </a:r>
            <a:r>
              <a:rPr lang="cs-CZ" sz="2800" dirty="0" err="1" smtClean="0"/>
              <a:t>client</a:t>
            </a:r>
            <a:endParaRPr lang="cs-CZ" sz="2800" dirty="0"/>
          </a:p>
        </p:txBody>
      </p:sp>
      <p:pic>
        <p:nvPicPr>
          <p:cNvPr id="2050" name="Picture 2" descr="Hacker Claims He Can Open A Keycard Hotel Room Door In Seco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77072"/>
            <a:ext cx="46196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8840"/>
            <a:ext cx="582389" cy="58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grandpapir.cz/administrace/tn/big_92-fialova-102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9713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murumuru.sk/image/cache/data/oranzova%20farba-500x5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22924"/>
            <a:ext cx="587177" cy="74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8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When you finish, the </a:t>
            </a:r>
            <a:r>
              <a:rPr lang="en-US" sz="4000" dirty="0" smtClean="0">
                <a:solidFill>
                  <a:srgbClr val="FF0000"/>
                </a:solidFill>
              </a:rPr>
              <a:t>supervisor </a:t>
            </a:r>
            <a:r>
              <a:rPr lang="en-US" sz="4000" dirty="0" smtClean="0"/>
              <a:t>gives the lawyer </a:t>
            </a:r>
            <a:r>
              <a:rPr lang="en-US" sz="4000" dirty="0" smtClean="0">
                <a:solidFill>
                  <a:srgbClr val="FF0000"/>
                </a:solidFill>
              </a:rPr>
              <a:t>feedback</a:t>
            </a:r>
            <a:r>
              <a:rPr lang="cs-CZ" sz="40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Be diplomatic and friendly</a:t>
            </a:r>
            <a:r>
              <a:rPr lang="en-US" sz="4000" dirty="0" smtClean="0"/>
              <a:t>!</a:t>
            </a:r>
            <a:endParaRPr lang="cs-CZ" sz="4000" dirty="0" smtClean="0"/>
          </a:p>
          <a:p>
            <a:pPr marL="0" indent="0">
              <a:buNone/>
            </a:pPr>
            <a:r>
              <a:rPr lang="cs-CZ" sz="4000" dirty="0"/>
              <a:t>F</a:t>
            </a:r>
            <a:r>
              <a:rPr lang="cs-CZ" sz="4000" dirty="0" smtClean="0"/>
              <a:t>eedback </a:t>
            </a:r>
            <a:r>
              <a:rPr lang="cs-CZ" sz="4000" dirty="0" err="1" smtClean="0"/>
              <a:t>is</a:t>
            </a:r>
            <a:r>
              <a:rPr lang="cs-CZ" sz="4000" dirty="0" smtClean="0"/>
              <a:t> not </a:t>
            </a:r>
            <a:r>
              <a:rPr lang="cs-CZ" sz="4000" dirty="0" err="1" smtClean="0"/>
              <a:t>only</a:t>
            </a:r>
            <a:r>
              <a:rPr lang="cs-CZ" sz="4000" dirty="0" smtClean="0"/>
              <a:t> </a:t>
            </a:r>
            <a:r>
              <a:rPr lang="cs-CZ" sz="4000" dirty="0" err="1"/>
              <a:t>listing</a:t>
            </a:r>
            <a:r>
              <a:rPr lang="cs-CZ" sz="4000" dirty="0"/>
              <a:t> </a:t>
            </a:r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mistakes</a:t>
            </a:r>
            <a:r>
              <a:rPr lang="en-US" sz="4000" dirty="0" smtClean="0"/>
              <a:t>. </a:t>
            </a:r>
            <a:endParaRPr lang="en-US" sz="4000" dirty="0"/>
          </a:p>
          <a:p>
            <a:pPr marL="0" indent="0">
              <a:buNone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9607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Missing Tablet in a Hotel </a:t>
            </a:r>
            <a:r>
              <a:rPr lang="en-US" dirty="0" smtClean="0"/>
              <a:t>Lobby</a:t>
            </a:r>
            <a:r>
              <a:rPr lang="cs-CZ" dirty="0" smtClean="0"/>
              <a:t> p.14</a:t>
            </a:r>
            <a:endParaRPr lang="cs-CZ" dirty="0" smtClean="0"/>
          </a:p>
          <a:p>
            <a:r>
              <a:rPr lang="cs-CZ" dirty="0" err="1" smtClean="0"/>
              <a:t>Supervisor</a:t>
            </a:r>
            <a:r>
              <a:rPr lang="cs-CZ" dirty="0" smtClean="0"/>
              <a:t> -</a:t>
            </a:r>
            <a:r>
              <a:rPr lang="en-US" dirty="0" smtClean="0"/>
              <a:t>&gt; Client</a:t>
            </a:r>
          </a:p>
          <a:p>
            <a:r>
              <a:rPr lang="en-US" dirty="0" smtClean="0"/>
              <a:t>Lawyer -&gt; </a:t>
            </a:r>
            <a:r>
              <a:rPr lang="cs-CZ" dirty="0" err="1" smtClean="0"/>
              <a:t>Supervisor</a:t>
            </a:r>
            <a:endParaRPr lang="en-US" dirty="0" smtClean="0"/>
          </a:p>
          <a:p>
            <a:r>
              <a:rPr lang="en-US" dirty="0" smtClean="0"/>
              <a:t>Client -&gt; Lawyer</a:t>
            </a:r>
            <a:endParaRPr lang="cs-CZ" dirty="0"/>
          </a:p>
          <a:p>
            <a:endParaRPr lang="cs-CZ" dirty="0"/>
          </a:p>
        </p:txBody>
      </p:sp>
      <p:pic>
        <p:nvPicPr>
          <p:cNvPr id="4100" name="Picture 4" descr="http://thumb7.shutterstock.com/display_pic_with_logo/5479/117002791/stock-photo-a-thief-stealing-a-tablet-computer-piracy-concept-1170027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272" y="2420888"/>
            <a:ext cx="2598416" cy="407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178" y="2856368"/>
            <a:ext cx="582389" cy="58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grandpapir.cz/administrace/tn/big_92-fialova-102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309" y="225288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murumuru.sk/image/cache/data/oranzova%20farba-500x5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56992"/>
            <a:ext cx="587177" cy="74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04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886903"/>
              </p:ext>
            </p:extLst>
          </p:nvPr>
        </p:nvGraphicFramePr>
        <p:xfrm>
          <a:off x="498484" y="322525"/>
          <a:ext cx="8352928" cy="6582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8178"/>
                <a:gridCol w="2154750"/>
              </a:tblGrid>
              <a:tr h="6582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A tort, in common law jurisdictions, is a civil wrong which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_______ causes someone else to suffer 2. _______  or harm resulting in legal liability for the person who commits the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3. _______  act, called a </a:t>
                      </a:r>
                      <a:r>
                        <a:rPr lang="en-US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tortfeasor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 is a 4. _______ of some duty clearly set by law, not by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5. _______  agreement between two parties, as in breach of contract. When such a duty is breached, the injured party has the right to institute suit for 6.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damages.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Torts may be 7.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in several ways, with a particularly common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8. _______  between negligent and intentional torts.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Intentional torts include, among others, certain torts 9. _______ from the occupation or use of land. The tort of nuisance, for example, involves strict liability for a neighbor who interferes with another's 10.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of his real property. Trespass allows owners to sue for 11.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by a person on their land. Several intentional torts do not involve land. Examples include false imprisonment - the tort of 12.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arresting or detaining someone, and libel, where a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13.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statement is published and damages the plaintiff's reputation.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FAIR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LOSE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TORT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VIOLATE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SPECIFY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COMPENSATE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DIVIDE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ARISE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ENJOY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ENTER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LAW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DEFAME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6516216" y="4046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732240" y="404664"/>
            <a:ext cx="0" cy="6264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80806" y="619584"/>
            <a:ext cx="91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unfairly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62068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187460"/>
            <a:ext cx="94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tortious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93098" y="1556792"/>
            <a:ext cx="102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violation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78389" y="1844824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specific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419872" y="2492896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compensatory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05162" y="27809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categorized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80806" y="34290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division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935" y="364024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arising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365817" y="4509120"/>
            <a:ext cx="121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enjoyment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7332" y="4765794"/>
            <a:ext cx="111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entrances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74948" y="5373216"/>
            <a:ext cx="11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unlawfully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949280"/>
            <a:ext cx="129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defamatory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5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Letters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err="1" smtClean="0"/>
              <a:t>Vocabulary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smtClean="0"/>
              <a:t>Nice use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collocations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Right</a:t>
            </a:r>
            <a:r>
              <a:rPr lang="cs-CZ" sz="2800" dirty="0" smtClean="0"/>
              <a:t> x </a:t>
            </a:r>
            <a:r>
              <a:rPr lang="cs-CZ" sz="2800" dirty="0" err="1" smtClean="0"/>
              <a:t>law</a:t>
            </a:r>
            <a:r>
              <a:rPr lang="cs-CZ" sz="2800" dirty="0" smtClean="0"/>
              <a:t> – </a:t>
            </a:r>
            <a:r>
              <a:rPr lang="cs-CZ" sz="2800" dirty="0"/>
              <a:t>“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right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on </a:t>
            </a:r>
            <a:r>
              <a:rPr lang="cs-CZ" sz="2800" dirty="0" err="1" smtClean="0"/>
              <a:t>your</a:t>
            </a:r>
            <a:r>
              <a:rPr lang="cs-CZ" sz="2800" dirty="0" smtClean="0"/>
              <a:t> </a:t>
            </a:r>
            <a:r>
              <a:rPr lang="cs-CZ" sz="2800" dirty="0" err="1" smtClean="0"/>
              <a:t>side</a:t>
            </a:r>
            <a:r>
              <a:rPr lang="cs-CZ" sz="2800" dirty="0" smtClean="0"/>
              <a:t>“</a:t>
            </a:r>
          </a:p>
          <a:p>
            <a:pPr marL="0" indent="0">
              <a:buNone/>
            </a:pPr>
            <a:r>
              <a:rPr lang="cs-CZ" sz="2800" dirty="0" err="1" smtClean="0"/>
              <a:t>Advice</a:t>
            </a:r>
            <a:r>
              <a:rPr lang="cs-CZ" sz="2800" dirty="0" smtClean="0"/>
              <a:t> – </a:t>
            </a:r>
            <a:r>
              <a:rPr lang="cs-CZ" sz="2800" dirty="0" err="1" smtClean="0"/>
              <a:t>uncountable</a:t>
            </a:r>
            <a:endParaRPr lang="cs-CZ" sz="2800" dirty="0" smtClean="0"/>
          </a:p>
          <a:p>
            <a:r>
              <a:rPr lang="cs-CZ" sz="2800" b="1" dirty="0" err="1" smtClean="0"/>
              <a:t>Grammar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err="1" smtClean="0"/>
              <a:t>Should</a:t>
            </a:r>
            <a:r>
              <a:rPr lang="cs-CZ" sz="2800" dirty="0" smtClean="0"/>
              <a:t>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fore</a:t>
            </a:r>
            <a:r>
              <a:rPr lang="cs-CZ" sz="2800" dirty="0" err="1" smtClean="0"/>
              <a:t>seen</a:t>
            </a:r>
            <a:r>
              <a:rPr lang="cs-CZ" sz="2800" dirty="0" smtClean="0"/>
              <a:t>/</a:t>
            </a:r>
            <a:r>
              <a:rPr lang="cs-CZ" sz="2800" dirty="0" err="1" smtClean="0"/>
              <a:t>could</a:t>
            </a:r>
            <a:r>
              <a:rPr lang="cs-CZ" sz="2800" dirty="0" smtClean="0"/>
              <a:t> not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foreseen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you</a:t>
            </a:r>
            <a:r>
              <a:rPr lang="cs-CZ" sz="2800" dirty="0" smtClean="0"/>
              <a:t> </a:t>
            </a:r>
            <a:r>
              <a:rPr lang="cs-CZ" sz="2800" dirty="0" err="1" smtClean="0"/>
              <a:t>agree</a:t>
            </a:r>
            <a:r>
              <a:rPr lang="cs-CZ" sz="2800" dirty="0" smtClean="0"/>
              <a:t> (</a:t>
            </a:r>
            <a:r>
              <a:rPr lang="cs-CZ" sz="2800" dirty="0" err="1" smtClean="0"/>
              <a:t>if</a:t>
            </a:r>
            <a:r>
              <a:rPr lang="cs-CZ" sz="2800" dirty="0" smtClean="0"/>
              <a:t> + </a:t>
            </a:r>
            <a:r>
              <a:rPr lang="cs-CZ" sz="2800" dirty="0" err="1" smtClean="0"/>
              <a:t>present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they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had not </a:t>
            </a:r>
            <a:r>
              <a:rPr lang="cs-CZ" sz="2800" dirty="0" err="1" smtClean="0">
                <a:solidFill>
                  <a:srgbClr val="FF0000"/>
                </a:solidFill>
              </a:rPr>
              <a:t>allowed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/>
              <a:t>that</a:t>
            </a:r>
            <a:r>
              <a:rPr lang="cs-CZ" sz="2800" dirty="0" smtClean="0"/>
              <a:t> many </a:t>
            </a:r>
            <a:r>
              <a:rPr lang="cs-CZ" sz="2800" dirty="0" err="1" smtClean="0"/>
              <a:t>people</a:t>
            </a:r>
            <a:r>
              <a:rPr lang="cs-CZ" sz="2800" dirty="0" smtClean="0"/>
              <a:t> on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stairs</a:t>
            </a:r>
            <a:r>
              <a:rPr lang="cs-CZ" sz="2800" dirty="0" smtClean="0"/>
              <a:t>,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stairs</a:t>
            </a:r>
            <a:r>
              <a:rPr lang="cs-CZ" sz="2800" dirty="0" smtClean="0"/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would</a:t>
            </a:r>
            <a:r>
              <a:rPr lang="cs-CZ" sz="2800" dirty="0" smtClean="0">
                <a:solidFill>
                  <a:srgbClr val="FF0000"/>
                </a:solidFill>
              </a:rPr>
              <a:t> not </a:t>
            </a:r>
            <a:r>
              <a:rPr lang="cs-CZ" sz="2800" dirty="0" err="1" smtClean="0">
                <a:solidFill>
                  <a:srgbClr val="FF0000"/>
                </a:solidFill>
              </a:rPr>
              <a:t>have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collapsed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To </a:t>
            </a:r>
            <a:r>
              <a:rPr lang="cs-CZ" sz="2800" dirty="0" err="1" smtClean="0"/>
              <a:t>sue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building</a:t>
            </a:r>
            <a:r>
              <a:rPr lang="cs-CZ" sz="2800" dirty="0" smtClean="0"/>
              <a:t> </a:t>
            </a:r>
            <a:r>
              <a:rPr lang="cs-CZ" sz="2800" dirty="0" err="1" smtClean="0"/>
              <a:t>company</a:t>
            </a:r>
            <a:r>
              <a:rPr lang="cs-CZ" sz="2800" dirty="0" smtClean="0"/>
              <a:t>, </a:t>
            </a:r>
            <a:r>
              <a:rPr lang="cs-CZ" sz="2800" dirty="0" err="1" smtClean="0"/>
              <a:t>who</a:t>
            </a:r>
            <a:r>
              <a:rPr lang="cs-CZ" sz="2800" dirty="0" smtClean="0"/>
              <a:t> </a:t>
            </a:r>
            <a:r>
              <a:rPr lang="cs-CZ" sz="2800" dirty="0" err="1" smtClean="0"/>
              <a:t>renovated</a:t>
            </a:r>
            <a:r>
              <a:rPr lang="cs-CZ" sz="2800" dirty="0" smtClean="0"/>
              <a:t> …</a:t>
            </a:r>
          </a:p>
          <a:p>
            <a:pPr marL="0" indent="0">
              <a:buNone/>
            </a:pPr>
            <a:r>
              <a:rPr lang="cs-CZ" sz="2800" dirty="0" smtClean="0"/>
              <a:t>No </a:t>
            </a:r>
            <a:r>
              <a:rPr lang="cs-CZ" sz="2800" dirty="0" err="1" smtClean="0"/>
              <a:t>comma</a:t>
            </a:r>
            <a:r>
              <a:rPr lang="cs-CZ" sz="2800" dirty="0" smtClean="0"/>
              <a:t> </a:t>
            </a:r>
            <a:r>
              <a:rPr lang="cs-CZ" sz="2800" dirty="0" err="1" smtClean="0"/>
              <a:t>before</a:t>
            </a:r>
            <a:r>
              <a:rPr lang="cs-CZ" sz="2800" dirty="0" smtClean="0"/>
              <a:t> THAT!!! (</a:t>
            </a:r>
            <a:r>
              <a:rPr lang="en-US" sz="2800" dirty="0"/>
              <a:t>I have come to the conclusion, that there is </a:t>
            </a:r>
            <a:r>
              <a:rPr lang="cs-CZ" sz="2800" dirty="0" smtClean="0"/>
              <a:t>…)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46699" y="1603537"/>
            <a:ext cx="790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law</a:t>
            </a:r>
            <a:endParaRPr lang="cs-CZ" sz="3200" b="1" dirty="0">
              <a:solidFill>
                <a:srgbClr val="FF000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4528871" y="4638137"/>
            <a:ext cx="576064" cy="5127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4528871" y="4638137"/>
            <a:ext cx="576064" cy="5127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987824" y="1675545"/>
            <a:ext cx="576064" cy="5127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2987824" y="1675545"/>
            <a:ext cx="576064" cy="5127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842619" y="4546905"/>
            <a:ext cx="887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that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8172400" y="5373216"/>
            <a:ext cx="144016" cy="14401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8172400" y="5373216"/>
            <a:ext cx="144016" cy="14401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283968" y="4904144"/>
            <a:ext cx="144016" cy="14401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4283968" y="4904144"/>
            <a:ext cx="144016" cy="14401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31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Instructions</a:t>
            </a:r>
            <a:r>
              <a:rPr lang="cs-CZ" dirty="0" smtClean="0"/>
              <a:t> - Handout p.18</a:t>
            </a:r>
          </a:p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150-200</a:t>
            </a:r>
          </a:p>
          <a:p>
            <a:r>
              <a:rPr lang="cs-CZ" dirty="0" smtClean="0"/>
              <a:t>To “</a:t>
            </a:r>
            <a:r>
              <a:rPr lang="cs-CZ" dirty="0" err="1" smtClean="0"/>
              <a:t>odevzdávárna</a:t>
            </a:r>
            <a:r>
              <a:rPr lang="cs-CZ" dirty="0" smtClean="0"/>
              <a:t>“</a:t>
            </a:r>
          </a:p>
          <a:p>
            <a:r>
              <a:rPr lang="cs-CZ" b="1" dirty="0" err="1" smtClean="0"/>
              <a:t>Deadline</a:t>
            </a:r>
            <a:r>
              <a:rPr lang="cs-CZ" b="1" dirty="0" smtClean="0"/>
              <a:t> – </a:t>
            </a:r>
            <a:r>
              <a:rPr lang="cs-CZ" b="1" dirty="0" smtClean="0"/>
              <a:t>26</a:t>
            </a:r>
            <a:r>
              <a:rPr lang="cs-CZ" b="1" dirty="0"/>
              <a:t> </a:t>
            </a:r>
            <a:r>
              <a:rPr lang="cs-CZ" b="1" dirty="0" err="1" smtClean="0"/>
              <a:t>April</a:t>
            </a:r>
            <a:endParaRPr lang="cs-CZ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Frivolous</a:t>
            </a:r>
            <a:r>
              <a:rPr lang="cs-CZ" dirty="0" smtClean="0"/>
              <a:t> </a:t>
            </a:r>
            <a:r>
              <a:rPr lang="cs-CZ" dirty="0" err="1" smtClean="0"/>
              <a:t>lawsuit</a:t>
            </a:r>
            <a:r>
              <a:rPr lang="cs-CZ" dirty="0" smtClean="0"/>
              <a:t> p.19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Pre-listening</a:t>
            </a:r>
            <a:r>
              <a:rPr lang="cs-CZ" b="1" dirty="0" smtClean="0"/>
              <a:t> </a:t>
            </a:r>
            <a:r>
              <a:rPr lang="cs-CZ" b="1" dirty="0" err="1" smtClean="0"/>
              <a:t>vocab</a:t>
            </a:r>
            <a:endParaRPr lang="cs-CZ" b="1" dirty="0" smtClean="0"/>
          </a:p>
          <a:p>
            <a:pPr marL="0" indent="0">
              <a:buNone/>
            </a:pPr>
            <a:r>
              <a:rPr lang="cs-CZ" dirty="0" err="1" smtClean="0"/>
              <a:t>What´s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Punitive</a:t>
            </a:r>
            <a:r>
              <a:rPr lang="cs-CZ" dirty="0" smtClean="0"/>
              <a:t> </a:t>
            </a:r>
            <a:r>
              <a:rPr lang="cs-CZ" dirty="0" err="1" smtClean="0"/>
              <a:t>damages</a:t>
            </a:r>
            <a:r>
              <a:rPr lang="cs-CZ" dirty="0" smtClean="0"/>
              <a:t> x </a:t>
            </a:r>
            <a:r>
              <a:rPr lang="cs-CZ" dirty="0" err="1" smtClean="0"/>
              <a:t>Compensatory</a:t>
            </a:r>
            <a:r>
              <a:rPr lang="cs-CZ" dirty="0" smtClean="0"/>
              <a:t> </a:t>
            </a:r>
            <a:r>
              <a:rPr lang="cs-CZ" dirty="0" err="1" smtClean="0"/>
              <a:t>damages</a:t>
            </a:r>
            <a:endParaRPr lang="cs-CZ" dirty="0"/>
          </a:p>
        </p:txBody>
      </p:sp>
      <p:pic>
        <p:nvPicPr>
          <p:cNvPr id="2050" name="Picture 2" descr="https://encrypted-tbn2.gstatic.com/images?q=tbn:ANd9GcSpGkit_kTLaaTxqpKQ4sd7uLayprtJWarpkWfwsKE88Tw6_UNT8zr04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05064"/>
            <a:ext cx="256449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5537" y="3501008"/>
            <a:ext cx="5760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r>
              <a:rPr lang="en-US" dirty="0" err="1" smtClean="0"/>
              <a:t>rovid</a:t>
            </a:r>
            <a:r>
              <a:rPr lang="cs-CZ" dirty="0" err="1" smtClean="0"/>
              <a:t>ing</a:t>
            </a:r>
            <a:r>
              <a:rPr lang="en-US" dirty="0" smtClean="0"/>
              <a:t> a plaintiff with the monetary amount necessary to replace what was lost.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7" y="4365104"/>
            <a:ext cx="5400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r>
              <a:rPr lang="en-US" dirty="0" err="1" smtClean="0"/>
              <a:t>unish</a:t>
            </a:r>
            <a:r>
              <a:rPr lang="cs-CZ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a defendant for his or her conduct as a deterrent to the </a:t>
            </a:r>
            <a:r>
              <a:rPr lang="en-US" dirty="0" smtClean="0"/>
              <a:t>future</a:t>
            </a:r>
            <a:r>
              <a:rPr lang="cs-CZ" dirty="0" smtClean="0"/>
              <a:t>.</a:t>
            </a:r>
          </a:p>
          <a:p>
            <a:r>
              <a:rPr lang="cs-CZ" dirty="0" smtClean="0"/>
              <a:t>(“Quasi-</a:t>
            </a:r>
            <a:r>
              <a:rPr lang="cs-CZ" dirty="0" err="1" smtClean="0"/>
              <a:t>criminal</a:t>
            </a:r>
            <a:r>
              <a:rPr lang="cs-CZ" dirty="0" smtClean="0"/>
              <a:t>“)</a:t>
            </a:r>
            <a:endParaRPr lang="cs-CZ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48194" y="4895872"/>
            <a:ext cx="187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Punitive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damages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095836" y="3861048"/>
            <a:ext cx="2480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Compensatory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damages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What does Fabio mean by </a:t>
            </a:r>
            <a:r>
              <a:rPr lang="en-US" i="1" dirty="0" smtClean="0">
                <a:solidFill>
                  <a:srgbClr val="00B050"/>
                </a:solidFill>
              </a:rPr>
              <a:t>frivolous lawsuit</a:t>
            </a:r>
            <a:r>
              <a:rPr lang="en-US" dirty="0">
                <a:solidFill>
                  <a:srgbClr val="00B050"/>
                </a:solidFill>
              </a:rPr>
              <a:t>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The lawsuit is </a:t>
            </a:r>
            <a:r>
              <a:rPr lang="en-US" dirty="0" smtClean="0">
                <a:solidFill>
                  <a:srgbClr val="00B050"/>
                </a:solidFill>
              </a:rPr>
              <a:t>not to be taken seriously</a:t>
            </a:r>
            <a:r>
              <a:rPr lang="en-US" dirty="0" smtClean="0"/>
              <a:t>;  the amount of </a:t>
            </a:r>
            <a:r>
              <a:rPr lang="en-US" dirty="0" smtClean="0">
                <a:solidFill>
                  <a:srgbClr val="00B050"/>
                </a:solidFill>
              </a:rPr>
              <a:t>damages awarded is far too high </a:t>
            </a:r>
            <a:r>
              <a:rPr lang="en-US" dirty="0" smtClean="0"/>
              <a:t>for the injury suffered.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9000"/>
            <a:ext cx="2160240" cy="286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0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What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injury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plaintiff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suffer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plaintiff</a:t>
            </a:r>
            <a:r>
              <a:rPr lang="cs-CZ" dirty="0" smtClean="0"/>
              <a:t> </a:t>
            </a:r>
            <a:r>
              <a:rPr lang="cs-CZ" dirty="0" err="1" smtClean="0"/>
              <a:t>received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third-degree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burns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spilled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She</a:t>
            </a:r>
            <a:r>
              <a:rPr lang="cs-CZ" dirty="0" smtClean="0"/>
              <a:t> had to </a:t>
            </a:r>
            <a:r>
              <a:rPr lang="cs-CZ" dirty="0" err="1" smtClean="0"/>
              <a:t>undergo</a:t>
            </a:r>
            <a:r>
              <a:rPr lang="cs-CZ" dirty="0" smtClean="0"/>
              <a:t> a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2 </a:t>
            </a:r>
            <a:r>
              <a:rPr lang="cs-CZ" dirty="0" err="1" smtClean="0"/>
              <a:t>years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122" name="Picture 2" descr="https://encrypted-tbn1.gstatic.com/images?q=tbn:ANd9GcSsokuyC3u4q4uJ8vRtPgdpT3Xx_P8XsRphy-66-7xn3efsvuSLkdFpCX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145376"/>
            <a:ext cx="2088232" cy="319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5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did</a:t>
            </a:r>
            <a:r>
              <a:rPr lang="cs-CZ" dirty="0" smtClean="0"/>
              <a:t> McDonald</a:t>
            </a:r>
            <a:r>
              <a:rPr lang="en-US" dirty="0" smtClean="0"/>
              <a:t>’s refuse to settle out of court?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McDonald</a:t>
            </a:r>
            <a:r>
              <a:rPr lang="en-US" dirty="0"/>
              <a:t>’s </a:t>
            </a:r>
            <a:r>
              <a:rPr lang="en-US" dirty="0" smtClean="0"/>
              <a:t>refused </a:t>
            </a:r>
            <a:r>
              <a:rPr lang="en-US" dirty="0"/>
              <a:t>to </a:t>
            </a:r>
            <a:r>
              <a:rPr lang="en-US" dirty="0" smtClean="0"/>
              <a:t>settle because they most likely thought </a:t>
            </a:r>
            <a:r>
              <a:rPr lang="en-US" dirty="0" smtClean="0">
                <a:solidFill>
                  <a:srgbClr val="FF0000"/>
                </a:solidFill>
              </a:rPr>
              <a:t>the plaintiff could not win </a:t>
            </a:r>
            <a:r>
              <a:rPr lang="en-US" dirty="0" smtClean="0"/>
              <a:t>the case, as in other cases the courts had ruled that </a:t>
            </a:r>
            <a:r>
              <a:rPr lang="en-US" dirty="0" smtClean="0">
                <a:solidFill>
                  <a:srgbClr val="FF0000"/>
                </a:solidFill>
              </a:rPr>
              <a:t>coffee burns were an open and obvious danger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9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did the court award </a:t>
            </a:r>
            <a:r>
              <a:rPr lang="en-US" dirty="0" err="1" smtClean="0"/>
              <a:t>Liebeck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compensatory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punitive</a:t>
            </a:r>
            <a:r>
              <a:rPr lang="en-US" dirty="0" smtClean="0"/>
              <a:t> damages?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At first, </a:t>
            </a:r>
            <a:r>
              <a:rPr lang="en-US" dirty="0" err="1" smtClean="0"/>
              <a:t>Liebeck</a:t>
            </a:r>
            <a:r>
              <a:rPr lang="en-US" dirty="0" smtClean="0"/>
              <a:t> was awarded </a:t>
            </a:r>
            <a:r>
              <a:rPr lang="cs-CZ" dirty="0" smtClean="0">
                <a:solidFill>
                  <a:srgbClr val="FF0000"/>
                </a:solidFill>
              </a:rPr>
              <a:t>$2</a:t>
            </a:r>
            <a:r>
              <a:rPr lang="en-US" dirty="0" smtClean="0">
                <a:solidFill>
                  <a:srgbClr val="FF0000"/>
                </a:solidFill>
              </a:rPr>
              <a:t>00,000 </a:t>
            </a:r>
            <a:r>
              <a:rPr lang="en-US" dirty="0" smtClean="0"/>
              <a:t>in compensatory damages, which was reduced b</a:t>
            </a:r>
            <a:r>
              <a:rPr lang="cs-CZ" dirty="0" smtClean="0"/>
              <a:t>y 20% to </a:t>
            </a:r>
            <a:r>
              <a:rPr lang="cs-CZ" dirty="0" smtClean="0">
                <a:solidFill>
                  <a:srgbClr val="FF0000"/>
                </a:solidFill>
              </a:rPr>
              <a:t>$160,000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judge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awarded</a:t>
            </a:r>
            <a:r>
              <a:rPr lang="cs-CZ" dirty="0" smtClean="0"/>
              <a:t> her </a:t>
            </a:r>
            <a:r>
              <a:rPr lang="cs-CZ" dirty="0" smtClean="0">
                <a:solidFill>
                  <a:srgbClr val="00B050"/>
                </a:solidFill>
              </a:rPr>
              <a:t>2,7million</a:t>
            </a:r>
            <a:r>
              <a:rPr lang="cs-CZ" dirty="0" smtClean="0"/>
              <a:t> in </a:t>
            </a:r>
            <a:r>
              <a:rPr lang="cs-CZ" dirty="0" err="1" smtClean="0"/>
              <a:t>punitive</a:t>
            </a:r>
            <a:r>
              <a:rPr lang="cs-CZ" dirty="0" smtClean="0"/>
              <a:t> </a:t>
            </a:r>
            <a:r>
              <a:rPr lang="cs-CZ" dirty="0" err="1" smtClean="0"/>
              <a:t>damages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to </a:t>
            </a:r>
            <a:r>
              <a:rPr lang="cs-CZ" dirty="0" smtClean="0">
                <a:solidFill>
                  <a:srgbClr val="00B050"/>
                </a:solidFill>
              </a:rPr>
              <a:t>$480,000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84984"/>
            <a:ext cx="1428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59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1373</Words>
  <Application>Microsoft Office PowerPoint</Application>
  <PresentationFormat>Předvádění na obrazovce (4:3)</PresentationFormat>
  <Paragraphs>233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TORTS III</vt:lpstr>
      <vt:lpstr>Letters of Advice</vt:lpstr>
      <vt:lpstr>Letters of Advice</vt:lpstr>
      <vt:lpstr>Compulsory assignment</vt:lpstr>
      <vt:lpstr>Frivolous lawsuit p.19</vt:lpstr>
      <vt:lpstr>What does Fabio mean by frivolous lawsuit?</vt:lpstr>
      <vt:lpstr>What injury did the plaintiff suffer?</vt:lpstr>
      <vt:lpstr>Why did McDonald’s refuse to settle out of court?</vt:lpstr>
      <vt:lpstr>How much did the court award Liebeck in compensatory and punitive damages?</vt:lpstr>
      <vt:lpstr>What was the reasoning of the court?</vt:lpstr>
      <vt:lpstr>How much did Liebeck finally receive in damages?</vt:lpstr>
      <vt:lpstr>Mistakes</vt:lpstr>
      <vt:lpstr>CASE: Liebeck v. McDonalds’s Restaurant</vt:lpstr>
      <vt:lpstr>True or made up? </vt:lpstr>
      <vt:lpstr>Lawyer-client interview</vt:lpstr>
      <vt:lpstr>A successful lawyer-client interview</vt:lpstr>
      <vt:lpstr>Lawyer – Client interview p. 11</vt:lpstr>
      <vt:lpstr>Prezentace aplikace PowerPoint</vt:lpstr>
      <vt:lpstr>Prezentace aplikace PowerPoint</vt:lpstr>
      <vt:lpstr>Prezentace aplikace PowerPoint</vt:lpstr>
      <vt:lpstr>Prezentace aplikace PowerPoint</vt:lpstr>
      <vt:lpstr>Case Study - Instructions</vt:lpstr>
      <vt:lpstr>Case study 1</vt:lpstr>
      <vt:lpstr>Prezentace aplikace PowerPoint</vt:lpstr>
      <vt:lpstr>Case study 2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TORTS III</dc:title>
  <dc:creator>Radmila Doupovcová</dc:creator>
  <cp:lastModifiedBy>Radmila Doupovcová</cp:lastModifiedBy>
  <cp:revision>37</cp:revision>
  <dcterms:created xsi:type="dcterms:W3CDTF">2014-04-02T09:59:35Z</dcterms:created>
  <dcterms:modified xsi:type="dcterms:W3CDTF">2015-04-03T12:02:24Z</dcterms:modified>
</cp:coreProperties>
</file>