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8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12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3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17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2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49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37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4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91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33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84E4-7236-4E27-84BF-1F0AB2E07BDC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3F31-D9C0-4D3D-A380-5F01B8861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8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EXAM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52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písemná (</a:t>
            </a:r>
            <a:r>
              <a:rPr lang="cs-CZ" dirty="0" err="1" smtClean="0"/>
              <a:t>max</a:t>
            </a:r>
            <a:r>
              <a:rPr lang="cs-CZ" dirty="0" smtClean="0"/>
              <a:t> 70b, min 42b)</a:t>
            </a:r>
          </a:p>
          <a:p>
            <a:r>
              <a:rPr lang="cs-CZ" dirty="0" smtClean="0"/>
              <a:t>Část ústní (</a:t>
            </a:r>
            <a:r>
              <a:rPr lang="cs-CZ" dirty="0" err="1" smtClean="0"/>
              <a:t>m</a:t>
            </a:r>
            <a:r>
              <a:rPr lang="cs-CZ" dirty="0" err="1" smtClean="0"/>
              <a:t>ax</a:t>
            </a:r>
            <a:r>
              <a:rPr lang="cs-CZ" dirty="0" smtClean="0"/>
              <a:t> 30b, min 18b)</a:t>
            </a:r>
          </a:p>
          <a:p>
            <a:endParaRPr lang="cs-CZ" dirty="0"/>
          </a:p>
          <a:p>
            <a:r>
              <a:rPr lang="cs-CZ" dirty="0" smtClean="0"/>
              <a:t>Výsledky do 5 pracovních dnů v </a:t>
            </a:r>
            <a:r>
              <a:rPr lang="cs-CZ" smtClean="0"/>
              <a:t>ISu</a:t>
            </a:r>
            <a:endParaRPr lang="cs-CZ" dirty="0" smtClean="0"/>
          </a:p>
          <a:p>
            <a:r>
              <a:rPr lang="cs-CZ" dirty="0" smtClean="0"/>
              <a:t>Při neúspěchu jedné z částí zkoušky, opakuje se pouze tato příslušná část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148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u="sng" smtClean="0"/>
              <a:t>Examination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r>
              <a:rPr lang="cs-CZ" dirty="0" smtClean="0"/>
              <a:t> = </a:t>
            </a:r>
            <a:r>
              <a:rPr lang="cs-CZ" dirty="0" err="1" smtClean="0"/>
              <a:t>written</a:t>
            </a:r>
            <a:r>
              <a:rPr lang="cs-CZ" dirty="0" smtClean="0"/>
              <a:t> part + oral part</a:t>
            </a:r>
          </a:p>
          <a:p>
            <a:pPr marL="0" indent="0">
              <a:buFontTx/>
              <a:buNone/>
              <a:defRPr/>
            </a:pPr>
            <a:r>
              <a:rPr lang="cs-CZ" dirty="0" smtClean="0"/>
              <a:t>A  </a:t>
            </a:r>
            <a:r>
              <a:rPr lang="cs-CZ" dirty="0" smtClean="0"/>
              <a:t>100-93</a:t>
            </a:r>
            <a:endParaRPr lang="cs-CZ" dirty="0" smtClean="0"/>
          </a:p>
          <a:p>
            <a:pPr marL="0" indent="0">
              <a:buFontTx/>
              <a:buNone/>
              <a:defRPr/>
            </a:pPr>
            <a:r>
              <a:rPr lang="cs-CZ" dirty="0" smtClean="0"/>
              <a:t>B   </a:t>
            </a:r>
            <a:r>
              <a:rPr lang="cs-CZ" dirty="0" smtClean="0"/>
              <a:t>92-85</a:t>
            </a:r>
            <a:endParaRPr lang="cs-CZ" dirty="0" smtClean="0"/>
          </a:p>
          <a:p>
            <a:pPr marL="0" indent="0">
              <a:buFontTx/>
              <a:buNone/>
              <a:defRPr/>
            </a:pPr>
            <a:r>
              <a:rPr lang="cs-CZ" dirty="0" smtClean="0"/>
              <a:t>C   </a:t>
            </a:r>
            <a:r>
              <a:rPr lang="cs-CZ" dirty="0" smtClean="0"/>
              <a:t>84-77</a:t>
            </a:r>
            <a:endParaRPr lang="cs-CZ" dirty="0" smtClean="0"/>
          </a:p>
          <a:p>
            <a:pPr marL="0" indent="0">
              <a:buFontTx/>
              <a:buNone/>
              <a:defRPr/>
            </a:pPr>
            <a:r>
              <a:rPr lang="cs-CZ" dirty="0" smtClean="0"/>
              <a:t>D   </a:t>
            </a:r>
            <a:r>
              <a:rPr lang="cs-CZ" dirty="0" smtClean="0"/>
              <a:t>76-69</a:t>
            </a:r>
            <a:endParaRPr lang="cs-CZ" dirty="0" smtClean="0"/>
          </a:p>
          <a:p>
            <a:pPr marL="0" indent="0">
              <a:buFontTx/>
              <a:buNone/>
              <a:defRPr/>
            </a:pPr>
            <a:r>
              <a:rPr lang="cs-CZ" dirty="0" smtClean="0"/>
              <a:t>E   </a:t>
            </a:r>
            <a:r>
              <a:rPr lang="cs-CZ" dirty="0" smtClean="0"/>
              <a:t>68-60</a:t>
            </a:r>
            <a:endParaRPr lang="cs-CZ" dirty="0" smtClean="0"/>
          </a:p>
          <a:p>
            <a:pPr marL="0" indent="0">
              <a:buFontTx/>
              <a:buNone/>
              <a:defRPr/>
            </a:pPr>
            <a:endParaRPr lang="cs-CZ" dirty="0" smtClean="0"/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5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Oral </a:t>
            </a:r>
            <a:r>
              <a:rPr lang="cs-CZ" dirty="0" err="1" smtClean="0"/>
              <a:t>exam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</a:t>
            </a:r>
            <a:r>
              <a:rPr lang="cs-CZ" dirty="0"/>
              <a:t>daného odborného tématu - 30 </a:t>
            </a:r>
            <a:r>
              <a:rPr lang="cs-CZ" dirty="0" smtClean="0"/>
              <a:t>bodů</a:t>
            </a:r>
          </a:p>
          <a:p>
            <a:r>
              <a:rPr lang="cs-CZ" dirty="0" err="1" smtClean="0">
                <a:effectLst/>
              </a:rPr>
              <a:t>Applying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for</a:t>
            </a:r>
            <a:r>
              <a:rPr lang="cs-CZ" dirty="0" smtClean="0">
                <a:effectLst/>
              </a:rPr>
              <a:t> a </a:t>
            </a:r>
            <a:r>
              <a:rPr lang="cs-CZ" dirty="0" err="1" smtClean="0">
                <a:effectLst/>
              </a:rPr>
              <a:t>job</a:t>
            </a:r>
            <a:endParaRPr lang="cs-CZ" dirty="0" smtClean="0">
              <a:effectLst/>
            </a:endParaRPr>
          </a:p>
          <a:p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Administration</a:t>
            </a:r>
            <a:endParaRPr lang="cs-CZ" dirty="0" smtClean="0"/>
          </a:p>
          <a:p>
            <a:r>
              <a:rPr lang="cs-CZ" dirty="0" err="1" smtClean="0">
                <a:effectLst/>
              </a:rPr>
              <a:t>Self-government</a:t>
            </a:r>
            <a:endParaRPr lang="cs-CZ" dirty="0" smtClean="0">
              <a:effectLst/>
            </a:endParaRPr>
          </a:p>
          <a:p>
            <a:r>
              <a:rPr lang="cs-CZ" dirty="0" err="1" smtClean="0"/>
              <a:t>Aliens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</a:t>
            </a:r>
          </a:p>
          <a:p>
            <a:r>
              <a:rPr lang="cs-CZ" dirty="0" err="1" smtClean="0">
                <a:effectLst/>
              </a:rPr>
              <a:t>The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European</a:t>
            </a:r>
            <a:r>
              <a:rPr lang="cs-CZ" dirty="0" smtClean="0">
                <a:effectLst/>
              </a:rPr>
              <a:t> Union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42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93326"/>
              </p:ext>
            </p:extLst>
          </p:nvPr>
        </p:nvGraphicFramePr>
        <p:xfrm>
          <a:off x="971600" y="476673"/>
          <a:ext cx="6912768" cy="5434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1579919"/>
                <a:gridCol w="1588433"/>
                <a:gridCol w="1584176"/>
                <a:gridCol w="1296144"/>
              </a:tblGrid>
              <a:tr h="216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Komponent 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+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</a:tr>
              <a:tr h="1863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Splnění úkolu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Jasnost, správnost, rozsah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Srovnání/prezentování </a:t>
                      </a:r>
                      <a:r>
                        <a:rPr lang="cs-CZ" sz="1200" dirty="0">
                          <a:effectLst/>
                        </a:rPr>
                        <a:t>argumentů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Relevance/opakování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Samostatnost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3-2-1-0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</a:tr>
              <a:tr h="977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Lexik.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Rozsah a správnost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Kolokace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3-2-1-0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</a:tr>
              <a:tr h="1221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Gram.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Správnost gram. struktur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Správnost </a:t>
                      </a:r>
                      <a:r>
                        <a:rPr lang="cs-CZ" sz="1200" dirty="0" err="1">
                          <a:effectLst/>
                        </a:rPr>
                        <a:t>kohez</a:t>
                      </a:r>
                      <a:r>
                        <a:rPr lang="cs-CZ" sz="1200" dirty="0">
                          <a:effectLst/>
                        </a:rPr>
                        <a:t>. </a:t>
                      </a:r>
                      <a:r>
                        <a:rPr lang="cs-CZ" sz="1200" dirty="0" err="1">
                          <a:effectLst/>
                        </a:rPr>
                        <a:t>prostř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</a:tr>
              <a:tr h="916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Výslovnost/intonace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Výslovnost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Intonace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3-2-1-0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9013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112</Words>
  <Application>Microsoft Office PowerPoint</Application>
  <PresentationFormat>Předvádění na obrazovce (4:3)</PresentationFormat>
  <Paragraphs>83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EXAM</vt:lpstr>
      <vt:lpstr>Exam</vt:lpstr>
      <vt:lpstr>Examination</vt:lpstr>
      <vt:lpstr>Oral exam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Radmila Doupovcová</dc:creator>
  <cp:lastModifiedBy>Radmila Doupovcová</cp:lastModifiedBy>
  <cp:revision>5</cp:revision>
  <dcterms:created xsi:type="dcterms:W3CDTF">2015-05-20T09:25:28Z</dcterms:created>
  <dcterms:modified xsi:type="dcterms:W3CDTF">2015-05-20T10:05:41Z</dcterms:modified>
</cp:coreProperties>
</file>