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54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1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5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2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9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2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1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4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45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1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D2A8C-D5ED-47FB-AB78-E4EEFD327F38}" type="datetimeFigureOut">
              <a:rPr lang="cs-CZ" smtClean="0"/>
              <a:t>12.3.2015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4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11R0182:EN:NO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err="1" smtClean="0"/>
              <a:t>Komitologie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648072"/>
          </a:xfrm>
          <a:solidFill>
            <a:srgbClr val="FFFF66"/>
          </a:solidFill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Prováděcí pravomoci Komise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4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Pojem „</a:t>
            </a:r>
            <a:r>
              <a:rPr lang="cs-CZ" dirty="0" err="1" smtClean="0"/>
              <a:t>komitologie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lnSpcReduction="10000"/>
          </a:bodyPr>
          <a:lstStyle/>
          <a:p>
            <a:r>
              <a:rPr lang="cs-CZ" b="1" dirty="0" smtClean="0"/>
              <a:t>Způsob</a:t>
            </a:r>
            <a:r>
              <a:rPr lang="cs-CZ" b="1" dirty="0"/>
              <a:t>, jakým Komise vykonává </a:t>
            </a:r>
            <a:r>
              <a:rPr lang="cs-CZ" b="1" u="sng" dirty="0"/>
              <a:t>prováděcí pravomoci</a:t>
            </a:r>
            <a:r>
              <a:rPr lang="cs-CZ" u="sng" dirty="0"/>
              <a:t>,</a:t>
            </a:r>
            <a:r>
              <a:rPr lang="cs-CZ" dirty="0"/>
              <a:t> které jí svěřily zákonodárné orgány EU, </a:t>
            </a:r>
            <a:r>
              <a:rPr lang="cs-CZ" b="1" dirty="0"/>
              <a:t>s pomocí výborů</a:t>
            </a:r>
            <a:r>
              <a:rPr lang="cs-CZ" dirty="0"/>
              <a:t> složených ze zástupců členských států Unie.</a:t>
            </a:r>
          </a:p>
          <a:p>
            <a:r>
              <a:rPr lang="cs-CZ" dirty="0"/>
              <a:t>Útvary Komise předkládají těmto výborům návrhy prováděcích aktů, aby tak získaly jejich </a:t>
            </a:r>
            <a:r>
              <a:rPr lang="cs-CZ" b="1" dirty="0"/>
              <a:t>stanovisko.</a:t>
            </a:r>
          </a:p>
          <a:p>
            <a:r>
              <a:rPr lang="cs-CZ" u="sng" dirty="0">
                <a:hlinkClick r:id="rId2"/>
              </a:rPr>
              <a:t>nařízení Evropského parlamentu a Rady č. 182/2011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69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Výbory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Výbory </a:t>
            </a:r>
            <a:r>
              <a:rPr lang="cs-CZ" dirty="0" err="1"/>
              <a:t>komitologie</a:t>
            </a:r>
            <a:r>
              <a:rPr lang="cs-CZ" dirty="0"/>
              <a:t> </a:t>
            </a:r>
            <a:r>
              <a:rPr lang="cs-CZ" b="1" dirty="0"/>
              <a:t>jsou Komisi nápomocny při výkonu prováděcích pravomocí</a:t>
            </a:r>
            <a:r>
              <a:rPr lang="cs-CZ" dirty="0"/>
              <a:t> tím, že </a:t>
            </a:r>
            <a:r>
              <a:rPr lang="cs-CZ" b="1" dirty="0"/>
              <a:t>vydávají stanoviska </a:t>
            </a:r>
            <a:r>
              <a:rPr lang="cs-CZ" dirty="0"/>
              <a:t>k návrhům prováděcích aktů před jejich přijetím.</a:t>
            </a:r>
          </a:p>
          <a:p>
            <a:r>
              <a:rPr lang="cs-CZ" dirty="0"/>
              <a:t>Zasedají v nich </a:t>
            </a:r>
            <a:r>
              <a:rPr lang="cs-CZ" b="1" dirty="0"/>
              <a:t>zástupci všech členských států EU </a:t>
            </a:r>
            <a:r>
              <a:rPr lang="cs-CZ" dirty="0"/>
              <a:t>a předsedá jim zástupce Komise.</a:t>
            </a:r>
          </a:p>
          <a:p>
            <a:r>
              <a:rPr lang="cs-CZ" b="1" dirty="0"/>
              <a:t>Výbory se zřizují na základě nařízení, směrnic </a:t>
            </a:r>
            <a:r>
              <a:rPr lang="cs-CZ" dirty="0"/>
              <a:t>nebo rozhodnutí přijatých zákonodárnými orgány EU („základní právní akty“) </a:t>
            </a:r>
            <a:r>
              <a:rPr lang="cs-CZ" dirty="0" smtClean="0"/>
              <a:t>Základní </a:t>
            </a:r>
            <a:r>
              <a:rPr lang="cs-CZ" dirty="0"/>
              <a:t>právní akt určí obsah a rozsah prováděcích pravomocí a stanoví typ postupu projednávání, který bude v daném případě použit.</a:t>
            </a:r>
          </a:p>
          <a:p>
            <a:r>
              <a:rPr lang="cs-CZ" dirty="0" smtClean="0"/>
              <a:t>Zasedání výborů několikrát ročně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011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Způsob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Před každým zasedáním </a:t>
            </a:r>
            <a:r>
              <a:rPr lang="cs-CZ" dirty="0"/>
              <a:t>zašle Komise příslušným orgánům členských států pozvánku, pořad jednání a návrh prováděcího aktu. </a:t>
            </a:r>
            <a:endParaRPr lang="cs-CZ" dirty="0" smtClean="0"/>
          </a:p>
          <a:p>
            <a:r>
              <a:rPr lang="cs-CZ" b="1" dirty="0" smtClean="0"/>
              <a:t>Po </a:t>
            </a:r>
            <a:r>
              <a:rPr lang="cs-CZ" b="1" dirty="0"/>
              <a:t>zasedání </a:t>
            </a:r>
            <a:r>
              <a:rPr lang="cs-CZ" dirty="0"/>
              <a:t>zveřejní Komise v rejstříku postupů projednávání výsledky hlasování a stručný zápis ze zasedání.</a:t>
            </a:r>
          </a:p>
          <a:p>
            <a:r>
              <a:rPr lang="cs-CZ" b="1" dirty="0"/>
              <a:t>Dohled</a:t>
            </a:r>
            <a:r>
              <a:rPr lang="cs-CZ" dirty="0"/>
              <a:t> nad tím, jakým způsobem Komise vykonává své prováděcí pravomoci, uskutečňují </a:t>
            </a:r>
            <a:r>
              <a:rPr lang="cs-CZ" b="1" dirty="0"/>
              <a:t>pouze členské státy. </a:t>
            </a:r>
            <a:r>
              <a:rPr lang="cs-CZ" dirty="0"/>
              <a:t>Evropský parlament a Rada mají v rámci všech postupů všeobecné </a:t>
            </a:r>
            <a:r>
              <a:rPr lang="cs-CZ" b="1" dirty="0"/>
              <a:t>právo na informace</a:t>
            </a:r>
            <a:r>
              <a:rPr lang="cs-CZ" dirty="0"/>
              <a:t> o činnosti výborů a také </a:t>
            </a:r>
            <a:r>
              <a:rPr lang="cs-CZ" b="1" dirty="0"/>
              <a:t>právo na přezkoumání</a:t>
            </a:r>
            <a:r>
              <a:rPr lang="cs-CZ" dirty="0"/>
              <a:t> </a:t>
            </a:r>
            <a:r>
              <a:rPr lang="cs-CZ" b="1" dirty="0"/>
              <a:t>návrhů prováděcích aktů založených na </a:t>
            </a:r>
            <a:r>
              <a:rPr lang="cs-CZ" b="1" dirty="0" smtClean="0"/>
              <a:t>běžné („řádné“) legislativě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21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Odvolací výbor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 některých zvláštních případech se </a:t>
            </a:r>
            <a:r>
              <a:rPr lang="cs-CZ" dirty="0" smtClean="0"/>
              <a:t>Komise </a:t>
            </a:r>
            <a:r>
              <a:rPr lang="cs-CZ" b="1" u="sng" dirty="0" smtClean="0"/>
              <a:t>může </a:t>
            </a:r>
            <a:r>
              <a:rPr lang="cs-CZ" dirty="0"/>
              <a:t>s návrhem prováděcího aktu obrátit na tzv. odvolací výbor (a to zejména v případě, že výbor, který byl na základě základního právního aktu konzultován, </a:t>
            </a:r>
            <a:r>
              <a:rPr lang="cs-CZ" b="1" dirty="0"/>
              <a:t>hlasoval proti návrhu</a:t>
            </a:r>
            <a:r>
              <a:rPr lang="cs-CZ" dirty="0"/>
              <a:t>).</a:t>
            </a:r>
          </a:p>
          <a:p>
            <a:r>
              <a:rPr lang="cs-CZ" dirty="0"/>
              <a:t>Odvolacímu výboru předsedá zástupce Komise. Jedná se o výbor </a:t>
            </a:r>
            <a:r>
              <a:rPr lang="cs-CZ" dirty="0" err="1"/>
              <a:t>komitologie</a:t>
            </a:r>
            <a:r>
              <a:rPr lang="cs-CZ" dirty="0"/>
              <a:t>, i když se skládá ze zástupců </a:t>
            </a:r>
            <a:r>
              <a:rPr lang="cs-CZ" b="1" dirty="0"/>
              <a:t>na vyšší úrovni. </a:t>
            </a:r>
            <a:r>
              <a:rPr lang="cs-CZ" dirty="0"/>
              <a:t>Jeho účelem je znovu posoudit návrh prováděcího aktu a v případě potřeby učinit změny.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331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301</Words>
  <Application>Microsoft Office PowerPoint</Application>
  <PresentationFormat>Předvádění na obrazovce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Komitologie</vt:lpstr>
      <vt:lpstr>Pojem „komitologie“</vt:lpstr>
      <vt:lpstr>Výbory</vt:lpstr>
      <vt:lpstr>Způsob práce</vt:lpstr>
      <vt:lpstr>Odvolací výbor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Komitologie</dc:title>
  <dc:creator>Vladimír Týč</dc:creator>
  <cp:lastModifiedBy>Vladimír Týč</cp:lastModifiedBy>
  <cp:revision>2</cp:revision>
  <dcterms:created xsi:type="dcterms:W3CDTF">2014-03-20T07:45:32Z</dcterms:created>
  <dcterms:modified xsi:type="dcterms:W3CDTF">2015-03-12T14:23:01Z</dcterms:modified>
</cp:coreProperties>
</file>