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2" r:id="rId26"/>
    <p:sldId id="283" r:id="rId2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336" y="-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176B13-4278-4A92-B9A3-A34BDEA05F85}" type="datetimeFigureOut">
              <a:rPr lang="cs-CZ" smtClean="0"/>
              <a:t>29.2.2016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078D70-981C-4859-99C5-3B14CEB66AE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00256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 dirty="0" smtClean="0"/>
          </a:p>
        </p:txBody>
      </p:sp>
      <p:sp>
        <p:nvSpPr>
          <p:cNvPr id="1638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3D8B460-9FF2-4DA7-A4E6-3CDBC8D31046}" type="slidenum">
              <a:rPr lang="cs-CZ" altLang="cs-CZ" smtClean="0"/>
              <a:pPr eaLnBrk="1" hangingPunct="1"/>
              <a:t>13</a:t>
            </a:fld>
            <a:endParaRPr lang="cs-CZ" alt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6BE5D-BBA5-4F2A-8D97-24C0641124F2}" type="datetimeFigureOut">
              <a:rPr lang="cs-CZ" smtClean="0"/>
              <a:t>29.2.2016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08269-2D0C-4E53-9A23-C2725CAE111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46971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6BE5D-BBA5-4F2A-8D97-24C0641124F2}" type="datetimeFigureOut">
              <a:rPr lang="cs-CZ" smtClean="0"/>
              <a:t>29.2.2016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08269-2D0C-4E53-9A23-C2725CAE111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86231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6BE5D-BBA5-4F2A-8D97-24C0641124F2}" type="datetimeFigureOut">
              <a:rPr lang="cs-CZ" smtClean="0"/>
              <a:t>29.2.2016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08269-2D0C-4E53-9A23-C2725CAE111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70240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6BE5D-BBA5-4F2A-8D97-24C0641124F2}" type="datetimeFigureOut">
              <a:rPr lang="cs-CZ" smtClean="0"/>
              <a:t>29.2.2016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08269-2D0C-4E53-9A23-C2725CAE111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235456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6BE5D-BBA5-4F2A-8D97-24C0641124F2}" type="datetimeFigureOut">
              <a:rPr lang="cs-CZ" smtClean="0"/>
              <a:t>29.2.2016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08269-2D0C-4E53-9A23-C2725CAE111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56498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6BE5D-BBA5-4F2A-8D97-24C0641124F2}" type="datetimeFigureOut">
              <a:rPr lang="cs-CZ" smtClean="0"/>
              <a:t>29.2.2016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08269-2D0C-4E53-9A23-C2725CAE111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34979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6BE5D-BBA5-4F2A-8D97-24C0641124F2}" type="datetimeFigureOut">
              <a:rPr lang="cs-CZ" smtClean="0"/>
              <a:t>29.2.2016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08269-2D0C-4E53-9A23-C2725CAE111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80689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6BE5D-BBA5-4F2A-8D97-24C0641124F2}" type="datetimeFigureOut">
              <a:rPr lang="cs-CZ" smtClean="0"/>
              <a:t>29.2.2016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08269-2D0C-4E53-9A23-C2725CAE111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20724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6BE5D-BBA5-4F2A-8D97-24C0641124F2}" type="datetimeFigureOut">
              <a:rPr lang="cs-CZ" smtClean="0"/>
              <a:t>29.2.2016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08269-2D0C-4E53-9A23-C2725CAE111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13016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6BE5D-BBA5-4F2A-8D97-24C0641124F2}" type="datetimeFigureOut">
              <a:rPr lang="cs-CZ" smtClean="0"/>
              <a:t>29.2.2016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08269-2D0C-4E53-9A23-C2725CAE111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17170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6BE5D-BBA5-4F2A-8D97-24C0641124F2}" type="datetimeFigureOut">
              <a:rPr lang="cs-CZ" smtClean="0"/>
              <a:t>29.2.2016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08269-2D0C-4E53-9A23-C2725CAE111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48076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46BE5D-BBA5-4F2A-8D97-24C0641124F2}" type="datetimeFigureOut">
              <a:rPr lang="cs-CZ" smtClean="0"/>
              <a:t>29.2.2016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408269-2D0C-4E53-9A23-C2725CAE111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43783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ur-lex.europa.eu/" TargetMode="External"/><Relationship Id="rId2" Type="http://schemas.openxmlformats.org/officeDocument/2006/relationships/hyperlink" Target="http://www.europa.eu/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curia.eu.int/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altLang="cs-CZ" sz="3200" b="1" dirty="0" smtClean="0"/>
              <a:t>Základy pracovního práva a sociálního zabezpečení v EU – prameny ke studiu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marL="609600" indent="-609600" algn="l" eaLnBrk="1" hangingPunct="1"/>
            <a:r>
              <a:rPr lang="cs-CZ" altLang="cs-CZ" smtClean="0">
                <a:hlinkClick r:id="rId2"/>
              </a:rPr>
              <a:t>www.europa.eu</a:t>
            </a:r>
            <a:r>
              <a:rPr lang="cs-CZ" altLang="cs-CZ" smtClean="0"/>
              <a:t>.</a:t>
            </a:r>
          </a:p>
          <a:p>
            <a:pPr marL="609600" indent="-609600" algn="l" eaLnBrk="1" hangingPunct="1"/>
            <a:r>
              <a:rPr lang="cs-CZ" altLang="cs-CZ" smtClean="0">
                <a:hlinkClick r:id="rId3"/>
              </a:rPr>
              <a:t>www.eur-lex.europa.eu</a:t>
            </a:r>
            <a:endParaRPr lang="cs-CZ" altLang="cs-CZ" smtClean="0"/>
          </a:p>
          <a:p>
            <a:pPr marL="609600" indent="-609600" algn="l" eaLnBrk="1" hangingPunct="1"/>
            <a:r>
              <a:rPr lang="cs-CZ" altLang="cs-CZ" smtClean="0">
                <a:hlinkClick r:id="rId4"/>
              </a:rPr>
              <a:t>www.curia.eu.int</a:t>
            </a:r>
            <a:endParaRPr lang="cs-CZ" altLang="cs-CZ" smtClean="0"/>
          </a:p>
          <a:p>
            <a:pPr marL="609600" indent="-609600" algn="l" eaLnBrk="1" hangingPunct="1"/>
            <a:endParaRPr lang="cs-CZ" altLang="cs-CZ" smtClean="0"/>
          </a:p>
          <a:p>
            <a:pPr marL="609600" indent="-609600" eaLnBrk="1" hangingPunct="1"/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36493271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260350"/>
            <a:ext cx="8229600" cy="1143000"/>
          </a:xfrm>
        </p:spPr>
        <p:txBody>
          <a:bodyPr/>
          <a:lstStyle/>
          <a:p>
            <a:pPr eaLnBrk="1" hangingPunct="1"/>
            <a:r>
              <a:rPr lang="cs-CZ" altLang="cs-CZ" b="1" smtClean="0"/>
              <a:t>Vývoj sociální politiky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cs-CZ" altLang="cs-CZ" sz="2800" smtClean="0"/>
              <a:t>1. 1957 – 1974 – minimální aktivita v sociálních otázkách, úprava volného pohybu osob a rovného odměňování mužů a žen</a:t>
            </a:r>
          </a:p>
          <a:p>
            <a:pPr marL="609600" indent="-609600" eaLnBrk="1" hangingPunct="1">
              <a:buFontTx/>
              <a:buNone/>
            </a:pPr>
            <a:r>
              <a:rPr lang="cs-CZ" altLang="cs-CZ" sz="2800" smtClean="0"/>
              <a:t>2. 1974 -1989 zlatý věk pracovního práva</a:t>
            </a:r>
          </a:p>
          <a:p>
            <a:pPr marL="990600" lvl="1" indent="-533400" eaLnBrk="1" hangingPunct="1"/>
            <a:r>
              <a:rPr lang="cs-CZ" altLang="cs-CZ" sz="2400" smtClean="0"/>
              <a:t>1974 – 1980 tzv. zlatá doba harmonizace – prava rovných příležitostí múžú a žen v zaměstnání a povolání, sociální ochrana zaměstnanců</a:t>
            </a:r>
          </a:p>
          <a:p>
            <a:pPr marL="990600" lvl="1" indent="-533400" eaLnBrk="1" hangingPunct="1"/>
            <a:r>
              <a:rPr lang="cs-CZ" altLang="cs-CZ" sz="2400" smtClean="0"/>
              <a:t>1980 – 1990 neoliberální přístup, hnutí za deregulaci </a:t>
            </a:r>
          </a:p>
        </p:txBody>
      </p:sp>
    </p:spTree>
    <p:extLst>
      <p:ext uri="{BB962C8B-B14F-4D97-AF65-F5344CB8AC3E}">
        <p14:creationId xmlns:p14="http://schemas.microsoft.com/office/powerpoint/2010/main" val="7870387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333375"/>
            <a:ext cx="8229600" cy="1143000"/>
          </a:xfrm>
        </p:spPr>
        <p:txBody>
          <a:bodyPr/>
          <a:lstStyle/>
          <a:p>
            <a:pPr eaLnBrk="1" hangingPunct="1"/>
            <a:r>
              <a:rPr lang="cs-CZ" altLang="cs-CZ" sz="4000" b="1" smtClean="0"/>
              <a:t>Vývoj sociální politiky pokračování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cs-CZ" altLang="cs-CZ" sz="2800" smtClean="0"/>
              <a:t>3. od r. 1990 po přijetí Charty základních sociálních práv pracujících – politická deklarace podepsaná představitely 11 států ES s výjimkou Velké Británie</a:t>
            </a:r>
          </a:p>
          <a:p>
            <a:pPr marL="609600" indent="-609600" eaLnBrk="1" hangingPunct="1">
              <a:lnSpc>
                <a:spcPct val="90000"/>
              </a:lnSpc>
            </a:pPr>
            <a:r>
              <a:rPr lang="cs-CZ" altLang="cs-CZ" sz="2800" smtClean="0"/>
              <a:t>tendence k podpoře sociální soudržnosti.</a:t>
            </a:r>
          </a:p>
          <a:p>
            <a:pPr marL="609600" indent="-609600" eaLnBrk="1" hangingPunct="1">
              <a:lnSpc>
                <a:spcPct val="90000"/>
              </a:lnSpc>
            </a:pPr>
            <a:r>
              <a:rPr lang="cs-CZ" altLang="cs-CZ" sz="2800" smtClean="0"/>
              <a:t>rozvoj sociálního dialogu na evropské úrovni </a:t>
            </a:r>
          </a:p>
          <a:p>
            <a:pPr marL="609600" indent="-609600" eaLnBrk="1" hangingPunct="1">
              <a:lnSpc>
                <a:spcPct val="90000"/>
              </a:lnSpc>
            </a:pPr>
            <a:r>
              <a:rPr lang="cs-CZ" altLang="cs-CZ" sz="2800" smtClean="0"/>
              <a:t>od 1.12.2009 Listina základních práv EU nabývá právní charakter</a:t>
            </a:r>
          </a:p>
        </p:txBody>
      </p:sp>
    </p:spTree>
    <p:extLst>
      <p:ext uri="{BB962C8B-B14F-4D97-AF65-F5344CB8AC3E}">
        <p14:creationId xmlns:p14="http://schemas.microsoft.com/office/powerpoint/2010/main" val="36247254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cs-CZ" altLang="cs-CZ" sz="3600" b="1" smtClean="0"/>
              <a:t>Oblasti pracovního práva upravené právním řádem EU</a:t>
            </a:r>
            <a:r>
              <a:rPr lang="cs-CZ" altLang="cs-CZ" sz="4000" b="1" smtClean="0"/>
              <a:t> 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cs-CZ" altLang="cs-CZ" sz="2000" b="1" smtClean="0"/>
              <a:t>1.</a:t>
            </a:r>
            <a:r>
              <a:rPr lang="cs-CZ" altLang="cs-CZ" smtClean="0"/>
              <a:t> </a:t>
            </a:r>
            <a:r>
              <a:rPr lang="cs-CZ" altLang="cs-CZ" sz="2000" b="1" smtClean="0"/>
              <a:t>Volný pohyb pracovníků</a:t>
            </a:r>
            <a:r>
              <a:rPr lang="cs-CZ" altLang="cs-CZ" sz="2000" smtClean="0"/>
              <a:t> – přístup k zaměstnání v jiném členském státě, stejné podmínky výkonu práce a podmínky odměňování pro státní příslušníky členských států EU</a:t>
            </a:r>
          </a:p>
          <a:p>
            <a:pPr eaLnBrk="1" hangingPunct="1">
              <a:buFontTx/>
              <a:buNone/>
            </a:pPr>
            <a:r>
              <a:rPr lang="cs-CZ" altLang="cs-CZ" sz="2000" b="1" smtClean="0"/>
              <a:t>2. Rovné zacházení v zaměstnání a povolání</a:t>
            </a:r>
            <a:r>
              <a:rPr lang="cs-CZ" altLang="cs-CZ" sz="2000" smtClean="0"/>
              <a:t> bez diskriminace založené na:</a:t>
            </a:r>
          </a:p>
          <a:p>
            <a:pPr eaLnBrk="1" hangingPunct="1">
              <a:buFontTx/>
              <a:buNone/>
            </a:pPr>
            <a:r>
              <a:rPr lang="cs-CZ" altLang="cs-CZ" sz="2000" smtClean="0"/>
              <a:t>		státní příslušnosti</a:t>
            </a:r>
          </a:p>
          <a:p>
            <a:pPr eaLnBrk="1" hangingPunct="1">
              <a:buFontTx/>
              <a:buNone/>
            </a:pPr>
            <a:r>
              <a:rPr lang="cs-CZ" altLang="cs-CZ" sz="2000" smtClean="0"/>
              <a:t>		pohlaví</a:t>
            </a:r>
          </a:p>
          <a:p>
            <a:pPr eaLnBrk="1" hangingPunct="1">
              <a:buFontTx/>
              <a:buNone/>
            </a:pPr>
            <a:r>
              <a:rPr lang="cs-CZ" altLang="cs-CZ" sz="2000" smtClean="0"/>
              <a:t>		rase a etnickém původu</a:t>
            </a:r>
          </a:p>
          <a:p>
            <a:pPr eaLnBrk="1" hangingPunct="1">
              <a:buFontTx/>
              <a:buNone/>
            </a:pPr>
            <a:r>
              <a:rPr lang="cs-CZ" altLang="cs-CZ" sz="2000" smtClean="0"/>
              <a:t>		náboženském vyznání nebo víře</a:t>
            </a:r>
          </a:p>
          <a:p>
            <a:pPr eaLnBrk="1" hangingPunct="1">
              <a:buFontTx/>
              <a:buNone/>
            </a:pPr>
            <a:r>
              <a:rPr lang="cs-CZ" altLang="cs-CZ" sz="2000" smtClean="0"/>
              <a:t>		zdravotním postižení</a:t>
            </a:r>
          </a:p>
          <a:p>
            <a:pPr eaLnBrk="1" hangingPunct="1">
              <a:buFontTx/>
              <a:buNone/>
            </a:pPr>
            <a:r>
              <a:rPr lang="cs-CZ" altLang="cs-CZ" sz="2000" smtClean="0"/>
              <a:t>		věku</a:t>
            </a:r>
          </a:p>
          <a:p>
            <a:pPr eaLnBrk="1" hangingPunct="1">
              <a:buFontTx/>
              <a:buNone/>
            </a:pPr>
            <a:r>
              <a:rPr lang="cs-CZ" altLang="cs-CZ" sz="2000" smtClean="0"/>
              <a:t>		sexuální orientaci</a:t>
            </a:r>
          </a:p>
          <a:p>
            <a:pPr eaLnBrk="1" hangingPunct="1">
              <a:buFontTx/>
              <a:buNone/>
            </a:pPr>
            <a:endParaRPr lang="cs-CZ" altLang="cs-CZ" sz="2000" smtClean="0"/>
          </a:p>
          <a:p>
            <a:pPr eaLnBrk="1" hangingPunct="1">
              <a:buFontTx/>
              <a:buNone/>
            </a:pPr>
            <a:endParaRPr lang="cs-CZ" altLang="cs-CZ" sz="2000" smtClean="0"/>
          </a:p>
        </p:txBody>
      </p:sp>
    </p:spTree>
    <p:extLst>
      <p:ext uri="{BB962C8B-B14F-4D97-AF65-F5344CB8AC3E}">
        <p14:creationId xmlns:p14="http://schemas.microsoft.com/office/powerpoint/2010/main" val="42637692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cs-CZ" altLang="cs-CZ" sz="3600" b="1" smtClean="0"/>
              <a:t>Oblasti pracovního práva upravené právním řádem EU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cs-CZ" altLang="cs-CZ" sz="2000" b="1" smtClean="0"/>
              <a:t>3.</a:t>
            </a:r>
            <a:r>
              <a:rPr lang="cs-CZ" altLang="cs-CZ" sz="2000" smtClean="0"/>
              <a:t> </a:t>
            </a:r>
            <a:r>
              <a:rPr lang="cs-CZ" altLang="cs-CZ" sz="2000" b="1" smtClean="0"/>
              <a:t>Pracovní podmínky</a:t>
            </a:r>
            <a:r>
              <a:rPr lang="cs-CZ" altLang="cs-CZ" sz="2000" smtClean="0"/>
              <a:t> – bezpečnost a ochrana zdraví při práci, pracovní doba</a:t>
            </a:r>
          </a:p>
          <a:p>
            <a:pPr eaLnBrk="1" hangingPunct="1">
              <a:buFontTx/>
              <a:buNone/>
            </a:pPr>
            <a:r>
              <a:rPr lang="cs-CZ" altLang="cs-CZ" sz="2000" b="1" smtClean="0"/>
              <a:t>4</a:t>
            </a:r>
            <a:r>
              <a:rPr lang="cs-CZ" altLang="cs-CZ" sz="2000" smtClean="0"/>
              <a:t>. </a:t>
            </a:r>
            <a:r>
              <a:rPr lang="cs-CZ" altLang="cs-CZ" sz="2000" b="1" smtClean="0"/>
              <a:t>Zvláštní pracovní podmínky některých zaměstnanců</a:t>
            </a:r>
            <a:r>
              <a:rPr lang="cs-CZ" altLang="cs-CZ" sz="2000" smtClean="0"/>
              <a:t> – zákaz dětské práce, zvýšena ochrana mladistvích při práci, ochrana těhotných žen, kojících žen a žen krátce po porodu</a:t>
            </a:r>
          </a:p>
          <a:p>
            <a:pPr eaLnBrk="1" hangingPunct="1">
              <a:buFontTx/>
              <a:buNone/>
            </a:pPr>
            <a:r>
              <a:rPr lang="cs-CZ" altLang="cs-CZ" sz="2000" b="1" smtClean="0"/>
              <a:t>5.</a:t>
            </a:r>
            <a:r>
              <a:rPr lang="cs-CZ" altLang="cs-CZ" sz="2000" smtClean="0"/>
              <a:t> </a:t>
            </a:r>
            <a:r>
              <a:rPr lang="cs-CZ" altLang="cs-CZ" sz="2000" b="1" smtClean="0"/>
              <a:t>Právo zaměstnanců na informace a projednání</a:t>
            </a:r>
          </a:p>
          <a:p>
            <a:pPr eaLnBrk="1" hangingPunct="1">
              <a:buFontTx/>
              <a:buNone/>
            </a:pPr>
            <a:r>
              <a:rPr lang="cs-CZ" altLang="cs-CZ" sz="2000" smtClean="0"/>
              <a:t>	individuálně – o podmínkách pracovní smlouvy nebo pracovního 	poměru</a:t>
            </a:r>
          </a:p>
          <a:p>
            <a:pPr eaLnBrk="1" hangingPunct="1">
              <a:buFontTx/>
              <a:buNone/>
            </a:pPr>
            <a:r>
              <a:rPr lang="cs-CZ" altLang="cs-CZ" sz="2000" smtClean="0"/>
              <a:t>	kolektivně – prostřednictvím odborů rady zaměsznanců nebo 	zaměstnanců pro bezpečnost a ochranu zdraví při práci</a:t>
            </a:r>
          </a:p>
          <a:p>
            <a:pPr eaLnBrk="1" hangingPunct="1">
              <a:buFontTx/>
              <a:buNone/>
            </a:pPr>
            <a:r>
              <a:rPr lang="cs-CZ" altLang="cs-CZ" sz="2000" b="1" smtClean="0"/>
              <a:t>6</a:t>
            </a:r>
            <a:r>
              <a:rPr lang="cs-CZ" altLang="cs-CZ" sz="2000" smtClean="0"/>
              <a:t>. </a:t>
            </a:r>
            <a:r>
              <a:rPr lang="cs-CZ" altLang="cs-CZ" sz="2000" b="1" smtClean="0"/>
              <a:t>Úprava flexibilních forem práce</a:t>
            </a:r>
            <a:r>
              <a:rPr lang="cs-CZ" altLang="cs-CZ" sz="2000" smtClean="0"/>
              <a:t> – práce na částečný úvazek, pracovní poměry na dobu určitou, agenturní zaměstnávání (dočasná práce) a telework</a:t>
            </a:r>
          </a:p>
          <a:p>
            <a:pPr eaLnBrk="1" hangingPunct="1">
              <a:buFontTx/>
              <a:buNone/>
            </a:pPr>
            <a:endParaRPr lang="cs-CZ" altLang="cs-CZ" sz="2000" smtClean="0"/>
          </a:p>
        </p:txBody>
      </p:sp>
    </p:spTree>
    <p:extLst>
      <p:ext uri="{BB962C8B-B14F-4D97-AF65-F5344CB8AC3E}">
        <p14:creationId xmlns:p14="http://schemas.microsoft.com/office/powerpoint/2010/main" val="33672783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600" b="1" smtClean="0"/>
              <a:t>Orgány vymezené Smlouvou o EU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Evropský parlament</a:t>
            </a:r>
          </a:p>
          <a:p>
            <a:pPr eaLnBrk="1" hangingPunct="1"/>
            <a:r>
              <a:rPr lang="cs-CZ" altLang="cs-CZ" smtClean="0"/>
              <a:t>Evropská rada</a:t>
            </a:r>
          </a:p>
          <a:p>
            <a:pPr eaLnBrk="1" hangingPunct="1"/>
            <a:r>
              <a:rPr lang="cs-CZ" altLang="cs-CZ" smtClean="0"/>
              <a:t>Rada EU</a:t>
            </a:r>
          </a:p>
          <a:p>
            <a:pPr eaLnBrk="1" hangingPunct="1"/>
            <a:r>
              <a:rPr lang="cs-CZ" altLang="cs-CZ" smtClean="0"/>
              <a:t>Komise</a:t>
            </a:r>
          </a:p>
          <a:p>
            <a:pPr eaLnBrk="1" hangingPunct="1"/>
            <a:r>
              <a:rPr lang="cs-CZ" altLang="cs-CZ" smtClean="0"/>
              <a:t>Soudní dvůr EU</a:t>
            </a:r>
          </a:p>
          <a:p>
            <a:pPr eaLnBrk="1" hangingPunct="1"/>
            <a:r>
              <a:rPr lang="cs-CZ" altLang="cs-CZ" smtClean="0"/>
              <a:t>Evropská centrální banka</a:t>
            </a:r>
          </a:p>
          <a:p>
            <a:pPr eaLnBrk="1" hangingPunct="1"/>
            <a:r>
              <a:rPr lang="cs-CZ" altLang="cs-CZ" smtClean="0"/>
              <a:t>Účetní dvůr</a:t>
            </a:r>
          </a:p>
        </p:txBody>
      </p:sp>
    </p:spTree>
    <p:extLst>
      <p:ext uri="{BB962C8B-B14F-4D97-AF65-F5344CB8AC3E}">
        <p14:creationId xmlns:p14="http://schemas.microsoft.com/office/powerpoint/2010/main" val="23450339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557338"/>
            <a:ext cx="8229600" cy="4525962"/>
          </a:xfrm>
        </p:spPr>
        <p:txBody>
          <a:bodyPr/>
          <a:lstStyle/>
          <a:p>
            <a:pPr eaLnBrk="1" hangingPunct="1"/>
            <a:r>
              <a:rPr lang="cs-CZ" altLang="cs-CZ" sz="2000" smtClean="0"/>
              <a:t>Jediný orgán, jehož členové jsou volení přímo občany členských států </a:t>
            </a:r>
          </a:p>
          <a:p>
            <a:pPr eaLnBrk="1" hangingPunct="1"/>
            <a:r>
              <a:rPr lang="cs-CZ" altLang="cs-CZ" sz="2000" smtClean="0"/>
              <a:t>Složení – 750 poslanců a předseda. Počet poslanců volených za každý členský stát se odvíjí od počtu obyvatel členského státu, za který jsou voleni. Nejmenší počet členů 6 (Malta, Lucembursko), nejvyšší počet členů 96 (Německo). ČR má 22 křesel</a:t>
            </a:r>
          </a:p>
          <a:p>
            <a:pPr eaLnBrk="1" hangingPunct="1"/>
            <a:r>
              <a:rPr lang="cs-CZ" altLang="cs-CZ" sz="2000" smtClean="0"/>
              <a:t>Funkční období je 5 let (poslední volby proběhly v roce 2014)</a:t>
            </a:r>
          </a:p>
          <a:p>
            <a:pPr eaLnBrk="1" hangingPunct="1"/>
            <a:r>
              <a:rPr lang="cs-CZ" altLang="cs-CZ" sz="2000" smtClean="0"/>
              <a:t>Sídlo: Generální sekretariát Lucemburk, plenární zasedání se konají ve Štrasburku, výbory se scházejí v Bruselu</a:t>
            </a:r>
          </a:p>
          <a:p>
            <a:pPr eaLnBrk="1" hangingPunct="1"/>
            <a:r>
              <a:rPr lang="cs-CZ" altLang="cs-CZ" sz="2000" smtClean="0"/>
              <a:t>V oblasti sociální politiky vykonává zejména legislativní funkci. Společně s Radou přijímá předpisy sekundárního práva na návrh Komise</a:t>
            </a:r>
          </a:p>
        </p:txBody>
      </p:sp>
      <p:sp>
        <p:nvSpPr>
          <p:cNvPr id="4099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600" b="1" smtClean="0"/>
              <a:t>Evropský parlament</a:t>
            </a:r>
          </a:p>
        </p:txBody>
      </p:sp>
    </p:spTree>
    <p:extLst>
      <p:ext uri="{BB962C8B-B14F-4D97-AF65-F5344CB8AC3E}">
        <p14:creationId xmlns:p14="http://schemas.microsoft.com/office/powerpoint/2010/main" val="9176748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2051050" y="260350"/>
            <a:ext cx="5110163" cy="1143000"/>
          </a:xfrm>
        </p:spPr>
        <p:txBody>
          <a:bodyPr/>
          <a:lstStyle/>
          <a:p>
            <a:pPr eaLnBrk="1" hangingPunct="1"/>
            <a:r>
              <a:rPr lang="cs-CZ" altLang="cs-CZ" b="1" smtClean="0"/>
              <a:t>Evropská rada 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z="2400" smtClean="0"/>
              <a:t>Vrcholný politický orgán EU</a:t>
            </a:r>
          </a:p>
          <a:p>
            <a:pPr eaLnBrk="1" hangingPunct="1"/>
            <a:r>
              <a:rPr lang="cs-CZ" altLang="cs-CZ" sz="2400" smtClean="0"/>
              <a:t>Dává Unii nezbytné podněty pro její rozvoj a vymezuje její obecné politické směry a priority</a:t>
            </a:r>
          </a:p>
          <a:p>
            <a:pPr eaLnBrk="1" hangingPunct="1"/>
            <a:r>
              <a:rPr lang="cs-CZ" altLang="cs-CZ" sz="2400" smtClean="0"/>
              <a:t>Složení: hlavy států a předsedové vlád členských států společně s jejím předsedou a předsedou Komise  </a:t>
            </a:r>
          </a:p>
          <a:p>
            <a:pPr eaLnBrk="1" hangingPunct="1"/>
            <a:r>
              <a:rPr lang="cs-CZ" altLang="cs-CZ" sz="2400" smtClean="0"/>
              <a:t>Jednání se dále účastní Vysoký představitel Unie pro zahraniční věci a bezpečnostní politiku  </a:t>
            </a:r>
          </a:p>
          <a:p>
            <a:pPr eaLnBrk="1" hangingPunct="1"/>
            <a:r>
              <a:rPr lang="cs-CZ" altLang="cs-CZ" sz="2400" smtClean="0"/>
              <a:t>Zasedání se koná dvakrát za půl roku</a:t>
            </a:r>
            <a:r>
              <a:rPr lang="cs-CZ" altLang="cs-CZ" smtClean="0"/>
              <a:t> </a:t>
            </a:r>
          </a:p>
          <a:p>
            <a:pPr eaLnBrk="1" hangingPunct="1"/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31696489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333375"/>
            <a:ext cx="8229600" cy="1143000"/>
          </a:xfrm>
        </p:spPr>
        <p:txBody>
          <a:bodyPr/>
          <a:lstStyle/>
          <a:p>
            <a:pPr eaLnBrk="1" hangingPunct="1"/>
            <a:r>
              <a:rPr lang="cs-CZ" altLang="cs-CZ" b="1" smtClean="0"/>
              <a:t>Rada EU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z="2400" smtClean="0"/>
              <a:t>Zastupuje zájmy členských států </a:t>
            </a:r>
          </a:p>
          <a:p>
            <a:pPr eaLnBrk="1" hangingPunct="1"/>
            <a:r>
              <a:rPr lang="cs-CZ" altLang="cs-CZ" sz="2400" smtClean="0"/>
              <a:t>Složení: jeden zástupce z každého členského státu na ministerské úrovní zmocněný zavazovat vládu členského státu, který zastupuje, a vykonávat hlasovací právo </a:t>
            </a:r>
          </a:p>
          <a:p>
            <a:pPr eaLnBrk="1" hangingPunct="1"/>
            <a:r>
              <a:rPr lang="cs-CZ" altLang="cs-CZ" sz="2400" smtClean="0"/>
              <a:t>Zasedání se koná zpravidla jedenkrát týdně v Bruselu nebo Lucemburku</a:t>
            </a:r>
          </a:p>
          <a:p>
            <a:pPr eaLnBrk="1" hangingPunct="1"/>
            <a:r>
              <a:rPr lang="cs-CZ" altLang="cs-CZ" sz="2400" smtClean="0"/>
              <a:t>Ve věcech pracovního práva nebo sociálního zabezpečení se jednání účastní ministr, do jehož resortu tato problematika spadá (za ČR ministr práce a sociálních věcí)</a:t>
            </a:r>
          </a:p>
          <a:p>
            <a:pPr eaLnBrk="1" hangingPunct="1"/>
            <a:r>
              <a:rPr lang="cs-CZ" altLang="cs-CZ" sz="2400" smtClean="0"/>
              <a:t>Vykonává legislativní funkci</a:t>
            </a:r>
          </a:p>
        </p:txBody>
      </p:sp>
    </p:spTree>
    <p:extLst>
      <p:ext uri="{BB962C8B-B14F-4D97-AF65-F5344CB8AC3E}">
        <p14:creationId xmlns:p14="http://schemas.microsoft.com/office/powerpoint/2010/main" val="345053782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260350"/>
            <a:ext cx="8229600" cy="1143000"/>
          </a:xfrm>
        </p:spPr>
        <p:txBody>
          <a:bodyPr/>
          <a:lstStyle/>
          <a:p>
            <a:pPr eaLnBrk="1" hangingPunct="1"/>
            <a:r>
              <a:rPr lang="cs-CZ" altLang="cs-CZ" sz="3600" b="1" smtClean="0"/>
              <a:t>Evropská Komise 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400" smtClean="0"/>
              <a:t>Zastupuje zájmy Unie, je jejím výkonným orgánem 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 smtClean="0"/>
              <a:t>Sídlo: Brusel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 smtClean="0"/>
              <a:t>Složení: 28 komisařů, Funkční období je 5 let 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 smtClean="0"/>
              <a:t>Každý z komisařů má přidělenou určitou oblast, za kterou je odpovědný - generální ředitelství, pro oblast pracovního práva  </a:t>
            </a:r>
            <a:r>
              <a:rPr lang="cs-CZ" altLang="cs-CZ" sz="2400" b="1" smtClean="0"/>
              <a:t>zaměstnanost, sociální věci a sociální začlenění, (</a:t>
            </a:r>
            <a:r>
              <a:rPr lang="cs-CZ" altLang="cs-CZ" sz="2400" smtClean="0"/>
              <a:t>pro období 2015 – 2019 za ČR komisařka Věra Jourová – spravedlnost, spotřebitelé a rovnost mužů a žen( 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 smtClean="0"/>
              <a:t>Legislativní funkce – návrh předpisů sekundárního práva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 smtClean="0"/>
              <a:t>Kontrolní funkce – kontrola, zda členský stát dodržuje povinnosti vyplývající z unijního práva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 smtClean="0"/>
              <a:t>Předsedou je Jean-Claude Juncker (Lucembursko)</a:t>
            </a:r>
          </a:p>
          <a:p>
            <a:pPr eaLnBrk="1" hangingPunct="1">
              <a:lnSpc>
                <a:spcPct val="90000"/>
              </a:lnSpc>
            </a:pPr>
            <a:endParaRPr lang="cs-CZ" altLang="cs-CZ" sz="2400" smtClean="0"/>
          </a:p>
        </p:txBody>
      </p:sp>
    </p:spTree>
    <p:extLst>
      <p:ext uri="{BB962C8B-B14F-4D97-AF65-F5344CB8AC3E}">
        <p14:creationId xmlns:p14="http://schemas.microsoft.com/office/powerpoint/2010/main" val="360133505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 smtClean="0"/>
              <a:t>Soudní dvůr EU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z="2000" dirty="0" smtClean="0"/>
              <a:t>Soudní orgán Unie</a:t>
            </a:r>
          </a:p>
          <a:p>
            <a:pPr eaLnBrk="1" hangingPunct="1"/>
            <a:r>
              <a:rPr lang="cs-CZ" altLang="cs-CZ" sz="2000" dirty="0" smtClean="0"/>
              <a:t>Sídlo: Lucemburk</a:t>
            </a:r>
          </a:p>
          <a:p>
            <a:pPr eaLnBrk="1" hangingPunct="1"/>
            <a:r>
              <a:rPr lang="cs-CZ" altLang="cs-CZ" sz="2000" dirty="0" smtClean="0"/>
              <a:t>Složení: Soudní dvůr, Tribunál, Soud pro veřejnou službu</a:t>
            </a:r>
          </a:p>
          <a:p>
            <a:pPr eaLnBrk="1" hangingPunct="1"/>
            <a:r>
              <a:rPr lang="cs-CZ" altLang="cs-CZ" sz="2000" dirty="0" smtClean="0"/>
              <a:t>Soudní dvůr – 28 soudců, každý členský stát má jednoho soudce</a:t>
            </a:r>
          </a:p>
          <a:p>
            <a:pPr eaLnBrk="1" hangingPunct="1"/>
            <a:r>
              <a:rPr lang="cs-CZ" altLang="cs-CZ" sz="2000" dirty="0" smtClean="0"/>
              <a:t>Funkční období 6 let, soudci mohou být jmenováni i opakovaně</a:t>
            </a:r>
          </a:p>
          <a:p>
            <a:pPr eaLnBrk="1" hangingPunct="1"/>
            <a:r>
              <a:rPr lang="cs-CZ" altLang="cs-CZ" sz="2000" smtClean="0"/>
              <a:t>Generální advokáti –  </a:t>
            </a:r>
            <a:r>
              <a:rPr lang="cs-CZ" altLang="cs-CZ" sz="2000" smtClean="0"/>
              <a:t>11 </a:t>
            </a:r>
            <a:r>
              <a:rPr lang="cs-CZ" altLang="cs-CZ" sz="2000" smtClean="0"/>
              <a:t>celkem, podávají nezávislá stanoviska, plní poradní funkci</a:t>
            </a:r>
          </a:p>
          <a:p>
            <a:pPr eaLnBrk="1" hangingPunct="1"/>
            <a:r>
              <a:rPr lang="cs-CZ" altLang="cs-CZ" sz="2000" dirty="0" smtClean="0"/>
              <a:t>Úkol – zajišťovat jednotný výklad unijního práva</a:t>
            </a:r>
          </a:p>
          <a:p>
            <a:pPr eaLnBrk="1" hangingPunct="1"/>
            <a:r>
              <a:rPr lang="cs-CZ" altLang="cs-CZ" sz="2000" dirty="0" smtClean="0"/>
              <a:t>Pro oblast pracovního práva má význam zejména:</a:t>
            </a:r>
          </a:p>
          <a:p>
            <a:pPr lvl="2" eaLnBrk="1" hangingPunct="1"/>
            <a:r>
              <a:rPr lang="cs-CZ" altLang="cs-CZ" sz="2000" dirty="0" smtClean="0"/>
              <a:t>Řízení o předběžné otázce</a:t>
            </a:r>
          </a:p>
          <a:p>
            <a:pPr lvl="2" eaLnBrk="1" hangingPunct="1"/>
            <a:r>
              <a:rPr lang="cs-CZ" altLang="cs-CZ" sz="2000" dirty="0" smtClean="0"/>
              <a:t>Řízení o nesplnění povinnosti členského státu (</a:t>
            </a:r>
            <a:r>
              <a:rPr lang="cs-CZ" altLang="cs-CZ" sz="2000" dirty="0" err="1" smtClean="0"/>
              <a:t>neimplementace</a:t>
            </a:r>
            <a:r>
              <a:rPr lang="cs-CZ" altLang="cs-CZ" sz="2000" dirty="0" smtClean="0"/>
              <a:t> směrnice nebo špatná implementace směrnice)</a:t>
            </a:r>
          </a:p>
          <a:p>
            <a:pPr lvl="2" eaLnBrk="1" hangingPunct="1"/>
            <a:endParaRPr lang="cs-CZ" altLang="cs-CZ" dirty="0" smtClean="0"/>
          </a:p>
          <a:p>
            <a:pPr eaLnBrk="1" hangingPunct="1"/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1927213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 smtClean="0"/>
              <a:t>Pracovní právo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cs-CZ" altLang="cs-CZ" smtClean="0"/>
              <a:t>Soubor právních norem upravujících:</a:t>
            </a:r>
          </a:p>
          <a:p>
            <a:pPr lvl="1" eaLnBrk="1" hangingPunct="1"/>
            <a:r>
              <a:rPr lang="cs-CZ" altLang="cs-CZ" sz="2400" smtClean="0"/>
              <a:t>Vztahy mezi zaměstnanci a zaměstnavateli vznikající při výkonu závislé práce</a:t>
            </a:r>
          </a:p>
          <a:p>
            <a:pPr lvl="1" eaLnBrk="1" hangingPunct="1"/>
            <a:r>
              <a:rPr lang="cs-CZ" altLang="cs-CZ" sz="2400" smtClean="0"/>
              <a:t>Vztahy mezi zaměstnanci a zaměstnavateli související s výkonem závislé práce</a:t>
            </a:r>
          </a:p>
          <a:p>
            <a:pPr lvl="1" eaLnBrk="1" hangingPunct="1"/>
            <a:r>
              <a:rPr lang="cs-CZ" altLang="cs-CZ" sz="2400" smtClean="0"/>
              <a:t>Vztahy mezi kolektivem zaměstnanců (odbory, rada zaměstnanců) a zaměstnavatelem nebo kolektivem zaměstnavatelů</a:t>
            </a:r>
          </a:p>
          <a:p>
            <a:pPr lvl="1" eaLnBrk="1" hangingPunct="1"/>
            <a:r>
              <a:rPr lang="cs-CZ" altLang="cs-CZ" sz="2400" smtClean="0"/>
              <a:t>Vztahy vznikající při zajišťování práva na zaměstnání – uchazeč o zaměstnání, úřady práce, agentury práce, zaměstnavatel</a:t>
            </a:r>
          </a:p>
          <a:p>
            <a:pPr lvl="1" eaLnBrk="1" hangingPunct="1"/>
            <a:endParaRPr lang="cs-CZ" altLang="cs-CZ" sz="2400" smtClean="0"/>
          </a:p>
          <a:p>
            <a:pPr lvl="1" eaLnBrk="1" hangingPunct="1"/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200287404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cs-CZ" altLang="cs-CZ" sz="4000" b="1" smtClean="0"/>
              <a:t>Instituce působící v oblasti sociální politiky 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z="2800" smtClean="0"/>
              <a:t>Hospodářský a sociální výbor </a:t>
            </a:r>
          </a:p>
          <a:p>
            <a:pPr eaLnBrk="1" hangingPunct="1"/>
            <a:r>
              <a:rPr lang="cs-CZ" altLang="cs-CZ" sz="2800" smtClean="0"/>
              <a:t>Výbor regionů </a:t>
            </a:r>
          </a:p>
          <a:p>
            <a:pPr eaLnBrk="1" hangingPunct="1"/>
            <a:r>
              <a:rPr lang="cs-CZ" altLang="cs-CZ" sz="2800" smtClean="0"/>
              <a:t>Evropský sociální fond </a:t>
            </a:r>
          </a:p>
          <a:p>
            <a:pPr eaLnBrk="1" hangingPunct="1"/>
            <a:r>
              <a:rPr lang="cs-CZ" altLang="cs-CZ" sz="2800" smtClean="0"/>
              <a:t>Evropské středisko pro rozvoj odborného vzdělávání</a:t>
            </a:r>
          </a:p>
          <a:p>
            <a:pPr eaLnBrk="1" hangingPunct="1"/>
            <a:r>
              <a:rPr lang="cs-CZ" altLang="cs-CZ" sz="2800" smtClean="0"/>
              <a:t>Evropská agentura pro bezpečnost a ochranu zdrví při práci</a:t>
            </a:r>
          </a:p>
          <a:p>
            <a:pPr eaLnBrk="1" hangingPunct="1"/>
            <a:r>
              <a:rPr lang="cs-CZ" altLang="cs-CZ" sz="2800" smtClean="0"/>
              <a:t>Evropská nadace pro zlepšování životních a pracovních podmínek</a:t>
            </a:r>
            <a:r>
              <a:rPr lang="cs-CZ" altLang="cs-CZ" b="1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3479120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333375"/>
            <a:ext cx="8229600" cy="1143000"/>
          </a:xfrm>
        </p:spPr>
        <p:txBody>
          <a:bodyPr/>
          <a:lstStyle/>
          <a:p>
            <a:pPr eaLnBrk="1" hangingPunct="1"/>
            <a:r>
              <a:rPr lang="cs-CZ" altLang="cs-CZ" sz="3600" b="1" smtClean="0"/>
              <a:t>Hospodářský a sociální výbor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sz="2000" dirty="0" smtClean="0"/>
              <a:t>Má zejména poradní úlohu</a:t>
            </a:r>
          </a:p>
          <a:p>
            <a:pPr marL="342900" lvl="1" indent="-342900" eaLnBrk="1" hangingPunct="1">
              <a:buFontTx/>
              <a:buChar char="•"/>
              <a:defRPr/>
            </a:pPr>
            <a:r>
              <a:rPr lang="cs-CZ" altLang="cs-CZ" sz="2000" dirty="0" smtClean="0"/>
              <a:t>Složení maximální počet členů 350, jsou jmenováni na dobu 5 let, přičemž mohou být jmenováni i opakovaně (v současné době výjimka v důsledku přistoupení Chorvatska 353 členů)</a:t>
            </a:r>
          </a:p>
          <a:p>
            <a:pPr lvl="1" eaLnBrk="1" hangingPunct="1">
              <a:defRPr/>
            </a:pPr>
            <a:r>
              <a:rPr lang="cs-CZ" altLang="cs-CZ" sz="2000" dirty="0" smtClean="0"/>
              <a:t>organizace </a:t>
            </a:r>
            <a:r>
              <a:rPr lang="cs-CZ" altLang="cs-CZ" sz="2000" b="1" dirty="0" smtClean="0"/>
              <a:t>zaměstnavatelů</a:t>
            </a:r>
            <a:r>
              <a:rPr lang="cs-CZ" altLang="cs-CZ" sz="2000" dirty="0" smtClean="0"/>
              <a:t>, </a:t>
            </a:r>
          </a:p>
          <a:p>
            <a:pPr lvl="1" eaLnBrk="1" hangingPunct="1">
              <a:defRPr/>
            </a:pPr>
            <a:r>
              <a:rPr lang="cs-CZ" altLang="cs-CZ" sz="2000" dirty="0" smtClean="0"/>
              <a:t>organizace </a:t>
            </a:r>
            <a:r>
              <a:rPr lang="cs-CZ" altLang="cs-CZ" sz="2000" b="1" dirty="0" smtClean="0"/>
              <a:t>zaměstnanců</a:t>
            </a:r>
            <a:r>
              <a:rPr lang="cs-CZ" altLang="cs-CZ" sz="2000" dirty="0" smtClean="0"/>
              <a:t> a </a:t>
            </a:r>
          </a:p>
          <a:p>
            <a:pPr lvl="1" eaLnBrk="1" hangingPunct="1">
              <a:defRPr/>
            </a:pPr>
            <a:r>
              <a:rPr lang="cs-CZ" altLang="cs-CZ" sz="2000" dirty="0" smtClean="0"/>
              <a:t>další subjekty zastupující </a:t>
            </a:r>
            <a:r>
              <a:rPr lang="cs-CZ" altLang="cs-CZ" sz="2000" b="1" dirty="0" smtClean="0"/>
              <a:t>občanskou společnost</a:t>
            </a:r>
            <a:r>
              <a:rPr lang="cs-CZ" altLang="cs-CZ" sz="2000" dirty="0" smtClean="0"/>
              <a:t> například farmáře, řemeslníky, malé podnikatele, neziskové organizace, spotřebitele, akademickou sféru, církve.  </a:t>
            </a:r>
          </a:p>
          <a:p>
            <a:pPr marL="457200" lvl="1" indent="0" eaLnBrk="1" hangingPunct="1">
              <a:buFontTx/>
              <a:buNone/>
              <a:defRPr/>
            </a:pPr>
            <a:r>
              <a:rPr lang="cs-CZ" altLang="cs-CZ" sz="2000" dirty="0" smtClean="0"/>
              <a:t>Nesplnění povinnosti konzultovat Výbor nebo počkat na jeho stanovisko v určené lhůtě může být důvodem pro vyslovení neplatnosti aktu ze strany ESD</a:t>
            </a:r>
          </a:p>
          <a:p>
            <a:pPr lvl="1" eaLnBrk="1" hangingPunct="1">
              <a:buFontTx/>
              <a:buNone/>
              <a:defRPr/>
            </a:pPr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42149181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z="2000" smtClean="0"/>
              <a:t>Postavení zakotveno Smlouvou o EU (Maastrichtská smlouva)</a:t>
            </a:r>
          </a:p>
          <a:p>
            <a:pPr eaLnBrk="1" hangingPunct="1"/>
            <a:r>
              <a:rPr lang="cs-CZ" altLang="cs-CZ" sz="2000" smtClean="0"/>
              <a:t>Má zejména poradní úlohu</a:t>
            </a:r>
          </a:p>
          <a:p>
            <a:pPr eaLnBrk="1" hangingPunct="1"/>
            <a:r>
              <a:rPr lang="cs-CZ" altLang="cs-CZ" sz="2000" smtClean="0"/>
              <a:t>Složení: zástupci regionálních a místních samosprávných celků, kteří mají volební mandát v některém regionálním nebo místním samosprávném celku nebo jsou politicky odpovědní volebnímu shromáždění. </a:t>
            </a:r>
          </a:p>
          <a:p>
            <a:pPr eaLnBrk="1" hangingPunct="1"/>
            <a:r>
              <a:rPr lang="cs-CZ" altLang="cs-CZ" sz="2000" smtClean="0"/>
              <a:t>Počet členů nesmí překročit 350, jsou jmenováni na dobu 5 let, přičemž mohou být jmenováni i opakovaně (v současné době výjimka z důvodu přistoupení Chorvatska 353 členů). </a:t>
            </a:r>
          </a:p>
          <a:p>
            <a:pPr eaLnBrk="1" hangingPunct="1"/>
            <a:r>
              <a:rPr lang="cs-CZ" altLang="cs-CZ" sz="2000" smtClean="0"/>
              <a:t>Za ČR 12 členů</a:t>
            </a:r>
          </a:p>
          <a:p>
            <a:pPr eaLnBrk="1" hangingPunct="1"/>
            <a:r>
              <a:rPr lang="cs-CZ" altLang="cs-CZ" sz="2000" smtClean="0"/>
              <a:t>Pravomoc zahájit řízení o neplatnosti aktu EU, pokud se domáhá ochrany svých práv (polopriviilegovaný žalobce)</a:t>
            </a:r>
          </a:p>
          <a:p>
            <a:pPr eaLnBrk="1" hangingPunct="1"/>
            <a:r>
              <a:rPr lang="cs-CZ" altLang="cs-CZ" sz="2000" smtClean="0"/>
              <a:t>Současné funkční období 2010 - 2015</a:t>
            </a:r>
          </a:p>
          <a:p>
            <a:pPr eaLnBrk="1" hangingPunct="1"/>
            <a:endParaRPr lang="cs-CZ" altLang="cs-CZ" sz="2400" smtClean="0"/>
          </a:p>
        </p:txBody>
      </p:sp>
      <p:sp>
        <p:nvSpPr>
          <p:cNvPr id="11267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600" b="1" smtClean="0"/>
              <a:t>Výbor regionů</a:t>
            </a:r>
          </a:p>
        </p:txBody>
      </p:sp>
    </p:spTree>
    <p:extLst>
      <p:ext uri="{BB962C8B-B14F-4D97-AF65-F5344CB8AC3E}">
        <p14:creationId xmlns:p14="http://schemas.microsoft.com/office/powerpoint/2010/main" val="153436310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258888" y="333375"/>
            <a:ext cx="5473700" cy="1069975"/>
          </a:xfrm>
        </p:spPr>
        <p:txBody>
          <a:bodyPr/>
          <a:lstStyle/>
          <a:p>
            <a:pPr eaLnBrk="1" hangingPunct="1"/>
            <a:r>
              <a:rPr lang="cs-CZ" altLang="cs-CZ" sz="3600" b="1" smtClean="0"/>
              <a:t>Evropský sociální fond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cs-CZ" sz="2800" smtClean="0"/>
              <a:t>Nejdůležitější finanční nástroj pro realizaci Evropské strategie zaměstnanosti 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800" smtClean="0"/>
              <a:t>Jeden ze tří strukturálních fondů EU 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800" smtClean="0"/>
              <a:t>Cíle: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400" smtClean="0"/>
              <a:t>Pomoc nezaměstnaným lidem při vstupu na trh práce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400" smtClean="0"/>
              <a:t>Rovné příležitosti pro všechny při přístupu na trh práce 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400" smtClean="0"/>
              <a:t>Sociální začleňování, pomoc lidem ze znevýhodněných sociálních skupin při vstupu na trh práce 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400" smtClean="0"/>
              <a:t>Celoživotní vzdělávání 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400" smtClean="0"/>
              <a:t>Rozvoj kvalifikované a přizpůsobivé pracovní síly </a:t>
            </a:r>
          </a:p>
          <a:p>
            <a:pPr eaLnBrk="1" hangingPunct="1">
              <a:lnSpc>
                <a:spcPct val="80000"/>
              </a:lnSpc>
            </a:pPr>
            <a:endParaRPr lang="cs-CZ" altLang="cs-CZ" sz="2800" smtClean="0"/>
          </a:p>
        </p:txBody>
      </p:sp>
    </p:spTree>
    <p:extLst>
      <p:ext uri="{BB962C8B-B14F-4D97-AF65-F5344CB8AC3E}">
        <p14:creationId xmlns:p14="http://schemas.microsoft.com/office/powerpoint/2010/main" val="405752046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cs-CZ" altLang="cs-CZ" sz="3600" b="1" smtClean="0"/>
              <a:t>Evropské středisko pro rozvoj odborného vzdělávání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Jedna z odborných agentur EU </a:t>
            </a:r>
          </a:p>
          <a:p>
            <a:pPr eaLnBrk="1" hangingPunct="1"/>
            <a:r>
              <a:rPr lang="cs-CZ" altLang="cs-CZ" smtClean="0"/>
              <a:t>Pomáhá při podpoře a v rozvoji odborného vzdělávání a přípravy při zaměstnání v EU</a:t>
            </a:r>
          </a:p>
          <a:p>
            <a:pPr eaLnBrk="1" hangingPunct="1"/>
            <a:r>
              <a:rPr lang="cs-CZ" altLang="cs-CZ" smtClean="0"/>
              <a:t>Sídlo - Soluň</a:t>
            </a:r>
          </a:p>
          <a:p>
            <a:pPr eaLnBrk="1" hangingPunct="1"/>
            <a:r>
              <a:rPr lang="cs-CZ" altLang="cs-CZ" smtClean="0"/>
              <a:t>Činnost - poskytuje informací a analýzy týkající se systémů odborného vzdělávání a přípravy při zaměstnání, strategií, výzkumu a praxe</a:t>
            </a:r>
          </a:p>
        </p:txBody>
      </p:sp>
    </p:spTree>
    <p:extLst>
      <p:ext uri="{BB962C8B-B14F-4D97-AF65-F5344CB8AC3E}">
        <p14:creationId xmlns:p14="http://schemas.microsoft.com/office/powerpoint/2010/main" val="153678445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cs-CZ" altLang="cs-CZ" sz="3600" b="1" smtClean="0"/>
              <a:t>Evropská agentura pro bezpečnost a ochranu zdraví při práci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cs-CZ" altLang="cs-CZ" sz="2400" smtClean="0"/>
              <a:t>Z</a:t>
            </a:r>
            <a:r>
              <a:rPr lang="cs-CZ" altLang="cs-CZ" sz="2800" smtClean="0"/>
              <a:t>řízena v roce 1995</a:t>
            </a:r>
          </a:p>
          <a:p>
            <a:pPr eaLnBrk="1" hangingPunct="1"/>
            <a:r>
              <a:rPr lang="cs-CZ" altLang="cs-CZ" sz="2800" smtClean="0"/>
              <a:t>Sídlo - Bilbau </a:t>
            </a:r>
          </a:p>
          <a:p>
            <a:pPr eaLnBrk="1" hangingPunct="1"/>
            <a:r>
              <a:rPr lang="cs-CZ" altLang="cs-CZ" sz="2800" smtClean="0"/>
              <a:t>Specializovaná instituce pro rozvoj, shromažďování, analýzu a distribuci informací, které vedou ke zlepšování podmínek bezpečnosti a ochrany zdraví při práci</a:t>
            </a:r>
          </a:p>
          <a:p>
            <a:pPr eaLnBrk="1" hangingPunct="1"/>
            <a:r>
              <a:rPr lang="cs-CZ" altLang="cs-CZ" sz="2800" smtClean="0"/>
              <a:t>Vydává publikace, podává informace a poskytuje poradenství o BOZP </a:t>
            </a:r>
          </a:p>
          <a:p>
            <a:pPr eaLnBrk="1" hangingPunct="1"/>
            <a:r>
              <a:rPr lang="cs-CZ" altLang="cs-CZ" sz="2800" smtClean="0"/>
              <a:t>Cíl – snížení počtu pracovních úrazů a výskytu nemocí z povolání</a:t>
            </a:r>
          </a:p>
        </p:txBody>
      </p:sp>
    </p:spTree>
    <p:extLst>
      <p:ext uri="{BB962C8B-B14F-4D97-AF65-F5344CB8AC3E}">
        <p14:creationId xmlns:p14="http://schemas.microsoft.com/office/powerpoint/2010/main" val="370459355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cs-CZ" altLang="cs-CZ" sz="4000" b="1" smtClean="0"/>
              <a:t>Evropská nadace pro zlepšování životních a pracovních podmínek 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cs-CZ" altLang="cs-CZ" dirty="0" smtClean="0"/>
              <a:t>Založena v roce 1975</a:t>
            </a:r>
          </a:p>
          <a:p>
            <a:pPr eaLnBrk="1" hangingPunct="1">
              <a:defRPr/>
            </a:pPr>
            <a:r>
              <a:rPr lang="cs-CZ" altLang="cs-CZ" dirty="0" smtClean="0"/>
              <a:t>Sídlo: Dublin</a:t>
            </a:r>
          </a:p>
          <a:p>
            <a:pPr eaLnBrk="1" hangingPunct="1">
              <a:defRPr/>
            </a:pPr>
            <a:r>
              <a:rPr lang="cs-CZ" altLang="cs-CZ" dirty="0" smtClean="0"/>
              <a:t>Činnost: </a:t>
            </a:r>
          </a:p>
          <a:p>
            <a:pPr lvl="2" eaLnBrk="1" hangingPunct="1">
              <a:defRPr/>
            </a:pPr>
            <a:r>
              <a:rPr lang="cs-CZ" altLang="cs-CZ" dirty="0" smtClean="0"/>
              <a:t>výzkum</a:t>
            </a:r>
          </a:p>
          <a:p>
            <a:pPr lvl="2" eaLnBrk="1" hangingPunct="1">
              <a:defRPr/>
            </a:pPr>
            <a:r>
              <a:rPr lang="cs-CZ" altLang="cs-CZ" dirty="0" smtClean="0"/>
              <a:t>shromažďování a vyhodnocování dat</a:t>
            </a:r>
          </a:p>
          <a:p>
            <a:pPr lvl="2" eaLnBrk="1" hangingPunct="1">
              <a:defRPr/>
            </a:pPr>
            <a:r>
              <a:rPr lang="cs-CZ" altLang="cs-CZ" dirty="0" smtClean="0"/>
              <a:t>poskytování poradenství</a:t>
            </a:r>
            <a:endParaRPr lang="cs-CZ" altLang="cs-CZ" dirty="0"/>
          </a:p>
          <a:p>
            <a:pPr marL="914400" lvl="2" indent="0" eaLnBrk="1" hangingPunct="1">
              <a:buFontTx/>
              <a:buNone/>
              <a:defRPr/>
            </a:pPr>
            <a:r>
              <a:rPr lang="cs-CZ" altLang="cs-CZ" dirty="0" smtClean="0"/>
              <a:t>V oblasti pracovního práva se zaměřuje na pracovní podmínky včetně organizace práce a flexibility, pod a podmínky slaďování rodinného a pracovního života nebo na kolektivní </a:t>
            </a:r>
            <a:r>
              <a:rPr lang="cs-CZ" altLang="cs-CZ" smtClean="0"/>
              <a:t>pracovní vztahy</a:t>
            </a:r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13021866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 smtClean="0"/>
              <a:t>Právo sociálního zabezpečení 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z="2400" smtClean="0"/>
              <a:t>Soubor právních norem upravujících zabezpečení fyzických osob při vzniku sociálních události:</a:t>
            </a:r>
          </a:p>
          <a:p>
            <a:pPr lvl="1" eaLnBrk="1" hangingPunct="1"/>
            <a:r>
              <a:rPr lang="cs-CZ" altLang="cs-CZ" sz="2000" smtClean="0"/>
              <a:t>Nemoc – krátkodobá nezpůsobilost k práci</a:t>
            </a:r>
          </a:p>
          <a:p>
            <a:pPr lvl="1" eaLnBrk="1" hangingPunct="1"/>
            <a:r>
              <a:rPr lang="cs-CZ" altLang="cs-CZ" sz="2000" smtClean="0"/>
              <a:t>Invalidita – dlouhodobá nezpůsobilost k práci</a:t>
            </a:r>
          </a:p>
          <a:p>
            <a:pPr lvl="1" eaLnBrk="1" hangingPunct="1"/>
            <a:r>
              <a:rPr lang="cs-CZ" altLang="cs-CZ" sz="2000" smtClean="0"/>
              <a:t>Ztráta živitele</a:t>
            </a:r>
          </a:p>
          <a:p>
            <a:pPr lvl="1" eaLnBrk="1" hangingPunct="1"/>
            <a:r>
              <a:rPr lang="cs-CZ" altLang="cs-CZ" sz="2000" smtClean="0"/>
              <a:t>Těhotenství a porod</a:t>
            </a:r>
          </a:p>
          <a:p>
            <a:pPr lvl="1" eaLnBrk="1" hangingPunct="1"/>
            <a:r>
              <a:rPr lang="cs-CZ" altLang="cs-CZ" sz="2000" smtClean="0"/>
              <a:t>Péče o dítě</a:t>
            </a:r>
          </a:p>
          <a:p>
            <a:pPr lvl="1" eaLnBrk="1" hangingPunct="1"/>
            <a:r>
              <a:rPr lang="cs-CZ" altLang="cs-CZ" sz="2000" smtClean="0"/>
              <a:t>Potřeba zajištění péče jinou osobou</a:t>
            </a:r>
          </a:p>
          <a:p>
            <a:pPr lvl="1" eaLnBrk="1" hangingPunct="1"/>
            <a:r>
              <a:rPr lang="cs-CZ" altLang="cs-CZ" sz="2000" smtClean="0"/>
              <a:t>Ztráta zaměstnání</a:t>
            </a:r>
          </a:p>
          <a:p>
            <a:pPr lvl="1" eaLnBrk="1" hangingPunct="1"/>
            <a:r>
              <a:rPr lang="cs-CZ" altLang="cs-CZ" sz="2000" smtClean="0"/>
              <a:t>Hmotná nouze</a:t>
            </a:r>
          </a:p>
          <a:p>
            <a:pPr lvl="1" eaLnBrk="1" hangingPunct="1"/>
            <a:r>
              <a:rPr lang="cs-CZ" altLang="cs-CZ" sz="2000" smtClean="0"/>
              <a:t>Úmrtí</a:t>
            </a:r>
          </a:p>
        </p:txBody>
      </p:sp>
    </p:spTree>
    <p:extLst>
      <p:ext uri="{BB962C8B-B14F-4D97-AF65-F5344CB8AC3E}">
        <p14:creationId xmlns:p14="http://schemas.microsoft.com/office/powerpoint/2010/main" val="2774361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 smtClean="0"/>
              <a:t>Povaha EU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800" smtClean="0"/>
              <a:t>Nadnárodní charakter – státy se vzdaly části své suverenity ve prospěch nadnárodní organizace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 smtClean="0"/>
              <a:t>Má své vlastní orgány s rozhodovací pravomocí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 smtClean="0"/>
              <a:t>Vydává vlastní právní předpisy závazné dle typu pro členské státy i pro jednotlivce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 smtClean="0"/>
              <a:t>Může udělovat sankce z porušení unijního práva</a:t>
            </a:r>
          </a:p>
        </p:txBody>
      </p:sp>
    </p:spTree>
    <p:extLst>
      <p:ext uri="{BB962C8B-B14F-4D97-AF65-F5344CB8AC3E}">
        <p14:creationId xmlns:p14="http://schemas.microsoft.com/office/powerpoint/2010/main" val="27276463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 smtClean="0"/>
              <a:t>Členská základna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cs-CZ" altLang="cs-CZ" sz="2800" smtClean="0"/>
              <a:t>Zakládající členové - Belgie, Nizozemí, Lucembursko, Francie, Itálie, Německo 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 smtClean="0"/>
              <a:t>1973 Velká Británie, Irsko, Dánsko 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 smtClean="0"/>
              <a:t>1981 Řecko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 smtClean="0"/>
              <a:t>1986 Španělsko a Portugalsko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 smtClean="0"/>
              <a:t>1995 Rakousko, Finsko, Švédsko 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 smtClean="0"/>
              <a:t>2004 Česká republika, Slovensko, Polsko, Maďarsko, Slovinsko, Litva, Lotyšsko, Estonsko, Malta, Kypr, 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 smtClean="0"/>
              <a:t>2007 Bulharsko, Rumunsko,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 smtClean="0"/>
              <a:t>2013 Chorvatsko</a:t>
            </a:r>
          </a:p>
          <a:p>
            <a:pPr eaLnBrk="1" hangingPunct="1">
              <a:lnSpc>
                <a:spcPct val="90000"/>
              </a:lnSpc>
            </a:pPr>
            <a:endParaRPr lang="cs-CZ" altLang="cs-CZ" sz="2800" smtClean="0"/>
          </a:p>
          <a:p>
            <a:pPr eaLnBrk="1" hangingPunct="1">
              <a:lnSpc>
                <a:spcPct val="90000"/>
              </a:lnSpc>
            </a:pPr>
            <a:endParaRPr lang="cs-CZ" altLang="cs-CZ" sz="2800" smtClean="0"/>
          </a:p>
        </p:txBody>
      </p:sp>
    </p:spTree>
    <p:extLst>
      <p:ext uri="{BB962C8B-B14F-4D97-AF65-F5344CB8AC3E}">
        <p14:creationId xmlns:p14="http://schemas.microsoft.com/office/powerpoint/2010/main" val="31533482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481138" y="274638"/>
            <a:ext cx="6181725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cs-CZ" altLang="cs-CZ" sz="4000" b="1" smtClean="0"/>
              <a:t>Vznik a vývoj evropské integrace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z="2400" smtClean="0"/>
              <a:t>Smlouvu o založení evropského společenství uhlí a oceli ESUO (1951) - Pařížská smlouva </a:t>
            </a:r>
          </a:p>
          <a:p>
            <a:pPr eaLnBrk="1" hangingPunct="1"/>
            <a:r>
              <a:rPr lang="cs-CZ" altLang="cs-CZ" sz="2400" smtClean="0"/>
              <a:t>Smlouva o založení Evropského hospodářského společenství  - EHS</a:t>
            </a:r>
          </a:p>
          <a:p>
            <a:pPr eaLnBrk="1" hangingPunct="1"/>
            <a:r>
              <a:rPr lang="cs-CZ" altLang="cs-CZ" sz="2400" smtClean="0"/>
              <a:t>Smlouva o založení evropského společenství pro atomovou energii - EUROATOM</a:t>
            </a:r>
          </a:p>
          <a:p>
            <a:pPr eaLnBrk="1" hangingPunct="1">
              <a:buFontTx/>
              <a:buNone/>
            </a:pPr>
            <a:r>
              <a:rPr lang="cs-CZ" altLang="cs-CZ" sz="2400" smtClean="0"/>
              <a:t>Římské smlouvy 1957 </a:t>
            </a:r>
          </a:p>
          <a:p>
            <a:pPr eaLnBrk="1" hangingPunct="1">
              <a:buFontTx/>
              <a:buNone/>
            </a:pPr>
            <a:r>
              <a:rPr lang="cs-CZ" altLang="cs-CZ" sz="2400" smtClean="0"/>
              <a:t>Smlouva o EU – Maastrichtská smlouva 1992 založení EU existující vedle ES, neměla právní subjektivitu</a:t>
            </a:r>
          </a:p>
          <a:p>
            <a:pPr eaLnBrk="1" hangingPunct="1">
              <a:buFontTx/>
              <a:buNone/>
            </a:pPr>
            <a:r>
              <a:rPr lang="cs-CZ" altLang="cs-CZ" sz="2400" smtClean="0"/>
              <a:t>Lisabonská smlouva – vstupem v platnost – zánik ES a jeho nahrazení EU, která má právní subjektivitu </a:t>
            </a:r>
          </a:p>
        </p:txBody>
      </p:sp>
    </p:spTree>
    <p:extLst>
      <p:ext uri="{BB962C8B-B14F-4D97-AF65-F5344CB8AC3E}">
        <p14:creationId xmlns:p14="http://schemas.microsoft.com/office/powerpoint/2010/main" val="7753443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 smtClean="0"/>
              <a:t>Revize zakládajících smluv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Jednotný Evropský akt (1986)</a:t>
            </a:r>
          </a:p>
          <a:p>
            <a:pPr eaLnBrk="1" hangingPunct="1"/>
            <a:r>
              <a:rPr lang="cs-CZ" altLang="cs-CZ" smtClean="0"/>
              <a:t>Maastrichtská smlouva – Smlouva o založení EU – obsahovala protokol o sociální politice (1992) </a:t>
            </a:r>
          </a:p>
          <a:p>
            <a:pPr eaLnBrk="1" hangingPunct="1"/>
            <a:r>
              <a:rPr lang="cs-CZ" altLang="cs-CZ" smtClean="0"/>
              <a:t>Amsterdamská smlouva (1997)</a:t>
            </a:r>
          </a:p>
          <a:p>
            <a:pPr eaLnBrk="1" hangingPunct="1"/>
            <a:r>
              <a:rPr lang="cs-CZ" altLang="cs-CZ" smtClean="0"/>
              <a:t>Smlouva z Nice (2002) </a:t>
            </a:r>
          </a:p>
          <a:p>
            <a:pPr eaLnBrk="1" hangingPunct="1"/>
            <a:r>
              <a:rPr lang="cs-CZ" altLang="cs-CZ" smtClean="0"/>
              <a:t>Lisabonská smlouva (2007)</a:t>
            </a:r>
          </a:p>
        </p:txBody>
      </p:sp>
    </p:spTree>
    <p:extLst>
      <p:ext uri="{BB962C8B-B14F-4D97-AF65-F5344CB8AC3E}">
        <p14:creationId xmlns:p14="http://schemas.microsoft.com/office/powerpoint/2010/main" val="10090147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116013" y="404813"/>
            <a:ext cx="8229600" cy="1143000"/>
          </a:xfrm>
        </p:spPr>
        <p:txBody>
          <a:bodyPr/>
          <a:lstStyle/>
          <a:p>
            <a:pPr eaLnBrk="1" hangingPunct="1"/>
            <a:r>
              <a:rPr lang="cs-CZ" altLang="cs-CZ" b="1" smtClean="0"/>
              <a:t>Sociální politika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cs-CZ" altLang="cs-CZ" smtClean="0"/>
              <a:t>Zakládající smlouvy sekundární právo používají pojem sociální politika. zahrnuje:</a:t>
            </a:r>
          </a:p>
          <a:p>
            <a:pPr eaLnBrk="1" hangingPunct="1"/>
            <a:r>
              <a:rPr lang="cs-CZ" altLang="cs-CZ" sz="2800" smtClean="0"/>
              <a:t>Pracovní právo – úprava vybraných oblastí z důvodu fungování společného později jednotného trhu</a:t>
            </a:r>
          </a:p>
          <a:p>
            <a:pPr eaLnBrk="1" hangingPunct="1"/>
            <a:r>
              <a:rPr lang="cs-CZ" altLang="cs-CZ" sz="2800" smtClean="0"/>
              <a:t>Právo sociálního zabezpečení – úprava nároku ze sociálního zabezpečení migrujících pracovníků</a:t>
            </a:r>
          </a:p>
        </p:txBody>
      </p:sp>
    </p:spTree>
    <p:extLst>
      <p:ext uri="{BB962C8B-B14F-4D97-AF65-F5344CB8AC3E}">
        <p14:creationId xmlns:p14="http://schemas.microsoft.com/office/powerpoint/2010/main" val="15705680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476250"/>
            <a:ext cx="8229600" cy="1143000"/>
          </a:xfrm>
        </p:spPr>
        <p:txBody>
          <a:bodyPr/>
          <a:lstStyle/>
          <a:p>
            <a:pPr eaLnBrk="1" hangingPunct="1"/>
            <a:r>
              <a:rPr lang="cs-CZ" altLang="cs-CZ" b="1" smtClean="0"/>
              <a:t>Cíle sociální politiky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Růst zaměstnanosti</a:t>
            </a:r>
          </a:p>
          <a:p>
            <a:pPr eaLnBrk="1" hangingPunct="1"/>
            <a:r>
              <a:rPr lang="cs-CZ" altLang="cs-CZ" smtClean="0"/>
              <a:t>Zlepšování životních a pracovních podmínek</a:t>
            </a:r>
          </a:p>
          <a:p>
            <a:pPr eaLnBrk="1" hangingPunct="1"/>
            <a:r>
              <a:rPr lang="cs-CZ" altLang="cs-CZ" smtClean="0"/>
              <a:t>Rovnost pohlaví</a:t>
            </a:r>
          </a:p>
          <a:p>
            <a:pPr eaLnBrk="1" hangingPunct="1"/>
            <a:r>
              <a:rPr lang="cs-CZ" altLang="cs-CZ" smtClean="0"/>
              <a:t>Boj s diskriminací</a:t>
            </a:r>
          </a:p>
          <a:p>
            <a:pPr eaLnBrk="1" hangingPunct="1"/>
            <a:r>
              <a:rPr lang="cs-CZ" altLang="cs-CZ" smtClean="0"/>
              <a:t>Boj proti sociálnímu vylučování</a:t>
            </a:r>
          </a:p>
          <a:p>
            <a:pPr eaLnBrk="1" hangingPunct="1"/>
            <a:r>
              <a:rPr lang="cs-CZ" altLang="cs-CZ" smtClean="0"/>
              <a:t>Podpora sociální soudržnosti</a:t>
            </a:r>
          </a:p>
        </p:txBody>
      </p:sp>
    </p:spTree>
    <p:extLst>
      <p:ext uri="{BB962C8B-B14F-4D97-AF65-F5344CB8AC3E}">
        <p14:creationId xmlns:p14="http://schemas.microsoft.com/office/powerpoint/2010/main" val="392143401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1292</Words>
  <Application>Microsoft Office PowerPoint</Application>
  <PresentationFormat>Předvádění na obrazovce (4:3)</PresentationFormat>
  <Paragraphs>182</Paragraphs>
  <Slides>26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26</vt:i4>
      </vt:variant>
    </vt:vector>
  </HeadingPairs>
  <TitlesOfParts>
    <vt:vector size="27" baseType="lpstr">
      <vt:lpstr>Motiv systému Office</vt:lpstr>
      <vt:lpstr>Základy pracovního práva a sociálního zabezpečení v EU – prameny ke studiu</vt:lpstr>
      <vt:lpstr>Pracovní právo</vt:lpstr>
      <vt:lpstr>Právo sociálního zabezpečení </vt:lpstr>
      <vt:lpstr>Povaha EU</vt:lpstr>
      <vt:lpstr>Členská základna</vt:lpstr>
      <vt:lpstr>Vznik a vývoj evropské integrace</vt:lpstr>
      <vt:lpstr>Revize zakládajících smluv</vt:lpstr>
      <vt:lpstr>Sociální politika</vt:lpstr>
      <vt:lpstr>Cíle sociální politiky</vt:lpstr>
      <vt:lpstr>Vývoj sociální politiky</vt:lpstr>
      <vt:lpstr>Vývoj sociální politiky pokračování</vt:lpstr>
      <vt:lpstr>Oblasti pracovního práva upravené právním řádem EU </vt:lpstr>
      <vt:lpstr>Oblasti pracovního práva upravené právním řádem EU</vt:lpstr>
      <vt:lpstr>Orgány vymezené Smlouvou o EU</vt:lpstr>
      <vt:lpstr>Evropský parlament</vt:lpstr>
      <vt:lpstr>Evropská rada </vt:lpstr>
      <vt:lpstr>Rada EU</vt:lpstr>
      <vt:lpstr>Evropská Komise </vt:lpstr>
      <vt:lpstr>Soudní dvůr EU</vt:lpstr>
      <vt:lpstr>Instituce působící v oblasti sociální politiky </vt:lpstr>
      <vt:lpstr>Hospodářský a sociální výbor</vt:lpstr>
      <vt:lpstr>Výbor regionů</vt:lpstr>
      <vt:lpstr>Evropský sociální fond</vt:lpstr>
      <vt:lpstr>Evropské středisko pro rozvoj odborného vzdělávání</vt:lpstr>
      <vt:lpstr>Evropská agentura pro bezpečnost a ochranu zdraví při práci</vt:lpstr>
      <vt:lpstr>Evropská nadace pro zlepšování životních a pracovních podmínek </vt:lpstr>
    </vt:vector>
  </TitlesOfParts>
  <Company>PrF MU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Základy pracovního práva a sociálního zabezpečení v EU – prameny ke studiu</dc:title>
  <dc:creator>Jana Komendová</dc:creator>
  <cp:lastModifiedBy>Jana Komendová</cp:lastModifiedBy>
  <cp:revision>3</cp:revision>
  <dcterms:created xsi:type="dcterms:W3CDTF">2016-02-26T12:28:16Z</dcterms:created>
  <dcterms:modified xsi:type="dcterms:W3CDTF">2016-02-29T13:58:14Z</dcterms:modified>
</cp:coreProperties>
</file>