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2"/>
  </p:notesMasterIdLst>
  <p:handoutMasterIdLst>
    <p:handoutMasterId r:id="rId23"/>
  </p:handoutMasterIdLst>
  <p:sldIdLst>
    <p:sldId id="309" r:id="rId3"/>
    <p:sldId id="324" r:id="rId4"/>
    <p:sldId id="325" r:id="rId5"/>
    <p:sldId id="326" r:id="rId6"/>
    <p:sldId id="327" r:id="rId7"/>
    <p:sldId id="328" r:id="rId8"/>
    <p:sldId id="329" r:id="rId9"/>
    <p:sldId id="331" r:id="rId10"/>
    <p:sldId id="332" r:id="rId11"/>
    <p:sldId id="333" r:id="rId12"/>
    <p:sldId id="338" r:id="rId13"/>
    <p:sldId id="334" r:id="rId14"/>
    <p:sldId id="335" r:id="rId15"/>
    <p:sldId id="336" r:id="rId16"/>
    <p:sldId id="337" r:id="rId17"/>
    <p:sldId id="339" r:id="rId18"/>
    <p:sldId id="340" r:id="rId19"/>
    <p:sldId id="341" r:id="rId20"/>
    <p:sldId id="305" r:id="rId21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4671" autoAdjust="0"/>
  </p:normalViewPr>
  <p:slideViewPr>
    <p:cSldViewPr>
      <p:cViewPr varScale="1">
        <p:scale>
          <a:sx n="93" d="100"/>
          <a:sy n="93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2636912"/>
            <a:ext cx="6552728" cy="2232248"/>
          </a:xfrm>
        </p:spPr>
        <p:txBody>
          <a:bodyPr/>
          <a:lstStyle/>
          <a:p>
            <a:r>
              <a:rPr lang="cs-CZ" sz="2600" dirty="0" smtClean="0">
                <a:latin typeface="Calibri" panose="020F0502020204030204" pitchFamily="34" charset="0"/>
              </a:rPr>
              <a:t>BS603Zk Základy sociálního zabezpečení</a:t>
            </a: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8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Pojistné na sociální zabezpečení 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400" dirty="0" smtClean="0">
                <a:latin typeface="Calibri" panose="020F0502020204030204" pitchFamily="34" charset="0"/>
              </a:rPr>
              <a:t>a příspěvek na státní politiku zaměstnanosti	</a:t>
            </a:r>
            <a:r>
              <a:rPr lang="cs-CZ" altLang="cs-CZ" sz="3000" dirty="0">
                <a:latin typeface="Calibri" panose="020F0502020204030204" pitchFamily="34" charset="0"/>
              </a:rPr>
              <a:t/>
            </a:r>
            <a:br>
              <a:rPr lang="cs-CZ" altLang="cs-CZ" sz="3000" dirty="0">
                <a:latin typeface="Calibri" panose="020F0502020204030204" pitchFamily="34" charset="0"/>
              </a:rPr>
            </a:br>
            <a:r>
              <a:rPr lang="cs-CZ" altLang="cs-CZ" sz="3000" dirty="0">
                <a:latin typeface="Calibri" panose="020F0502020204030204" pitchFamily="34" charset="0"/>
              </a:rPr>
              <a:t>	</a:t>
            </a: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r>
              <a:rPr lang="cs-CZ" altLang="cs-CZ" sz="3800" dirty="0">
                <a:latin typeface="Calibri" panose="020F0502020204030204" pitchFamily="34" charset="0"/>
              </a:rPr>
              <a:t/>
            </a:r>
            <a:br>
              <a:rPr lang="cs-CZ" altLang="cs-CZ" sz="3800" dirty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301208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Jaroslav Stránský</a:t>
            </a:r>
          </a:p>
          <a:p>
            <a:pPr algn="r"/>
            <a:r>
              <a:rPr lang="cs-CZ" altLang="cs-CZ" sz="2000" kern="0" dirty="0" smtClean="0">
                <a:latin typeface="Calibri" panose="020F0502020204030204" pitchFamily="34" charset="0"/>
              </a:rPr>
              <a:t>Katedra pracovního práva a sociálního zabezpečení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Vyměřovací základ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sz="2600" dirty="0" smtClean="0">
                <a:latin typeface="Calibri" panose="020F0502020204030204" pitchFamily="34" charset="0"/>
              </a:rPr>
              <a:t>Do vyměřovacího základu zaměstnance se nezahrnují: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náhrada škody podle zákoníku práce a předpisů upravujících služební poměry,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odstupné a další odstupné, odchodné a odbytné, na která vznikl nárok podle zvláštních právních předpisů, a odměna při skončení funkčního období, na kterou vznikl nárok podle zvláštních právních předpisů,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věrnostní přídavek horníků,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plnění</a:t>
            </a:r>
            <a:r>
              <a:rPr lang="cs-CZ" sz="2100" dirty="0">
                <a:latin typeface="Calibri" panose="020F0502020204030204" pitchFamily="34" charset="0"/>
              </a:rPr>
              <a:t>, které bylo poskytnuto poživateli starobního důchodu nebo invalidního důchodu pro invaliditu třetího stupně po uplynutí jednoho roku ode dne skončení zaměstnání, 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100" dirty="0" smtClean="0">
                <a:latin typeface="Calibri" panose="020F0502020204030204" pitchFamily="34" charset="0"/>
              </a:rPr>
              <a:t>jednorázová </a:t>
            </a:r>
            <a:r>
              <a:rPr lang="cs-CZ" sz="2100" dirty="0">
                <a:latin typeface="Calibri" panose="020F0502020204030204" pitchFamily="34" charset="0"/>
              </a:rPr>
              <a:t>sociální výpomoc poskytnutá zaměstnanci k překlenutí jeho mimořádně obtížných poměrů vzniklých v důsledku živelní pohromy, požáru, ekologické nebo průmyslové havárie nebo jiné mimořádně závažné události</a:t>
            </a:r>
            <a:r>
              <a:rPr lang="cs-CZ" sz="2100" dirty="0" smtClean="0">
                <a:latin typeface="Calibri" panose="020F0502020204030204" pitchFamily="34" charset="0"/>
              </a:rPr>
              <a:t>.</a:t>
            </a: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81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Vyměřovací základ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600" dirty="0" smtClean="0">
                <a:latin typeface="Calibri" panose="020F0502020204030204" pitchFamily="34" charset="0"/>
              </a:rPr>
              <a:t>Maximálním </a:t>
            </a:r>
            <a:r>
              <a:rPr lang="cs-CZ" sz="2600" dirty="0">
                <a:latin typeface="Calibri" panose="020F0502020204030204" pitchFamily="34" charset="0"/>
              </a:rPr>
              <a:t>vyměřovacím základem zaměstnance pro placení pojistného je částka ve výši </a:t>
            </a:r>
            <a:r>
              <a:rPr lang="cs-CZ" sz="2600" dirty="0" err="1">
                <a:latin typeface="Calibri" panose="020F0502020204030204" pitchFamily="34" charset="0"/>
              </a:rPr>
              <a:t>čtyřicetiosminásobku</a:t>
            </a:r>
            <a:r>
              <a:rPr lang="cs-CZ" sz="2600" dirty="0">
                <a:latin typeface="Calibri" panose="020F0502020204030204" pitchFamily="34" charset="0"/>
              </a:rPr>
              <a:t> průměrné mzdy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Rozhodným </a:t>
            </a:r>
            <a:r>
              <a:rPr lang="cs-CZ" sz="2600" dirty="0">
                <a:latin typeface="Calibri" panose="020F0502020204030204" pitchFamily="34" charset="0"/>
              </a:rPr>
              <a:t>obdobím, z něhož se zjišťuje maximální vyměřovací základ zaměstnance, je kalendářní rok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Maximální </a:t>
            </a:r>
            <a:r>
              <a:rPr lang="cs-CZ" sz="2600" dirty="0">
                <a:latin typeface="Calibri" panose="020F0502020204030204" pitchFamily="34" charset="0"/>
              </a:rPr>
              <a:t>vyměřovací základ zaměstnance je tvořen součtem vyměřovacích základů zaměstnance zjištěných v kalendářním roce, za který se maximální vyměřovací základ zjišťuje</a:t>
            </a:r>
            <a:r>
              <a:rPr lang="cs-CZ" sz="2800" dirty="0"/>
              <a:t>. 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90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Vyměřovací základ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836024" cy="432048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Calibri" panose="020F0502020204030204" pitchFamily="34" charset="0"/>
              </a:rPr>
              <a:t>Vyměřovacím základem </a:t>
            </a:r>
            <a:r>
              <a:rPr lang="cs-CZ" sz="2200" dirty="0" smtClean="0">
                <a:latin typeface="Calibri" panose="020F0502020204030204" pitchFamily="34" charset="0"/>
              </a:rPr>
              <a:t>OSVČ pro pojistné na důchodové pojištění a příspěvek na státní politiku zaměstnanosti je částka, kterou si určí, ne však méně než 50 % daňového základu.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Pro OSVČ je stanoven minimální vyměřovací základ (</a:t>
            </a:r>
            <a:r>
              <a:rPr lang="cs-CZ" sz="2200" dirty="0">
                <a:latin typeface="Calibri" panose="020F0502020204030204" pitchFamily="34" charset="0"/>
              </a:rPr>
              <a:t>měsíční</a:t>
            </a:r>
            <a:r>
              <a:rPr lang="cs-CZ" sz="2200" dirty="0" smtClean="0">
                <a:latin typeface="Calibri" panose="020F0502020204030204" pitchFamily="34" charset="0"/>
              </a:rPr>
              <a:t>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pro hlavní samostatnou výdělečnou činnost 25 % průměrné mzdy,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Calibri" panose="020F0502020204030204" pitchFamily="34" charset="0"/>
              </a:rPr>
              <a:t>pro vedlejší samostatnou výdělečnou činnost 10 % průměrné mzdy.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Maximálním vyměřovacím základem (ročním) pro pojistné na důchodové pojištění a příspěvek na státní politiku zaměstnanosti je 48násobek průměrné mzdy.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81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Vyměřovací základ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836024" cy="432048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Vyměřovacím základem zaměstnavatele je částka odpovídající úhrnu vyměřovacích základů jeho zaměstnanců.</a:t>
            </a:r>
          </a:p>
          <a:p>
            <a:r>
              <a:rPr lang="cs-CZ" dirty="0">
                <a:latin typeface="Calibri" panose="020F0502020204030204" pitchFamily="34" charset="0"/>
              </a:rPr>
              <a:t>Vyměřovacím základem osoby dobrovolně účastné důchodového pojištění pro pojistné na důchodové pojištění je částka, kterou si určí, nejméně však částka ve výši jedné čtvrtiny průměrné mzdy platné v kalendářním roce, ve kterém se pojistné na důchodové pojištění platí.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Vyměřovací základy se vždy zaokrouhlují na celé koruny směrem nahoru.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986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Rozhodné období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836024" cy="4320480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Rozhodným obdobím, z něhož se zjišťuje vyměřovací základ, je kalendářní měsíc, za který se pojistné platí, pokud se dále nestanoví jinak. </a:t>
            </a:r>
          </a:p>
          <a:p>
            <a:r>
              <a:rPr lang="cs-CZ" dirty="0">
                <a:latin typeface="Calibri" panose="020F0502020204030204" pitchFamily="34" charset="0"/>
              </a:rPr>
              <a:t>U osoby samostatně výdělečně činné je rozhodným obdobím, z něhož se zjišťuje vyměřovací základ pro pojistné na důchodové pojištění a příspěvek na státní politiku zaměstnanosti, kalendářní rok, za který se toto pojistné a příspěvek platí. 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462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Sazby pojistného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836024" cy="432048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Sazby pojistného činí: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u zaměstnavatele 25 % z vyměřovacího základu, z toho 2,3 % na nemocenské pojištění, 21,5 % na důchodové pojištění a 1,2 % na státní politiku zaměstnanosti.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u zaměstnance 6,5 % z vyměřovacího základu.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Sazby u OSVČ činí: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29,2 % z vyměřovacího základu, z toho 28 % na důchodové pojištění a 1,2 % na státní politiku zaměstnanosti,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2,3 % z vyměřovacího základu na nemocenské pojištění.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Pojistné se zaokrouhluje na celé koruny směrem nahoru.</a:t>
            </a:r>
          </a:p>
          <a:p>
            <a:pPr lvl="1"/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37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Odvod pojistného zaměstnavatelem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836024" cy="432048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Zaměstnavatel je povinen odvádět i pojistné, které je povinen platit zaměstnanec (zaměstnavatel je plátce i poplatník pojistného).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Pojistné odvedené za zaměstnance srazí zaměstnavatel z jeho příjmů, které mu zúčtoval.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Zaměstnavatel je povinen sám vypočítat pojistné, které je povinen odvádět.</a:t>
            </a:r>
          </a:p>
          <a:p>
            <a:r>
              <a:rPr lang="cs-CZ" dirty="0">
                <a:latin typeface="Calibri" panose="020F0502020204030204" pitchFamily="34" charset="0"/>
              </a:rPr>
              <a:t>Zaměstnavatel odvádí pojistné za jednotlivé kalendářní měsíce. Pojistné za kalendářní měsíc je splatné od 1. do 20. dne následujícího kalendářního měsíce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Pojistné </a:t>
            </a:r>
            <a:r>
              <a:rPr lang="cs-CZ" dirty="0">
                <a:latin typeface="Calibri" panose="020F0502020204030204" pitchFamily="34" charset="0"/>
              </a:rPr>
              <a:t>se odvádí na účet příslušné okresní správy sociálního zabezpečení. 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pPr lvl="1"/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47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Odvod pojistného OSVČ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836024" cy="43204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OSVČ je povinna odvádět pojistné na účet příslušné OSSZ.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OSVČ platí zálohy na pojistné.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Zálohy na pojistné se platí na jednotlivé celé kalendářní měsíce.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Měsíčním vyměřovacím základem je částka, kterou si OSVČ určí, nejvýše však částka ve výši jedné dvanáctiny maximálního vyměřovacího základu.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U OSVČ, která vykonávala samostatnou výdělečnou činnost v předcházejícím kalendářním roce, činí výše měsíčního vyměřovacího základu nejméně 50 % z částky rovnající se průměru, který z daňového základu připadá na jeden kalendářní měsíc.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OSVČ je povinna podat OSSZ nejpozději do jednoho měsíce ode dne, ve kterém měla podat daňové přiznání, přehled o příjmech a výdajích za tento rok.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85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Sankce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1916832"/>
            <a:ext cx="7836024" cy="46085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Penále: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300" dirty="0">
                <a:latin typeface="Calibri" panose="020F0502020204030204" pitchFamily="34" charset="0"/>
              </a:rPr>
              <a:t>nebylo-li pojistné zaplaceno ve stanovené lhůtě anebo bylo-li zaplaceno v nižší částce, než ve které mělo být zaplaceno, je plátce pojistného povinen platit penále.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300" dirty="0">
                <a:latin typeface="Calibri" panose="020F0502020204030204" pitchFamily="34" charset="0"/>
              </a:rPr>
              <a:t>0,05 % dlužné částky za každý kalendářní den.</a:t>
            </a:r>
          </a:p>
          <a:p>
            <a:pPr>
              <a:lnSpc>
                <a:spcPct val="120000"/>
              </a:lnSpc>
            </a:pPr>
            <a:r>
              <a:rPr lang="cs-CZ" dirty="0" smtClean="0">
                <a:latin typeface="Calibri" panose="020F0502020204030204" pitchFamily="34" charset="0"/>
              </a:rPr>
              <a:t>Přirážku k pojistnému uloží OSSZ zaměstnavateli, jestliže: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300" dirty="0">
                <a:latin typeface="Calibri" panose="020F0502020204030204" pitchFamily="34" charset="0"/>
              </a:rPr>
              <a:t>výrobní </a:t>
            </a:r>
            <a:r>
              <a:rPr lang="cs-CZ" sz="2300" dirty="0">
                <a:latin typeface="Calibri" panose="020F0502020204030204" pitchFamily="34" charset="0"/>
              </a:rPr>
              <a:t>zařízení zaměstnavatele podle pravomocného rozhodnutí orgánu inspekce práce nevyhovuje předpisům k zajištění bezpečnosti a ochrany zdraví při práci, </a:t>
            </a:r>
            <a:r>
              <a:rPr lang="cs-CZ" sz="2300" dirty="0">
                <a:latin typeface="Calibri" panose="020F0502020204030204" pitchFamily="34" charset="0"/>
              </a:rPr>
              <a:t>nebo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300" dirty="0">
                <a:latin typeface="Calibri" panose="020F0502020204030204" pitchFamily="34" charset="0"/>
              </a:rPr>
              <a:t>výrobní </a:t>
            </a:r>
            <a:r>
              <a:rPr lang="cs-CZ" sz="2300" dirty="0">
                <a:latin typeface="Calibri" panose="020F0502020204030204" pitchFamily="34" charset="0"/>
              </a:rPr>
              <a:t>zařízení zaměstnavatele podle pravomocného rozhodnutí příslušného zdravotnického orgánu nevyhovuje předpisům zdravotnickým nebo hygienickým, nebo </a:t>
            </a:r>
            <a:endParaRPr lang="cs-CZ" sz="2300" dirty="0">
              <a:latin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300" dirty="0">
                <a:latin typeface="Calibri" panose="020F0502020204030204" pitchFamily="34" charset="0"/>
              </a:rPr>
              <a:t>podle </a:t>
            </a:r>
            <a:r>
              <a:rPr lang="cs-CZ" sz="2300" dirty="0">
                <a:latin typeface="Calibri" panose="020F0502020204030204" pitchFamily="34" charset="0"/>
              </a:rPr>
              <a:t>zjištění orgánu inspekce práce nebo zdravotnického orgánu není provozováno předepsané zařízení na ochranu života a zdraví zaměstnanců. </a:t>
            </a:r>
          </a:p>
          <a:p>
            <a:pPr>
              <a:lnSpc>
                <a:spcPct val="120000"/>
              </a:lnSpc>
            </a:pPr>
            <a:r>
              <a:rPr lang="cs-CZ" dirty="0"/>
              <a:t> </a:t>
            </a:r>
            <a:r>
              <a:rPr lang="cs-CZ" dirty="0" smtClean="0"/>
              <a:t>Pokuty: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300" dirty="0">
                <a:latin typeface="Calibri" panose="020F0502020204030204" pitchFamily="34" charset="0"/>
              </a:rPr>
              <a:t>Za nesplnění stanovených povinností (§ 22 zákona o pojistném) může OSSZ uložit pokutu do výše 20 000, resp. 100 000 při opětovném nesplnění.</a:t>
            </a:r>
          </a:p>
          <a:p>
            <a:pPr lvl="1">
              <a:lnSpc>
                <a:spcPct val="120000"/>
              </a:lnSpc>
            </a:pPr>
            <a:endParaRPr lang="cs-CZ" dirty="0" smtClean="0">
              <a:latin typeface="Calibri" panose="020F0502020204030204" pitchFamily="34" charset="0"/>
            </a:endParaRPr>
          </a:p>
          <a:p>
            <a:pPr lvl="1">
              <a:lnSpc>
                <a:spcPct val="120000"/>
              </a:lnSpc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56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3B078D-D4D8-4CCA-9962-43A9FD43A952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140968"/>
            <a:ext cx="7772400" cy="2736304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cs-CZ" altLang="cs-CZ" sz="3600" dirty="0" smtClean="0">
                <a:latin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Pojistné na sociální zabezpečení</a:t>
            </a:r>
            <a:r>
              <a:rPr lang="cs-CZ" dirty="0">
                <a:latin typeface="Calibri" panose="020F0502020204030204" pitchFamily="34" charset="0"/>
              </a:rPr>
              <a:t/>
            </a:r>
            <a:br>
              <a:rPr lang="cs-CZ" dirty="0">
                <a:latin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Pojem pojistné na sociální zabezpečení zahrnuje: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Calibri" panose="020F0502020204030204" pitchFamily="34" charset="0"/>
              </a:rPr>
              <a:t>pojistné na nemocenské pojištění,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Calibri" panose="020F0502020204030204" pitchFamily="34" charset="0"/>
              </a:rPr>
              <a:t>pojistné na důchodové pojištění.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Spolu s pojistným na sociální zabezpečení se odvádí i příspěvek na státní politiku zaměstnanosti.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Sociální pojištění</a:t>
            </a:r>
            <a:r>
              <a:rPr lang="cs-CZ" dirty="0">
                <a:latin typeface="Calibri" panose="020F0502020204030204" pitchFamily="34" charset="0"/>
              </a:rPr>
              <a:t/>
            </a:r>
            <a:br>
              <a:rPr lang="cs-CZ" dirty="0">
                <a:latin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Sociální pojištění je jedním z pilířů sociálního zabezpečení.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Zahrnuje: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důchodové pojištění,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nemocenské pojištění,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zdravotní pojištění,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poskytování dávek ve vztazích zaměstnanosti.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32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Sociální pojištění</a:t>
            </a:r>
            <a:r>
              <a:rPr lang="cs-CZ" dirty="0">
                <a:latin typeface="Calibri" panose="020F0502020204030204" pitchFamily="34" charset="0"/>
              </a:rPr>
              <a:t/>
            </a:r>
            <a:br>
              <a:rPr lang="cs-CZ" dirty="0">
                <a:latin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Systémy sociálního pojištění jsou financovány primárně z vybraného pojistného.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Oprávněné osoby vystupují v roli pojištěnců.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Jednou z podmínek pro nárok na dávku je účast na pojištění.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Pojistné na sociální zabezpečení je příjmem státního rozpočtu. Na vrub státního rozpočtu jsou vypláceny dávky (stát jako nositel sociálního zabezpečení).</a:t>
            </a:r>
          </a:p>
          <a:p>
            <a:endParaRPr lang="cs-CZ" sz="2600" dirty="0" smtClean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90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Sociální pojištění</a:t>
            </a:r>
            <a:r>
              <a:rPr lang="cs-CZ" dirty="0">
                <a:latin typeface="Calibri" panose="020F0502020204030204" pitchFamily="34" charset="0"/>
              </a:rPr>
              <a:t/>
            </a:r>
            <a:br>
              <a:rPr lang="cs-CZ" dirty="0">
                <a:latin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Systémy sociálního pojištění jsou průběžně financované (</a:t>
            </a:r>
            <a:r>
              <a:rPr lang="cs-CZ" sz="2800" dirty="0" err="1" smtClean="0">
                <a:latin typeface="Calibri" panose="020F0502020204030204" pitchFamily="34" charset="0"/>
              </a:rPr>
              <a:t>pay</a:t>
            </a:r>
            <a:r>
              <a:rPr lang="cs-CZ" sz="2800" dirty="0" smtClean="0">
                <a:latin typeface="Calibri" panose="020F0502020204030204" pitchFamily="34" charset="0"/>
              </a:rPr>
              <a:t> as </a:t>
            </a:r>
            <a:r>
              <a:rPr lang="cs-CZ" sz="2800" dirty="0" err="1" smtClean="0">
                <a:latin typeface="Calibri" panose="020F0502020204030204" pitchFamily="34" charset="0"/>
              </a:rPr>
              <a:t>you</a:t>
            </a:r>
            <a:r>
              <a:rPr lang="cs-CZ" sz="2800" dirty="0" smtClean="0">
                <a:latin typeface="Calibri" panose="020F0502020204030204" pitchFamily="34" charset="0"/>
              </a:rPr>
              <a:t> go).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Vybrané pojistné je konzumováno v podobě vyplacených dávek.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Dochází k prolínání zásad: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zásluhovosti,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solidarity.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64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Pojistné na sociální zabezpečení</a:t>
            </a:r>
            <a:r>
              <a:rPr lang="cs-CZ" dirty="0">
                <a:latin typeface="Calibri" panose="020F0502020204030204" pitchFamily="34" charset="0"/>
              </a:rPr>
              <a:t/>
            </a:r>
            <a:br>
              <a:rPr lang="cs-CZ" dirty="0">
                <a:latin typeface="Calibri" panose="020F0502020204030204" pitchFamily="34" charset="0"/>
              </a:rPr>
            </a:b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Právní úprava obsažena v zákoně č. 589/1992 Sb., o pojistném na sociální zabezpečení a příspěvku na státní politiku zaměstnanosti.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Pojistné vybírají státní orgány (OSSZ).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Pojistné </a:t>
            </a:r>
            <a:r>
              <a:rPr lang="cs-CZ" sz="2800" dirty="0" smtClean="0">
                <a:latin typeface="Calibri" panose="020F0502020204030204" pitchFamily="34" charset="0"/>
              </a:rPr>
              <a:t>se vede na samostatném účtu státního rozpočtu.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Spolu s pojistným jsou příjmem státního rozpočtu i odvozené příjmy: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penále.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přirážka k pojistnému,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600" dirty="0" smtClean="0">
                <a:latin typeface="Calibri" panose="020F0502020204030204" pitchFamily="34" charset="0"/>
              </a:rPr>
              <a:t>pokuty.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 smtClean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60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Poplatníci pojistného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Pojistné jsou povinni platit: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zaměstnavatelé,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zaměstnanci,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osoby samostatně výdělečně činné,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osoby dobrovolně účastné důchodového pojištění.</a:t>
            </a:r>
          </a:p>
          <a:p>
            <a:r>
              <a:rPr lang="cs-CZ" sz="2800" dirty="0">
                <a:latin typeface="Calibri" panose="020F0502020204030204" pitchFamily="34" charset="0"/>
              </a:rPr>
              <a:t>Za zaměstnance se pro tyto účely považují všechny osoby uvedené v § 3 odst. 1 písm. b) zákona o pojistném.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 smtClean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55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Pojistné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Calibri" panose="020F0502020204030204" pitchFamily="34" charset="0"/>
              </a:rPr>
              <a:t>Výše pojistného se stanoví procentní sazbou z vyměřovacího základu zjištěného za rozhodné období.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Vyměřovací základ je upraven zvlášť pro: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zaměstnavatele,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zaměstnance,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OSVČ,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osoby dobrovolně účastné na pojištění.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 smtClean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46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7848872" cy="648072"/>
          </a:xfrm>
        </p:spPr>
        <p:txBody>
          <a:bodyPr/>
          <a:lstStyle/>
          <a:p>
            <a:pPr algn="ctr"/>
            <a:r>
              <a:rPr lang="cs-CZ" dirty="0" smtClean="0">
                <a:latin typeface="Calibri" panose="020F0502020204030204" pitchFamily="34" charset="0"/>
              </a:rPr>
              <a:t>Vyměřovací základ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392" y="2060848"/>
            <a:ext cx="7620000" cy="432048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Calibri" panose="020F0502020204030204" pitchFamily="34" charset="0"/>
              </a:rPr>
              <a:t>Vyměřovacím základem zaměstnance </a:t>
            </a:r>
            <a:r>
              <a:rPr lang="cs-CZ" sz="2200" dirty="0" smtClean="0">
                <a:latin typeface="Calibri" panose="020F0502020204030204" pitchFamily="34" charset="0"/>
              </a:rPr>
              <a:t>je </a:t>
            </a:r>
            <a:r>
              <a:rPr lang="cs-CZ" sz="2200" dirty="0">
                <a:latin typeface="Calibri" panose="020F0502020204030204" pitchFamily="34" charset="0"/>
              </a:rPr>
              <a:t>úhrn příjmů, s výjimkou náhrad výdajů poskytovaných procentem z platové základny představitelům státní moci a některých státních orgánů a </a:t>
            </a:r>
            <a:r>
              <a:rPr lang="cs-CZ" sz="2200" dirty="0" smtClean="0">
                <a:latin typeface="Calibri" panose="020F0502020204030204" pitchFamily="34" charset="0"/>
              </a:rPr>
              <a:t>soudců, </a:t>
            </a:r>
            <a:r>
              <a:rPr lang="cs-CZ" sz="2200" dirty="0">
                <a:latin typeface="Calibri" panose="020F0502020204030204" pitchFamily="34" charset="0"/>
              </a:rPr>
              <a:t>které jsou nebo by byly, pokud by podléhaly zdanění v České republice, předmětem daně z příjmů fyzických osob </a:t>
            </a:r>
            <a:r>
              <a:rPr lang="cs-CZ" sz="2200" dirty="0" smtClean="0">
                <a:latin typeface="Calibri" panose="020F0502020204030204" pitchFamily="34" charset="0"/>
              </a:rPr>
              <a:t>a </a:t>
            </a:r>
            <a:r>
              <a:rPr lang="cs-CZ" sz="2200" dirty="0">
                <a:latin typeface="Calibri" panose="020F0502020204030204" pitchFamily="34" charset="0"/>
              </a:rPr>
              <a:t>nejsou od této daně osvobozeny a které mu zaměstnavatel zúčtoval v souvislosti se zaměstnáním, které zakládá účast na nemocenském pojištění</a:t>
            </a:r>
            <a:r>
              <a:rPr lang="cs-CZ" sz="22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sz="2200" dirty="0">
                <a:latin typeface="Calibri" panose="020F0502020204030204" pitchFamily="34" charset="0"/>
              </a:rPr>
              <a:t>Zúčtovaným příjmem je plnění, které bylo poskytnuto zaměstnavatelem zaměstnanci. 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442075"/>
            <a:ext cx="663575" cy="263525"/>
          </a:xfrm>
        </p:spPr>
        <p:txBody>
          <a:bodyPr/>
          <a:lstStyle/>
          <a:p>
            <a:fld id="{FB7735A5-A2C2-4DF9-A29E-B1E9B343D2D7}" type="slidenum">
              <a:rPr lang="cs-CZ" altLang="cs-CZ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165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2012</TotalTime>
  <Words>1214</Words>
  <Application>Microsoft Office PowerPoint</Application>
  <PresentationFormat>Předvádění na obrazovce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3558</vt:lpstr>
      <vt:lpstr>BÉŽOVÁ TITL</vt:lpstr>
      <vt:lpstr>BS603Zk Základy sociálního zabezpečení    Pojistné na sociální zabezpečení   a příspěvek na státní politiku zaměstnanosti      </vt:lpstr>
      <vt:lpstr>Pojistné na sociální zabezpečení </vt:lpstr>
      <vt:lpstr>Sociální pojištění </vt:lpstr>
      <vt:lpstr>Sociální pojištění </vt:lpstr>
      <vt:lpstr>Sociální pojištění </vt:lpstr>
      <vt:lpstr>Pojistné na sociální zabezpečení </vt:lpstr>
      <vt:lpstr>Poplatníci pojistného</vt:lpstr>
      <vt:lpstr>Pojistné</vt:lpstr>
      <vt:lpstr>Vyměřovací základ</vt:lpstr>
      <vt:lpstr>Vyměřovací základ</vt:lpstr>
      <vt:lpstr>Vyměřovací základ</vt:lpstr>
      <vt:lpstr>Vyměřovací základ</vt:lpstr>
      <vt:lpstr>Vyměřovací základ</vt:lpstr>
      <vt:lpstr>Rozhodné období</vt:lpstr>
      <vt:lpstr>Sazby pojistného</vt:lpstr>
      <vt:lpstr>Odvod pojistného zaměstnavatelem</vt:lpstr>
      <vt:lpstr>Odvod pojistného OSVČ</vt:lpstr>
      <vt:lpstr>Sankce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Jaroslav Stránský</cp:lastModifiedBy>
  <cp:revision>80</cp:revision>
  <dcterms:created xsi:type="dcterms:W3CDTF">2014-09-29T20:24:51Z</dcterms:created>
  <dcterms:modified xsi:type="dcterms:W3CDTF">2016-03-11T10:11:24Z</dcterms:modified>
</cp:coreProperties>
</file>