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309" r:id="rId4"/>
    <p:sldId id="258" r:id="rId5"/>
    <p:sldId id="260" r:id="rId6"/>
    <p:sldId id="259" r:id="rId7"/>
    <p:sldId id="261" r:id="rId8"/>
    <p:sldId id="262" r:id="rId9"/>
    <p:sldId id="263" r:id="rId10"/>
    <p:sldId id="310" r:id="rId11"/>
    <p:sldId id="265" r:id="rId12"/>
    <p:sldId id="266" r:id="rId13"/>
    <p:sldId id="264" r:id="rId14"/>
    <p:sldId id="267" r:id="rId15"/>
    <p:sldId id="268" r:id="rId16"/>
    <p:sldId id="270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326" r:id="rId47"/>
    <p:sldId id="327" r:id="rId48"/>
    <p:sldId id="328" r:id="rId49"/>
    <p:sldId id="329" r:id="rId5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1836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6A175-DD6E-4DF9-BCF9-9E5AF1E8B198}" type="datetimeFigureOut">
              <a:rPr lang="cs-CZ" smtClean="0"/>
              <a:t>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0761D-5F80-43F1-B2E6-A8F4E5BC74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76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59CD80-DDEF-4992-9FF8-6B618DAD587D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B450B2-FCF7-4064-9476-E4DEA29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951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450B2-FCF7-4064-9476-E4DEA295F3D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99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641E54-B1E2-4CBC-A774-6F28FB425B6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137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BD97C-C4A2-4843-939D-4D8A79E2C37C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00AB8-CBE6-478B-82B2-A478B40EF6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F921C-459F-44E9-8318-42252F503503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B8DA3-5689-4348-A244-1852F36AE9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90539-31F0-4E14-8AE7-BD83FFE80EFC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7C71-5F21-42D9-A619-34A1497688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80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85FEC-A753-48EE-AB25-5ECFA8B19EA8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865C-B62D-4426-A099-9F8AA6286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9580B-E90E-471F-9D4F-73FD8C389E7B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87AA-C749-45B7-9EFC-74F48CF74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A436B-3E40-4785-ABDA-78CCA03B1DC2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0A55B-6E27-402F-B07C-25F42FB04F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ECD3-C063-4A21-9E07-E48B67ED10A6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A8C62-520D-4610-ACFF-B730B3BBC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BFA7D-661A-4FE0-9A1D-D6363C1FAC80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AA50-5878-44D1-82D9-8C80BE4B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F650-4989-483C-A718-79766E53E672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B93BC-0588-4A15-8A4C-D6A0EF0C3A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E968D-B14B-45B5-91F0-5D3BE7B076A9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3CA7F-FEAF-42D3-AF8D-B53DC8F9C3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1A27-5D56-4013-8980-6E270CD8F7A6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C579-9733-4719-9B7E-762A9BBC87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536D66-C65F-4606-AD15-F045F12363FD}" type="datetimeFigureOut">
              <a:rPr lang="cs-CZ"/>
              <a:pPr>
                <a:defRPr/>
              </a:pPr>
              <a:t>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0A4B6F-0C78-4035-BBC1-923622A9B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/>
              <a:t>PENĚŽNÍ ZŘÍZENÍ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FP </a:t>
            </a:r>
            <a:r>
              <a:rPr lang="cs-CZ" dirty="0" smtClean="0"/>
              <a:t>- FIPR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Petr Mrkývka © </a:t>
            </a:r>
            <a:r>
              <a:rPr lang="cs-CZ" dirty="0" smtClean="0">
                <a:solidFill>
                  <a:schemeClr val="tx1"/>
                </a:solidFill>
              </a:rPr>
              <a:t>2016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 měnové kodifikace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ČR supluje měnový zákon: </a:t>
            </a:r>
            <a:r>
              <a:rPr lang="cs-CZ" b="1" dirty="0"/>
              <a:t>Zákon</a:t>
            </a:r>
            <a:r>
              <a:rPr lang="cs-CZ" dirty="0"/>
              <a:t> č. 6/1993 Sb., </a:t>
            </a:r>
            <a:r>
              <a:rPr lang="cs-CZ" b="1" dirty="0"/>
              <a:t>o České národní bance</a:t>
            </a:r>
            <a:r>
              <a:rPr lang="cs-CZ" dirty="0"/>
              <a:t>, </a:t>
            </a:r>
            <a:r>
              <a:rPr lang="cs-CZ" b="1" dirty="0"/>
              <a:t>Zákon </a:t>
            </a:r>
            <a:r>
              <a:rPr lang="cs-CZ" dirty="0"/>
              <a:t>č. 60/1993 Sb., </a:t>
            </a:r>
            <a:r>
              <a:rPr lang="cs-CZ" b="1" dirty="0"/>
              <a:t>o oddělení měny, Zákon </a:t>
            </a:r>
            <a:r>
              <a:rPr lang="cs-CZ" dirty="0"/>
              <a:t>č. 136/2011 Sb., </a:t>
            </a:r>
            <a:r>
              <a:rPr lang="cs-CZ" b="1" dirty="0"/>
              <a:t>o oběhu bankovek a mincí, Zákon </a:t>
            </a:r>
            <a:r>
              <a:rPr lang="cs-CZ" dirty="0"/>
              <a:t>č. 284/2009 Sb., </a:t>
            </a:r>
            <a:r>
              <a:rPr lang="cs-CZ" b="1" dirty="0"/>
              <a:t>o platebním styku, Zákon </a:t>
            </a:r>
            <a:r>
              <a:rPr lang="cs-CZ" dirty="0"/>
              <a:t>č. 253/2008 Sb., </a:t>
            </a:r>
            <a:r>
              <a:rPr lang="cs-CZ" b="1" dirty="0"/>
              <a:t>o některých opatřeních proti legalizaci výnosu z trestné činnosti a financování </a:t>
            </a:r>
            <a:r>
              <a:rPr lang="cs-CZ" b="1" dirty="0" smtClean="0"/>
              <a:t>terorismu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912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Konstitucionalizace 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Zakotvení měny jako znaku suverenity státu v normativním právním aktu nejvyšší právní síly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Měna jako národní symbol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Př.: „</a:t>
            </a:r>
            <a:r>
              <a:rPr lang="cs-CZ" i="1" dirty="0"/>
              <a:t>K) </a:t>
            </a:r>
            <a:r>
              <a:rPr lang="cs-CZ" i="1" dirty="0" err="1"/>
              <a:t>cikk</a:t>
            </a:r>
            <a:endParaRPr lang="cs-CZ" i="1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/>
              <a:t>Magyarország</a:t>
            </a:r>
            <a:r>
              <a:rPr lang="cs-CZ" dirty="0"/>
              <a:t> </a:t>
            </a:r>
            <a:r>
              <a:rPr lang="cs-CZ" dirty="0" err="1"/>
              <a:t>hivatalos</a:t>
            </a:r>
            <a:r>
              <a:rPr lang="cs-CZ" dirty="0"/>
              <a:t> </a:t>
            </a:r>
            <a:r>
              <a:rPr lang="cs-CZ" dirty="0" err="1"/>
              <a:t>pénzneme</a:t>
            </a:r>
            <a:r>
              <a:rPr lang="cs-CZ" dirty="0"/>
              <a:t> a </a:t>
            </a:r>
            <a:r>
              <a:rPr lang="cs-CZ" dirty="0" smtClean="0"/>
              <a:t>forint.“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Ústavní pořádek ČR:  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Ústava ČR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1993 – 2001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HLAVA ŠESTÁ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Česká národní banka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Čl.98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stabilitu měny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Od 2002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HLAVA ŠESTÁ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Česká národní banka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Čl.98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cenovou stabilitu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Ústavní zákon </a:t>
            </a:r>
            <a:br>
              <a:rPr lang="cs-CZ" b="1" dirty="0" smtClean="0"/>
            </a:br>
            <a:r>
              <a:rPr lang="cs-CZ" b="1" dirty="0" smtClean="0"/>
              <a:t>o československé federaci</a:t>
            </a:r>
            <a:endParaRPr lang="cs-CZ" b="1" dirty="0"/>
          </a:p>
        </p:txBody>
      </p:sp>
      <p:sp>
        <p:nvSpPr>
          <p:cNvPr id="25602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cs-CZ" smtClean="0"/>
              <a:t> do 21.12.1970</a:t>
            </a:r>
          </a:p>
          <a:p>
            <a:pPr marL="0" indent="0">
              <a:buFont typeface="Arial" charset="0"/>
              <a:buNone/>
            </a:pPr>
            <a:r>
              <a:rPr lang="cs-CZ" b="1" smtClean="0"/>
              <a:t>Čl.8 </a:t>
            </a:r>
          </a:p>
          <a:p>
            <a:pPr marL="0" indent="0">
              <a:buFont typeface="Arial" charset="0"/>
              <a:buNone/>
            </a:pPr>
            <a:endParaRPr lang="cs-CZ" smtClean="0"/>
          </a:p>
          <a:p>
            <a:pPr marL="0" indent="0">
              <a:buFont typeface="Arial" charset="0"/>
              <a:buNone/>
            </a:pPr>
            <a:r>
              <a:rPr lang="cs-CZ" smtClean="0"/>
              <a:t>(1) Do společné působnosti Československé socialistické republiky a obou republik patří:</a:t>
            </a:r>
          </a:p>
          <a:p>
            <a:pPr marL="0" indent="0">
              <a:buFont typeface="Arial" charset="0"/>
              <a:buNone/>
            </a:pPr>
            <a:r>
              <a:rPr lang="cs-CZ" smtClean="0"/>
              <a:t>c) </a:t>
            </a:r>
            <a:r>
              <a:rPr lang="cs-CZ" b="1" smtClean="0"/>
              <a:t>emisní činnost</a:t>
            </a:r>
            <a:r>
              <a:rPr lang="cs-CZ" smtClean="0"/>
              <a:t>,</a:t>
            </a:r>
          </a:p>
          <a:p>
            <a:pPr marL="0" indent="0">
              <a:buFont typeface="Arial" charset="0"/>
              <a:buNone/>
            </a:pPr>
            <a:r>
              <a:rPr lang="cs-CZ" smtClean="0"/>
              <a:t> </a:t>
            </a:r>
          </a:p>
          <a:p>
            <a:pPr marL="0" indent="0">
              <a:buFont typeface="Arial" charset="0"/>
              <a:buNone/>
            </a:pPr>
            <a:endParaRPr lang="cs-CZ" smtClean="0"/>
          </a:p>
        </p:txBody>
      </p:sp>
      <p:sp>
        <p:nvSpPr>
          <p:cNvPr id="25604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1970-1992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Čl.7</a:t>
            </a: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(1) Do působnosti (federace) patří: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c</a:t>
            </a:r>
            <a:r>
              <a:rPr lang="cs-CZ" b="1" dirty="0" smtClean="0"/>
              <a:t>) měna,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Konstitucionalizace</a:t>
            </a:r>
            <a:r>
              <a:rPr lang="cs-CZ" dirty="0" smtClean="0"/>
              <a:t> v Polsku</a:t>
            </a:r>
            <a:br>
              <a:rPr lang="cs-CZ" dirty="0" smtClean="0"/>
            </a:br>
            <a:r>
              <a:rPr lang="nn-NO" dirty="0" smtClean="0"/>
              <a:t>Dz.U. 1997 nr 78 poz. 483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Art. 227.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1. Centralnym bankiem państwa jest Narodowy Bank Polski. Przysługuje mu </a:t>
            </a:r>
            <a:r>
              <a:rPr lang="pl-PL" b="1" dirty="0" smtClean="0"/>
              <a:t>wyłączne prawo </a:t>
            </a:r>
            <a:r>
              <a:rPr lang="pl-PL" b="1" dirty="0"/>
              <a:t>emisji pieniądza </a:t>
            </a:r>
            <a:r>
              <a:rPr lang="pl-PL" dirty="0"/>
              <a:t>oraz ustalania i realizowania polityki pieniężnej</a:t>
            </a:r>
            <a:r>
              <a:rPr lang="pl-PL" dirty="0" smtClean="0"/>
              <a:t>. Narodowy </a:t>
            </a:r>
            <a:r>
              <a:rPr lang="pl-PL" dirty="0"/>
              <a:t>Bank Polski </a:t>
            </a:r>
            <a:r>
              <a:rPr lang="pl-PL" b="1" dirty="0"/>
              <a:t>odpowiada za wartość polskiego pieniądza</a:t>
            </a:r>
            <a:r>
              <a:rPr lang="pl-PL" dirty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2. Organami Narodowego Banku Polskiego są: Prezes Narodowego Banku Polskiego</a:t>
            </a:r>
            <a:r>
              <a:rPr lang="pl-PL" dirty="0" smtClean="0"/>
              <a:t>, Rada </a:t>
            </a:r>
            <a:r>
              <a:rPr lang="pl-PL" dirty="0"/>
              <a:t>Polityki Pieniężnej oraz Zarząd Narodowego Banku Polskiego.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3. Prezes Narodowego Banku Polskiego jest powoływany przez Sejm na </a:t>
            </a:r>
            <a:r>
              <a:rPr lang="pl-PL" dirty="0" smtClean="0"/>
              <a:t>wniosek Prezydenta </a:t>
            </a:r>
            <a:r>
              <a:rPr lang="pl-PL" dirty="0"/>
              <a:t>Rzeczypospolitej na 6 lat.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4. Prezes Narodowego Banku Polskiego nie może należeć do partii politycznej</a:t>
            </a:r>
            <a:r>
              <a:rPr lang="pl-PL" dirty="0" smtClean="0"/>
              <a:t>, związku </a:t>
            </a:r>
            <a:r>
              <a:rPr lang="pl-PL" dirty="0"/>
              <a:t>zawodowego ani prowadzić działalności publicznej nie dającej się </a:t>
            </a:r>
            <a:r>
              <a:rPr lang="pl-PL" dirty="0" smtClean="0"/>
              <a:t>pogodzić </a:t>
            </a:r>
            <a:r>
              <a:rPr lang="cs-CZ" dirty="0" smtClean="0"/>
              <a:t>z </a:t>
            </a:r>
            <a:r>
              <a:rPr lang="cs-CZ" dirty="0" err="1"/>
              <a:t>godnością</a:t>
            </a:r>
            <a:r>
              <a:rPr lang="cs-CZ" dirty="0"/>
              <a:t> </a:t>
            </a:r>
            <a:r>
              <a:rPr lang="cs-CZ" dirty="0" err="1"/>
              <a:t>jego</a:t>
            </a:r>
            <a:r>
              <a:rPr lang="cs-CZ" dirty="0"/>
              <a:t> </a:t>
            </a:r>
            <a:r>
              <a:rPr lang="cs-CZ" dirty="0" err="1"/>
              <a:t>urzędu</a:t>
            </a:r>
            <a:r>
              <a:rPr lang="cs-CZ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Slovensko 462/1992 Zb.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Do 30.6.2001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Čl.56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Slovenská republika </a:t>
            </a:r>
            <a:r>
              <a:rPr lang="cs-CZ" dirty="0" err="1" smtClean="0"/>
              <a:t>zriaďuje</a:t>
            </a:r>
            <a:r>
              <a:rPr lang="cs-CZ" dirty="0" smtClean="0"/>
              <a:t> </a:t>
            </a:r>
            <a:r>
              <a:rPr lang="cs-CZ" dirty="0" err="1" smtClean="0"/>
              <a:t>emisnú</a:t>
            </a:r>
            <a:r>
              <a:rPr lang="cs-CZ" dirty="0" smtClean="0"/>
              <a:t> banku. Podrobnosti ustanoví zákon.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Čl.56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(1) </a:t>
            </a:r>
            <a:r>
              <a:rPr lang="cs-CZ" dirty="0" err="1" smtClean="0"/>
              <a:t>Národná</a:t>
            </a:r>
            <a:r>
              <a:rPr lang="cs-CZ" dirty="0" smtClean="0"/>
              <a:t> banka Slovenska je nezávislá </a:t>
            </a:r>
            <a:r>
              <a:rPr lang="cs-CZ" dirty="0" err="1" smtClean="0"/>
              <a:t>centrálna</a:t>
            </a:r>
            <a:r>
              <a:rPr lang="cs-CZ" dirty="0" smtClean="0"/>
              <a:t> banka </a:t>
            </a:r>
            <a:r>
              <a:rPr lang="cs-CZ" dirty="0" err="1" smtClean="0"/>
              <a:t>Slovenskej</a:t>
            </a:r>
            <a:r>
              <a:rPr lang="cs-CZ" dirty="0" smtClean="0"/>
              <a:t> republiky. </a:t>
            </a:r>
            <a:r>
              <a:rPr lang="cs-CZ" dirty="0" err="1" smtClean="0"/>
              <a:t>Národná</a:t>
            </a:r>
            <a:r>
              <a:rPr lang="cs-CZ" dirty="0" smtClean="0"/>
              <a:t> banka Slovenska </a:t>
            </a:r>
            <a:r>
              <a:rPr lang="cs-CZ" dirty="0" err="1" smtClean="0"/>
              <a:t>môže</a:t>
            </a:r>
            <a:r>
              <a:rPr lang="cs-CZ" dirty="0" smtClean="0"/>
              <a:t> v rámci </a:t>
            </a:r>
            <a:r>
              <a:rPr lang="cs-CZ" dirty="0" err="1" smtClean="0"/>
              <a:t>svojej</a:t>
            </a:r>
            <a:r>
              <a:rPr lang="cs-CZ" dirty="0" smtClean="0"/>
              <a:t> </a:t>
            </a:r>
            <a:r>
              <a:rPr lang="cs-CZ" dirty="0" err="1" smtClean="0"/>
              <a:t>pôsobnosti</a:t>
            </a:r>
            <a:r>
              <a:rPr lang="cs-CZ" dirty="0" smtClean="0"/>
              <a:t> </a:t>
            </a:r>
            <a:r>
              <a:rPr lang="cs-CZ" dirty="0" err="1" smtClean="0"/>
              <a:t>vydávať</a:t>
            </a:r>
            <a:r>
              <a:rPr lang="cs-CZ" dirty="0" smtClean="0"/>
              <a:t> </a:t>
            </a:r>
            <a:r>
              <a:rPr lang="cs-CZ" dirty="0" err="1" smtClean="0"/>
              <a:t>všeobecne</a:t>
            </a:r>
            <a:r>
              <a:rPr lang="cs-CZ" dirty="0" smtClean="0"/>
              <a:t> </a:t>
            </a:r>
            <a:r>
              <a:rPr lang="cs-CZ" dirty="0" err="1" smtClean="0"/>
              <a:t>záväzné</a:t>
            </a:r>
            <a:r>
              <a:rPr lang="cs-CZ" dirty="0" smtClean="0"/>
              <a:t> </a:t>
            </a:r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 smtClean="0"/>
              <a:t>predpisy</a:t>
            </a:r>
            <a:r>
              <a:rPr lang="cs-CZ" dirty="0" smtClean="0"/>
              <a:t>, </a:t>
            </a:r>
            <a:r>
              <a:rPr lang="cs-CZ" dirty="0" err="1" smtClean="0"/>
              <a:t>ak</a:t>
            </a:r>
            <a:r>
              <a:rPr lang="cs-CZ" dirty="0" smtClean="0"/>
              <a:t> je na to </a:t>
            </a:r>
            <a:r>
              <a:rPr lang="cs-CZ" dirty="0" err="1" smtClean="0"/>
              <a:t>splnomocnená</a:t>
            </a:r>
            <a:r>
              <a:rPr lang="cs-CZ" dirty="0" smtClean="0"/>
              <a:t> </a:t>
            </a:r>
            <a:r>
              <a:rPr lang="cs-CZ" dirty="0" err="1" smtClean="0"/>
              <a:t>zákonom</a:t>
            </a:r>
            <a:r>
              <a:rPr lang="cs-CZ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(2) </a:t>
            </a:r>
            <a:r>
              <a:rPr lang="cs-CZ" dirty="0" err="1" smtClean="0"/>
              <a:t>Najvyšším</a:t>
            </a:r>
            <a:r>
              <a:rPr lang="cs-CZ" dirty="0" smtClean="0"/>
              <a:t> </a:t>
            </a:r>
            <a:r>
              <a:rPr lang="cs-CZ" dirty="0" err="1" smtClean="0"/>
              <a:t>riadiacim</a:t>
            </a:r>
            <a:r>
              <a:rPr lang="cs-CZ" dirty="0" smtClean="0"/>
              <a:t> </a:t>
            </a:r>
            <a:r>
              <a:rPr lang="cs-CZ" dirty="0" err="1" smtClean="0"/>
              <a:t>orgánom</a:t>
            </a:r>
            <a:r>
              <a:rPr lang="cs-CZ" dirty="0" smtClean="0"/>
              <a:t> </a:t>
            </a:r>
            <a:r>
              <a:rPr lang="cs-CZ" dirty="0" err="1" smtClean="0"/>
              <a:t>Národnej</a:t>
            </a:r>
            <a:r>
              <a:rPr lang="cs-CZ" dirty="0" smtClean="0"/>
              <a:t> banky Slovenska je Banková rada </a:t>
            </a:r>
            <a:r>
              <a:rPr lang="cs-CZ" dirty="0" err="1" smtClean="0"/>
              <a:t>Národnej</a:t>
            </a:r>
            <a:r>
              <a:rPr lang="cs-CZ" dirty="0" smtClean="0"/>
              <a:t> banky Slovenska.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Peněžní zřízení ČR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ZČNB (6/1993 Sb.)</a:t>
            </a:r>
          </a:p>
          <a:p>
            <a:r>
              <a:rPr lang="cs-CZ" smtClean="0"/>
              <a:t>Peněžní jednotka: koruna česká „Kč“</a:t>
            </a:r>
          </a:p>
          <a:p>
            <a:r>
              <a:rPr lang="cs-CZ" smtClean="0"/>
              <a:t>Dílčí jednotka: haléř (1:100)</a:t>
            </a:r>
          </a:p>
          <a:p>
            <a:r>
              <a:rPr lang="cs-CZ" smtClean="0"/>
              <a:t>ISO 4212: CZK (ISO 3166+měna)</a:t>
            </a:r>
          </a:p>
          <a:p>
            <a:r>
              <a:rPr lang="cs-CZ" smtClean="0"/>
              <a:t>Emisní instituce: ČNB</a:t>
            </a:r>
          </a:p>
          <a:p>
            <a:r>
              <a:rPr lang="cs-CZ" smtClean="0"/>
              <a:t>Parita: </a:t>
            </a:r>
            <a:r>
              <a:rPr lang="en-US" smtClean="0">
                <a:latin typeface="Arial" charset="0"/>
              </a:rPr>
              <a:t>Ø</a:t>
            </a:r>
            <a:endParaRPr lang="cs-CZ" smtClean="0"/>
          </a:p>
          <a:p>
            <a:r>
              <a:rPr lang="cs-CZ" smtClean="0"/>
              <a:t>Znaky peněz: mince, bankovky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ZČNB</a:t>
            </a:r>
          </a:p>
        </p:txBody>
      </p:sp>
      <p:sp>
        <p:nvSpPr>
          <p:cNvPr id="30722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cs-CZ" sz="1600" smtClean="0"/>
              <a:t>§ 12 </a:t>
            </a:r>
            <a:r>
              <a:rPr lang="cs-CZ" sz="1600" b="1" smtClean="0"/>
              <a:t>Měnový monopol</a:t>
            </a:r>
            <a:endParaRPr lang="cs-CZ" sz="1600" smtClean="0"/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má výhradní právo vydávat bankovky a mince, jakož i mince pamětní (dále jen "bankovky a mince").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13 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Peněžní jednotkou v České republice je koruna česká, zkratka názvu je "Kč". Koruna česká se dělí na sto haléřů.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14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spravuje zásoby bankovek a mincí a organizuje dodávky bankovek a mincí od výrobců v souladu s požadavky peněžního oběhu.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15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Česká národní banka </a:t>
            </a:r>
            <a:r>
              <a:rPr lang="cs-CZ" sz="1600" b="1" smtClean="0"/>
              <a:t>sjednává </a:t>
            </a:r>
            <a:r>
              <a:rPr lang="cs-CZ" sz="1600" smtClean="0"/>
              <a:t>tisk bankovek a ražbu mincí a dozírá na ochranu a bezpečnost do oběhu nevydaných bankovek a mincí a na úschovu a ničení tiskových desek, razidel a neplatných a vyřazených bankovek a mincí.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§ 16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(1) Platné bankovky a mince vydané Českou národní bankou jsou zákonnými penězi ve své nominální hodnotě při všech platbách na území České republiky.</a:t>
            </a:r>
          </a:p>
          <a:p>
            <a:pPr marL="0" indent="0">
              <a:buFont typeface="Arial" charset="0"/>
              <a:buNone/>
            </a:pPr>
            <a:r>
              <a:rPr lang="cs-CZ" sz="1600" smtClean="0"/>
              <a:t>(2) Mince z drahých kovů, pamětní mince a mince ve zvláštním provedení určené ke sběratelským účelům mohou být prodávány za ceny odlišné od jejich nominální hodnoty.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Emise</a:t>
            </a:r>
          </a:p>
        </p:txBody>
      </p:sp>
      <p:sp>
        <p:nvSpPr>
          <p:cNvPr id="32770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Emise znaků peněz – emise platidel</a:t>
            </a:r>
          </a:p>
          <a:p>
            <a:r>
              <a:rPr lang="cs-CZ" smtClean="0"/>
              <a:t>Emise peněz – úvěr / obligatorní rezervy u ČNB aj.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suverenita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i="1" dirty="0" smtClean="0"/>
              <a:t>lex </a:t>
            </a:r>
            <a:r>
              <a:rPr lang="cs-CZ" b="1" i="1" dirty="0" err="1" smtClean="0"/>
              <a:t>monetae</a:t>
            </a:r>
            <a:r>
              <a:rPr lang="cs-CZ" b="1" i="1" dirty="0" smtClean="0"/>
              <a:t> </a:t>
            </a:r>
            <a:r>
              <a:rPr lang="cs-CZ" b="1" dirty="0" smtClean="0"/>
              <a:t>= každý stát má výlučné právo vytvořit si a disponovat s vlastní měnou </a:t>
            </a:r>
          </a:p>
          <a:p>
            <a:r>
              <a:rPr lang="cs-CZ" b="1" dirty="0" smtClean="0"/>
              <a:t>Výkon práv nad měnou, právo vytvářet vlastní měnovou politiku a uplatňovat ji na vlastním území</a:t>
            </a:r>
          </a:p>
          <a:p>
            <a:r>
              <a:rPr lang="cs-CZ" b="1" dirty="0" smtClean="0"/>
              <a:t>Zákaz měnové diskriminace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Nástroje měnové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§ 23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Česká národní banka stanoví úrokové sazby, rámce, splatnosti a další podmínky obchodů, které provádí podle tohoto zákona a zvláštních zákonů.1)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§ 25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(1) Česká národní banka může požadovat, aby banky, pobočky zahraničních bank a spořitelní a úvěrní družstva měly na </a:t>
            </a:r>
            <a:r>
              <a:rPr lang="cs-CZ" sz="1400" dirty="0" err="1" smtClean="0"/>
              <a:t>účtě</a:t>
            </a:r>
            <a:r>
              <a:rPr lang="cs-CZ" sz="1400" dirty="0" smtClean="0"/>
              <a:t> u České národní banky uloženu stanovenou část svých zdrojů (dále jen "povinné minimální rezervy").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(2) Povinné minimální rezervy mohou činit nejvýše 30 % celkových závazků instituce, která má povinnost podle odstavce 1, snížených o závazky této instituce vůči jiným institucím, které mají povinnost podle odstavce 1.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§ 26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(1) Pokud banka, pobočka zahraniční banky nebo spořitelní a úvěrní družstvo neudržuje stanovenou povinnou minimální rezervu, je Česká národní banka oprávněna účtovat jí z částky, o kterou není stanovená povinná minimální rezerva naplněna, úrok ve výši odpovídající dvojnásobku platné lombardní sazby.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(2) Při zvýšení úrovně povinných minimálních rezerv určí Česká národní banka lhůtu, ve které se instituce, podléhající povinnosti podle § 25 musí se zvýšením vyrovnat.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§ 26a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400" dirty="0" smtClean="0"/>
              <a:t> Pravidla pro plnění povinností stanovených v § 25 a 26 stanoví Česká národní banka opatřením vyhlášeným ve Věstníku České národní banky.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050" dirty="0" smtClean="0"/>
              <a:t> 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Emise znaků peněz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Monopol emise platidel  - 1 emisní instituce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Dělený monopol: USA, GB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Bankovky – centrální banka(y)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Mince - stát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39/1948 Sb., o platidlech československé měny</a:t>
            </a:r>
            <a:endParaRPr lang="cs-CZ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Bankovky NBČS</a:t>
            </a:r>
          </a:p>
          <a:p>
            <a:r>
              <a:rPr lang="cs-CZ" smtClean="0"/>
              <a:t>Drobná platidla a pamětní mince – stát</a:t>
            </a:r>
          </a:p>
          <a:p>
            <a:r>
              <a:rPr lang="cs-CZ" smtClean="0"/>
              <a:t>Drobná platidla: mince a drobné peníze papírové </a:t>
            </a:r>
          </a:p>
          <a:p>
            <a:r>
              <a:rPr lang="cs-CZ" smtClean="0"/>
              <a:t>Určené nominály</a:t>
            </a:r>
          </a:p>
          <a:p>
            <a:r>
              <a:rPr lang="cs-CZ" smtClean="0"/>
              <a:t>Maxima emise drobných platidel: 400 Kčs na hlavu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Emisní normativní akt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Sekundární normativní akt</a:t>
            </a:r>
          </a:p>
          <a:p>
            <a:r>
              <a:rPr lang="cs-CZ" smtClean="0"/>
              <a:t>Vyhláška ČNB „emisní vyhláška“</a:t>
            </a:r>
          </a:p>
          <a:p>
            <a:r>
              <a:rPr lang="cs-CZ" smtClean="0"/>
              <a:t>§ 22 ZČNB</a:t>
            </a:r>
          </a:p>
          <a:p>
            <a:r>
              <a:rPr lang="cs-CZ" smtClean="0"/>
              <a:t>Vyhlášky o vydání platidel</a:t>
            </a:r>
          </a:p>
          <a:p>
            <a:r>
              <a:rPr lang="cs-CZ" smtClean="0"/>
              <a:t>Vyhlášky o ukončení platnosti platidel</a:t>
            </a:r>
          </a:p>
          <a:p>
            <a:r>
              <a:rPr lang="cs-CZ" smtClean="0"/>
              <a:t>Spojení vydání nového vzoru a stažení vzoru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r>
              <a:rPr lang="cs-CZ" smtClean="0"/>
              <a:t>Obsah emisní vyhlášky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Druh platidla,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nominální hodnota,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rozměry, hmotnost, materiál,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vzhled a další náležitosti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</a:t>
            </a:r>
            <a:r>
              <a:rPr lang="cs-CZ" dirty="0" smtClean="0"/>
              <a:t>ydání do oběhu.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Obsah emisní vyhlášky II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ukončení platnosti</a:t>
            </a:r>
          </a:p>
          <a:p>
            <a:r>
              <a:rPr lang="cs-CZ" smtClean="0"/>
              <a:t>způsob výměny</a:t>
            </a:r>
          </a:p>
          <a:p>
            <a:r>
              <a:rPr lang="cs-CZ" smtClean="0"/>
              <a:t>doba výměny (prekluze)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Čas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mtClean="0"/>
              <a:t>Platnost </a:t>
            </a:r>
          </a:p>
          <a:p>
            <a:r>
              <a:rPr lang="cs-CZ" smtClean="0"/>
              <a:t>Účinnost</a:t>
            </a:r>
          </a:p>
          <a:p>
            <a:r>
              <a:rPr lang="cs-CZ" smtClean="0"/>
              <a:t>Vydání do oběhu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Platnost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Účinnost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Ukončení platnosti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Výměna u všech bank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Výměna jen u ČNB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(prekluze)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Počty vyrobených mincí</a:t>
            </a:r>
            <a:br>
              <a:rPr lang="cs-CZ" smtClean="0"/>
            </a:br>
            <a:r>
              <a:rPr lang="cs-CZ" sz="1200" smtClean="0"/>
              <a:t>zdroj ČNB</a:t>
            </a:r>
            <a:endParaRPr lang="cs-CZ" smtClean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2371725"/>
          <a:ext cx="8229600" cy="2981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haléřů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haléřů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4 021 630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11 480 640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22 071 650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17 213 200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16 814 200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14 714 200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26 057 200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15 007 800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36 722 250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10 514 200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19 914 200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25 421 200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38 370 600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9 530 800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10 095 300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26 269 500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29 619 500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23 000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14 173 000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35 023 000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2 099 000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27 100 000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40 033 000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9 869 778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36 817 000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38 555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8 253 507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2 259 740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38 940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15 662 556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935 145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18 750 000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20 958 000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15 915 000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41 551 000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3 025 000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20 261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20 999 990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21 348 485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20 944 574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26 248 156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26 249 788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81 499 490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26 119 500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21 813 550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44 427 500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41 527 500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15 714 646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10 062 799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28 931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9 698 500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15 755 940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31 468 585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52 499 940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41987" name="Picture 2" descr="C:\Users\632\Desktop\obezivo_ma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836613"/>
            <a:ext cx="80533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bankovek v oběhu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288" y="1989138"/>
          <a:ext cx="8291264" cy="3620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3264"/>
                <a:gridCol w="1371600"/>
                <a:gridCol w="1371600"/>
                <a:gridCol w="1371600"/>
                <a:gridCol w="1371600"/>
                <a:gridCol w="1371600"/>
              </a:tblGrid>
              <a:tr h="1326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Počet kusů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připadajících na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1 obyvatele ČR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124 915,3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124 666,5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123 681,3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123,7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10 699,6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21,4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10 600,4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2,6%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5 028,1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606,9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bankovky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400 302,3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97,2%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353,0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33,9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Peněžní zřízení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Výraz monetární suverenity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63161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mincí v oběhu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750" y="3060700"/>
          <a:ext cx="8147248" cy="1605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9248"/>
                <a:gridCol w="1371600"/>
                <a:gridCol w="1371600"/>
                <a:gridCol w="1371600"/>
                <a:gridCol w="1371600"/>
                <a:gridCol w="13716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3 614,6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72,3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7,0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2 952,8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0,7%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147,6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14,2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1 729,4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0,4%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172,9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16,6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1 006,4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201,3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11,5%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19,4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709,8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0,2%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354,9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20,3%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34,1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0,1%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434,7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24,8%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41,8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0,50 Kč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183,3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0,0%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366,5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20,9%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35,2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750" y="2133600"/>
          <a:ext cx="8229600" cy="649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Nominální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hodnota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Kč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Podíl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v %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 oběhu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mil. kusů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kusů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připadajících na </a:t>
                      </a:r>
                      <a:br>
                        <a:rPr lang="cs-CZ" sz="1200" dirty="0">
                          <a:effectLst/>
                        </a:rPr>
                      </a:br>
                      <a:r>
                        <a:rPr lang="cs-CZ" sz="1200" dirty="0">
                          <a:effectLst/>
                        </a:rPr>
                        <a:t>1 obyvatele ČR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OCHRANA PLATIDEL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7529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péče o cenovou stabilitu</a:t>
            </a:r>
          </a:p>
          <a:p>
            <a:r>
              <a:rPr lang="cs-CZ" dirty="0" smtClean="0"/>
              <a:t>Realizace </a:t>
            </a:r>
            <a:r>
              <a:rPr lang="cs-CZ" i="1" dirty="0" smtClean="0"/>
              <a:t>lex </a:t>
            </a:r>
            <a:r>
              <a:rPr lang="cs-CZ" i="1" dirty="0" err="1" smtClean="0"/>
              <a:t>monetae</a:t>
            </a:r>
            <a:r>
              <a:rPr lang="cs-CZ" i="1" dirty="0" smtClean="0"/>
              <a:t> </a:t>
            </a:r>
            <a:r>
              <a:rPr lang="cs-CZ" dirty="0" smtClean="0"/>
              <a:t>– měnová suverenita</a:t>
            </a:r>
          </a:p>
          <a:p>
            <a:r>
              <a:rPr lang="cs-CZ" dirty="0" smtClean="0"/>
              <a:t>Devizové právo</a:t>
            </a:r>
          </a:p>
          <a:p>
            <a:r>
              <a:rPr lang="cs-CZ" dirty="0" smtClean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901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platidel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tuzemských platidel</a:t>
            </a:r>
          </a:p>
          <a:p>
            <a:r>
              <a:rPr lang="cs-CZ" dirty="0" smtClean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Mezinárodně právní ochrana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704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 smtClean="0"/>
              <a:t>v popisu</a:t>
            </a:r>
          </a:p>
          <a:p>
            <a:pPr marL="514350" indent="-514350">
              <a:buAutoNum type="alphaLcParenR"/>
            </a:pPr>
            <a:r>
              <a:rPr lang="cs-CZ" dirty="0" smtClean="0"/>
              <a:t>skryté</a:t>
            </a:r>
          </a:p>
          <a:p>
            <a:r>
              <a:rPr lang="cs-CZ" dirty="0" smtClean="0"/>
              <a:t>Emisní – neveřejná emisní pravidla</a:t>
            </a:r>
          </a:p>
          <a:p>
            <a:r>
              <a:rPr lang="cs-CZ" dirty="0" smtClean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Trestním právem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86408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Mezinárodní úmluva o potírání penězokazectví z 20.4.1929</a:t>
            </a:r>
          </a:p>
          <a:p>
            <a:pPr eaLnBrk="1" hangingPunct="1"/>
            <a:r>
              <a:rPr lang="cs-CZ" sz="2800" smtClean="0"/>
              <a:t>prof. </a:t>
            </a:r>
            <a:r>
              <a:rPr lang="cs-CZ" sz="2800" b="1" smtClean="0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z="2800" smtClean="0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2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signatáře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Čl.3. 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	Pro obecný trestný čin bude potrestán:</a:t>
            </a:r>
          </a:p>
          <a:p>
            <a:r>
              <a:rPr lang="cs-CZ" dirty="0" smtClean="0"/>
              <a:t>1. kdo podvodně falešné peníze jakkoli zhotovuje nebo kdo porušuje peníze, nechť k tomu použije jakéhokoli prostředku;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2. kdo podvodně falešné peníze uvádí do oběhu;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4. kdo se o tyto trestné činy pokusí a kdo se jich úmyslně zúčastní;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5. kdo podvodně zhotovuje, přijímá nebo si opatří nástroje neb jiné předměty, které jsou podle své povahy určeny k výrobě falešných peněz neb k porušení peněz.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52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000" b="1" smtClean="0"/>
              <a:t>Trestné činy proti měně a platebním prostředkům (40/2009 Sb.)</a:t>
            </a:r>
            <a:endParaRPr lang="cs-CZ" sz="4000" smtClean="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41734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Pozměněná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Bankovka nebo mince (tuzemská, cizozemská), která byla nedovoleně </a:t>
            </a:r>
            <a:r>
              <a:rPr lang="cs-CZ" dirty="0" smtClean="0">
                <a:solidFill>
                  <a:srgbClr val="FF0000"/>
                </a:solidFill>
              </a:rPr>
              <a:t>upravena</a:t>
            </a:r>
            <a:r>
              <a:rPr lang="cs-CZ" dirty="0" smtClean="0"/>
              <a:t> takovým způsobem, že je způsobilá vyvolat klamnou představu o své </a:t>
            </a:r>
            <a:r>
              <a:rPr lang="cs-CZ" dirty="0" smtClean="0">
                <a:solidFill>
                  <a:srgbClr val="FF0000"/>
                </a:solidFill>
              </a:rPr>
              <a:t>platnosti</a:t>
            </a:r>
            <a:r>
              <a:rPr lang="cs-CZ" dirty="0" smtClean="0"/>
              <a:t> nebo o své nominální </a:t>
            </a:r>
            <a:r>
              <a:rPr lang="cs-CZ" dirty="0" smtClean="0">
                <a:solidFill>
                  <a:srgbClr val="FF0000"/>
                </a:solidFill>
              </a:rPr>
              <a:t>hodnotě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5036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Padělání v evropském právu</a:t>
            </a:r>
            <a:br>
              <a:rPr lang="cs-CZ" dirty="0" smtClean="0"/>
            </a:br>
            <a:r>
              <a:rPr lang="cs-CZ" sz="2200" dirty="0" smtClean="0"/>
              <a:t>Nařízení Rady (ES) č. 1338/2001/ES, kterým se stanoví opatření nutní k ochraně eura proti padělání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a) jakékoli podvodné zhotovování nebo pozměňování eurobankovek nebo euromincí pomocí jakýchkoli prostředků; </a:t>
            </a:r>
          </a:p>
          <a:p>
            <a:r>
              <a:rPr lang="cs-CZ" dirty="0" smtClean="0"/>
              <a:t>b) podvodné uvádění padělaných eurobankovek nebo padělaných euromincí do oběhu;</a:t>
            </a:r>
          </a:p>
          <a:p>
            <a:r>
              <a:rPr lang="cs-CZ" dirty="0" smtClean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 smtClean="0"/>
              <a:t>d) podvodná výroba, přijímání, získávání nebo držení</a:t>
            </a:r>
          </a:p>
          <a:p>
            <a:r>
              <a:rPr lang="cs-CZ" dirty="0" smtClean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 smtClean="0"/>
              <a:t>nebo </a:t>
            </a:r>
          </a:p>
          <a:p>
            <a:r>
              <a:rPr lang="cs-CZ" dirty="0" smtClean="0"/>
              <a:t>- hologramů nebo jiných prvků, které mají chránit eurobankovky a mince proti podvodnému zhotovování nebo pozměňování.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97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Právo peněžního systému </a:t>
            </a:r>
            <a:r>
              <a:rPr lang="cs-CZ" sz="4000" smtClean="0">
                <a:solidFill>
                  <a:schemeClr val="folHlink"/>
                </a:solidFill>
              </a:rPr>
              <a:t>=</a:t>
            </a:r>
            <a:endParaRPr lang="cs-CZ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Měnové právo</a:t>
            </a:r>
            <a:r>
              <a:rPr lang="cs-CZ" dirty="0" smtClean="0"/>
              <a:t> 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			        </a:t>
            </a: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Padělky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platidlem</a:t>
            </a:r>
          </a:p>
          <a:p>
            <a:r>
              <a:rPr lang="cs-CZ" dirty="0" smtClean="0"/>
              <a:t>Nezákonně vyrobené  </a:t>
            </a:r>
          </a:p>
          <a:p>
            <a:r>
              <a:rPr lang="cs-CZ" dirty="0" smtClean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0473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Podezřelá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Provozovatele </a:t>
            </a:r>
            <a:r>
              <a:rPr lang="cs-CZ" dirty="0" err="1" smtClean="0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3406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Nakládaní s podezřelými platidly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zadrží </a:t>
            </a:r>
            <a:r>
              <a:rPr lang="cs-CZ" dirty="0" smtClean="0"/>
              <a:t>bez náhrady,</a:t>
            </a:r>
          </a:p>
          <a:p>
            <a:r>
              <a:rPr lang="cs-CZ" b="1" dirty="0" smtClean="0"/>
              <a:t>vyzve</a:t>
            </a:r>
            <a:r>
              <a:rPr lang="cs-CZ" dirty="0" smtClean="0"/>
              <a:t> k prokázání totožnosti (</a:t>
            </a:r>
            <a:r>
              <a:rPr lang="cs-CZ" dirty="0" smtClean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zaznamená</a:t>
            </a:r>
            <a:r>
              <a:rPr lang="cs-CZ" dirty="0" smtClean="0"/>
              <a:t> osobní údaje </a:t>
            </a:r>
          </a:p>
          <a:p>
            <a:r>
              <a:rPr lang="cs-CZ" b="1" dirty="0" smtClean="0"/>
              <a:t>vystaví </a:t>
            </a:r>
            <a:r>
              <a:rPr lang="cs-CZ" dirty="0" smtClean="0"/>
              <a:t>potvrzení o zadržení podezřelých platidel</a:t>
            </a:r>
          </a:p>
          <a:p>
            <a:r>
              <a:rPr lang="cs-CZ" b="1" dirty="0" smtClean="0"/>
              <a:t>předá  </a:t>
            </a:r>
            <a:r>
              <a:rPr lang="cs-CZ" dirty="0" smtClean="0"/>
              <a:t>neprodleně </a:t>
            </a:r>
            <a:r>
              <a:rPr lang="cs-CZ" u="sng" dirty="0" smtClean="0"/>
              <a:t>České národní bance</a:t>
            </a:r>
            <a:r>
              <a:rPr lang="cs-CZ" dirty="0" smtClean="0"/>
              <a:t>: podezřelá platidla, stejnopis potvrzení o zadržení </a:t>
            </a:r>
          </a:p>
          <a:p>
            <a:r>
              <a:rPr lang="cs-CZ" b="1" dirty="0" smtClean="0"/>
              <a:t>předá</a:t>
            </a:r>
            <a:r>
              <a:rPr lang="cs-CZ" dirty="0" smtClean="0"/>
              <a:t> mincí neprodleně </a:t>
            </a:r>
            <a:r>
              <a:rPr lang="cs-CZ" u="sng" dirty="0" smtClean="0"/>
              <a:t>Policii České republiky </a:t>
            </a:r>
            <a:r>
              <a:rPr lang="cs-CZ" dirty="0" smtClean="0"/>
              <a:t>stejnopis potvrzení o zadržení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196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Národního střediska pro padělky </a:t>
            </a:r>
          </a:p>
          <a:p>
            <a:r>
              <a:rPr lang="cs-CZ" dirty="0" smtClean="0"/>
              <a:t>Národního střediska pro analýzu padělků bankovek</a:t>
            </a:r>
          </a:p>
          <a:p>
            <a:r>
              <a:rPr lang="cs-CZ" dirty="0" smtClean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 smtClean="0"/>
              <a:t>Nařízení Rady (ES) č. 1338/2001/ES, kterým se stanoví opatření nutní k ochraně eura proti padělání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124002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15 let</a:t>
            </a:r>
          </a:p>
          <a:p>
            <a:r>
              <a:rPr lang="cs-CZ" dirty="0" smtClean="0"/>
              <a:t>Údaje o osobách</a:t>
            </a:r>
          </a:p>
          <a:p>
            <a:r>
              <a:rPr lang="cs-CZ" dirty="0" smtClean="0"/>
              <a:t>Osobní údaje z evidence lze dále zpracovávat </a:t>
            </a:r>
            <a:r>
              <a:rPr lang="cs-CZ" b="1" dirty="0" smtClean="0"/>
              <a:t>pouze pro účely vyšetřování a odhalování trestné činnosti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Skartace údajů – prokázání pravosti, uplynutí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7934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274/2011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Prováděcí vyhláška k ZOBM (136/2011 Sb.)</a:t>
            </a:r>
          </a:p>
          <a:p>
            <a:r>
              <a:rPr lang="cs-CZ" dirty="0" smtClean="0"/>
              <a:t>Postup při zadržení</a:t>
            </a:r>
          </a:p>
          <a:p>
            <a:r>
              <a:rPr lang="cs-CZ" dirty="0" smtClean="0"/>
              <a:t>Výsledek odborného posouzení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2158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X padělání</a:t>
            </a:r>
          </a:p>
          <a:p>
            <a:r>
              <a:rPr lang="cs-CZ" dirty="0" smtClean="0"/>
              <a:t>Hmotné reprodukce</a:t>
            </a:r>
          </a:p>
          <a:p>
            <a:r>
              <a:rPr lang="cs-CZ" dirty="0" smtClean="0"/>
              <a:t>Nehmotné reprodukce </a:t>
            </a:r>
          </a:p>
          <a:p>
            <a:r>
              <a:rPr lang="cs-CZ" dirty="0" smtClean="0"/>
              <a:t>Napodobeniny</a:t>
            </a:r>
          </a:p>
          <a:p>
            <a:r>
              <a:rPr lang="cs-CZ" b="1" dirty="0" smtClean="0"/>
              <a:t>Legalizace</a:t>
            </a:r>
            <a:r>
              <a:rPr lang="cs-CZ" dirty="0" smtClean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</a:t>
            </a:r>
            <a:r>
              <a:rPr lang="cs-CZ" dirty="0" err="1" smtClean="0"/>
              <a:t>yhl</a:t>
            </a:r>
            <a:r>
              <a:rPr lang="cs-CZ" dirty="0" smtClean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 smtClean="0"/>
              <a:t>Nařízením Rady (ES) č. 2182/2004 ze dne 6. prosince 2004 o medailích a žetonech podobných euromincím</a:t>
            </a:r>
          </a:p>
          <a:p>
            <a:r>
              <a:rPr lang="cs-CZ" dirty="0" smtClean="0"/>
              <a:t>Totéž platí pro případ jejich </a:t>
            </a:r>
            <a:r>
              <a:rPr lang="cs-CZ" b="1" dirty="0" smtClean="0"/>
              <a:t>dovezení, přechovávání nebo rozšiřování </a:t>
            </a:r>
            <a:r>
              <a:rPr lang="cs-CZ" dirty="0" smtClean="0"/>
              <a:t>za účelem prodeje nebo pro jiné obchodní účely.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7585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Legální napodobeniny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700" b="1" dirty="0" smtClean="0"/>
              <a:t>Rozměry</a:t>
            </a:r>
          </a:p>
          <a:p>
            <a:pPr marL="0" indent="0">
              <a:buNone/>
            </a:pPr>
            <a:r>
              <a:rPr lang="cs-CZ" sz="3700" b="1" dirty="0" smtClean="0"/>
              <a:t>Úhel</a:t>
            </a:r>
          </a:p>
          <a:p>
            <a:pPr marL="0" indent="0">
              <a:buNone/>
            </a:pPr>
            <a:r>
              <a:rPr lang="cs-CZ" sz="3700" b="1" dirty="0" smtClean="0"/>
              <a:t>Nezaměnitelný materiál</a:t>
            </a:r>
          </a:p>
          <a:p>
            <a:pPr marL="0" indent="0">
              <a:buNone/>
            </a:pPr>
            <a:r>
              <a:rPr lang="cs-CZ" sz="3700" b="1" dirty="0" smtClean="0"/>
              <a:t>Jednotlivý prvek </a:t>
            </a:r>
          </a:p>
          <a:p>
            <a:pPr marL="0" indent="0">
              <a:buNone/>
            </a:pPr>
            <a:r>
              <a:rPr lang="cs-CZ" sz="3700" b="1" dirty="0" smtClean="0"/>
              <a:t>SPECIMEN </a:t>
            </a:r>
          </a:p>
          <a:p>
            <a:pPr marL="0" indent="0">
              <a:buNone/>
            </a:pPr>
            <a:endParaRPr lang="cs-CZ" sz="3700" b="1" dirty="0" smtClean="0"/>
          </a:p>
        </p:txBody>
      </p:sp>
    </p:spTree>
    <p:extLst>
      <p:ext uri="{BB962C8B-B14F-4D97-AF65-F5344CB8AC3E}">
        <p14:creationId xmlns:p14="http://schemas.microsoft.com/office/powerpoint/2010/main" val="394807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9759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balení bankovek a mincí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 smtClean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 smtClean="0"/>
              <a:t>Od 10 Kč na 500 ks – po 500 ks /nominálu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Jsou-li předávány tuzemské bankovky a mince více nominálních hodnot najednou, uvede plátce počet kusů jednotlivých nominálních hodnot a úhrnnou částku.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7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reforma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Změna peněžní jednotky</a:t>
            </a:r>
          </a:p>
          <a:p>
            <a:r>
              <a:rPr lang="cs-CZ" smtClean="0"/>
              <a:t>Změna hodnoty měny</a:t>
            </a:r>
          </a:p>
          <a:p>
            <a:r>
              <a:rPr lang="cs-CZ" smtClean="0"/>
              <a:t>Změna parity</a:t>
            </a:r>
          </a:p>
          <a:p>
            <a:r>
              <a:rPr lang="cs-CZ" smtClean="0"/>
              <a:t>Změna emisního oprávnění, změna měnového regálu</a:t>
            </a:r>
          </a:p>
          <a:p>
            <a:r>
              <a:rPr lang="cs-CZ" smtClean="0"/>
              <a:t>Měnová sukcese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Měnová sukcese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Měnová sukcese – </a:t>
            </a:r>
            <a:r>
              <a:rPr lang="cs-CZ" b="1" dirty="0" smtClean="0"/>
              <a:t>nástupnictví po jiné měně platné na daném území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i="1" dirty="0" smtClean="0"/>
              <a:t>Pravá měnová sukcese </a:t>
            </a:r>
            <a:r>
              <a:rPr lang="cs-CZ" b="1" dirty="0" smtClean="0"/>
              <a:t>– právní stav, ve kterém dochází ke kontinuitě práv a závazků po nahrazení jedné měny jinou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1919, 1939, 1993, ???? (EUR)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Peněžní reforma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Prostá výměna znaků peněz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Cca po 10 – 20 letech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Důvody: </a:t>
            </a:r>
            <a:r>
              <a:rPr lang="cs-CZ" dirty="0"/>
              <a:t> </a:t>
            </a:r>
            <a:r>
              <a:rPr lang="cs-CZ" dirty="0" smtClean="0"/>
              <a:t>technické, preventivní, ideologické, státoprávní, estetické 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Následky</a:t>
            </a:r>
            <a:r>
              <a:rPr lang="cs-CZ" dirty="0" smtClean="0"/>
              <a:t>: ukončení platnosti vzoru platidel, stažení z oběhu, výměna, prekluze, likvidace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/>
              <a:t>Státy bez monetární prekluze: </a:t>
            </a:r>
            <a:r>
              <a:rPr lang="cs-CZ" dirty="0" smtClean="0"/>
              <a:t>např. USA</a:t>
            </a:r>
            <a:endParaRPr lang="cs-CZ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Měnový zákon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Sen o kodifikaci měnového práva – měnový kodex = důstojný základ peněžního systému daného státu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Obsah měnového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Peněžní jednotka a dílčí peněžní jednotka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Parita a konvertibilita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Znaky peněz a pravidla jejich emise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Emisní instituce a emisní oprávnění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Pravidla nuceného oběhu a bezhotovostního platebního styku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Ochrana měny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Vztah k předcházející měně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2259</Words>
  <Application>Microsoft Office PowerPoint</Application>
  <PresentationFormat>Předvádění na obrazovce (4:3)</PresentationFormat>
  <Paragraphs>539</Paragraphs>
  <Slides>49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5" baseType="lpstr">
      <vt:lpstr>Arial</vt:lpstr>
      <vt:lpstr>Calibri</vt:lpstr>
      <vt:lpstr>Century Schoolbook</vt:lpstr>
      <vt:lpstr>Times New Roman</vt:lpstr>
      <vt:lpstr>Wingdings</vt:lpstr>
      <vt:lpstr>Motiv systému Office</vt:lpstr>
      <vt:lpstr>PENĚŽNÍ ZŘÍZENÍ</vt:lpstr>
      <vt:lpstr>Měnová suverenita</vt:lpstr>
      <vt:lpstr>Peněžní zřízení státu</vt:lpstr>
      <vt:lpstr>Právo peněžního systému =</vt:lpstr>
      <vt:lpstr>Měnová reforma</vt:lpstr>
      <vt:lpstr>Měnová sukcese</vt:lpstr>
      <vt:lpstr>Peněžní reforma</vt:lpstr>
      <vt:lpstr>Měnový zákon</vt:lpstr>
      <vt:lpstr>Obsah měnového zákona</vt:lpstr>
      <vt:lpstr>Realita měnové kodifikace v ČR</vt:lpstr>
      <vt:lpstr>Konstitucionalizace měny</vt:lpstr>
      <vt:lpstr>Ústava ČR</vt:lpstr>
      <vt:lpstr>Ústavní zákon  o československé federaci</vt:lpstr>
      <vt:lpstr>Konstitucionalizace v Polsku Dz.U. 1997 nr 78 poz. 483</vt:lpstr>
      <vt:lpstr>Slovensko 462/1992 Zb.</vt:lpstr>
      <vt:lpstr>Peněžní zřízení ČR</vt:lpstr>
      <vt:lpstr>ZČNB</vt:lpstr>
      <vt:lpstr>EMISE</vt:lpstr>
      <vt:lpstr>Emise</vt:lpstr>
      <vt:lpstr>Nástroje měnové regulace</vt:lpstr>
      <vt:lpstr>Emise znaků peněz</vt:lpstr>
      <vt:lpstr>39/1948 Sb., o platidlech československé měny</vt:lpstr>
      <vt:lpstr>Emisní normativní akt</vt:lpstr>
      <vt:lpstr>Obsah emisní vyhlášky I</vt:lpstr>
      <vt:lpstr>Obsah emisní vyhlášky II</vt:lpstr>
      <vt:lpstr>Čas</vt:lpstr>
      <vt:lpstr>Počty vyrobených mincí zdroj ČNB</vt:lpstr>
      <vt:lpstr>Prezentace aplikace PowerPoint</vt:lpstr>
      <vt:lpstr>Struktura bankovek v oběhu</vt:lpstr>
      <vt:lpstr>Struktura mincí v oběhu</vt:lpstr>
      <vt:lpstr>OCHRANA PLATIDEL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Padělky</vt:lpstr>
      <vt:lpstr>Podezřelá platidla</vt:lpstr>
      <vt:lpstr>Nakládaní s podezřelými platidly</vt:lpstr>
      <vt:lpstr>ČNB</vt:lpstr>
      <vt:lpstr>Evidence osob</vt:lpstr>
      <vt:lpstr>274/2011 Sb.</vt:lpstr>
      <vt:lpstr>Reprodukce</vt:lpstr>
      <vt:lpstr> Legální napodobeniny </vt:lpstr>
      <vt:lpstr>BALENÍ</vt:lpstr>
      <vt:lpstr>Pravidla balení bankovek a mincí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PENĚŽNÍ ZŘÍZENÍ</dc:title>
  <dc:creator>632</dc:creator>
  <cp:lastModifiedBy>632</cp:lastModifiedBy>
  <cp:revision>24</cp:revision>
  <dcterms:created xsi:type="dcterms:W3CDTF">2012-11-28T21:00:09Z</dcterms:created>
  <dcterms:modified xsi:type="dcterms:W3CDTF">2016-03-06T21:00:55Z</dcterms:modified>
</cp:coreProperties>
</file>