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62" r:id="rId4"/>
    <p:sldId id="267" r:id="rId5"/>
    <p:sldId id="287" r:id="rId6"/>
    <p:sldId id="292" r:id="rId7"/>
    <p:sldId id="293" r:id="rId8"/>
    <p:sldId id="294" r:id="rId9"/>
    <p:sldId id="295" r:id="rId10"/>
    <p:sldId id="288" r:id="rId11"/>
    <p:sldId id="289" r:id="rId12"/>
    <p:sldId id="290" r:id="rId13"/>
    <p:sldId id="291" r:id="rId14"/>
    <p:sldId id="296" r:id="rId15"/>
    <p:sldId id="285" r:id="rId16"/>
    <p:sldId id="286" r:id="rId17"/>
    <p:sldId id="297" r:id="rId18"/>
    <p:sldId id="298" r:id="rId19"/>
    <p:sldId id="299" r:id="rId20"/>
    <p:sldId id="300" r:id="rId21"/>
    <p:sldId id="28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4614" autoAdjust="0"/>
  </p:normalViewPr>
  <p:slideViewPr>
    <p:cSldViewPr snapToGrid="0">
      <p:cViewPr varScale="1">
        <p:scale>
          <a:sx n="79" d="100"/>
          <a:sy n="79" d="100"/>
        </p:scale>
        <p:origin x="-84" y="-14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930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elex.lawportal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slp.justic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MP57902K Evropské a mezinárodní právní informační systémy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Jakub Harašta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EUR-Lex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Oficiální publikační platforma</a:t>
            </a:r>
          </a:p>
          <a:p>
            <a:r>
              <a:rPr lang="cs-CZ" dirty="0" smtClean="0"/>
              <a:t>Úřední věstník</a:t>
            </a:r>
          </a:p>
          <a:p>
            <a:r>
              <a:rPr lang="cs-CZ" dirty="0" err="1" smtClean="0"/>
              <a:t>Repozitář</a:t>
            </a:r>
            <a:r>
              <a:rPr lang="cs-CZ" dirty="0" smtClean="0"/>
              <a:t> CELLAR </a:t>
            </a:r>
          </a:p>
          <a:p>
            <a:pPr lvl="1"/>
            <a:r>
              <a:rPr lang="cs-CZ" dirty="0" smtClean="0"/>
              <a:t>Identifikace dokumentu bez ohledu na jazykovou verzi</a:t>
            </a:r>
          </a:p>
          <a:p>
            <a:pPr lvl="1"/>
            <a:r>
              <a:rPr lang="cs-CZ" dirty="0" smtClean="0"/>
              <a:t>Načtení jazykové verze dle IP adresy nebo volby</a:t>
            </a:r>
          </a:p>
          <a:p>
            <a:r>
              <a:rPr lang="cs-CZ" dirty="0" smtClean="0"/>
              <a:t>Identifikátor CELEX</a:t>
            </a:r>
          </a:p>
          <a:p>
            <a:pPr lvl="1"/>
            <a:r>
              <a:rPr lang="cs-CZ" dirty="0" smtClean="0"/>
              <a:t>Unikátní identifikátor, který nezohledňuje jazykové verze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3720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Složení čísla</a:t>
            </a:r>
          </a:p>
          <a:p>
            <a:pPr lvl="1"/>
            <a:r>
              <a:rPr lang="cs-CZ" dirty="0"/>
              <a:t>Sektor[1]</a:t>
            </a:r>
          </a:p>
          <a:p>
            <a:pPr lvl="1"/>
            <a:r>
              <a:rPr lang="cs-CZ" dirty="0"/>
              <a:t>Rok[4]</a:t>
            </a:r>
          </a:p>
          <a:p>
            <a:pPr lvl="1"/>
            <a:r>
              <a:rPr lang="cs-CZ" dirty="0"/>
              <a:t>Typ[1,2]</a:t>
            </a:r>
          </a:p>
          <a:p>
            <a:pPr lvl="1"/>
            <a:r>
              <a:rPr lang="cs-CZ" dirty="0"/>
              <a:t>Referenční číslo [3,4</a:t>
            </a:r>
            <a:r>
              <a:rPr lang="cs-CZ" dirty="0" smtClean="0"/>
              <a:t>]</a:t>
            </a:r>
          </a:p>
          <a:p>
            <a:r>
              <a:rPr lang="cs-CZ" dirty="0" smtClean="0"/>
              <a:t>Např. 11997D005</a:t>
            </a:r>
          </a:p>
          <a:p>
            <a:pPr lvl="1"/>
            <a:r>
              <a:rPr lang="cs-CZ" dirty="0" smtClean="0"/>
              <a:t>1 – smlouvy</a:t>
            </a:r>
          </a:p>
          <a:p>
            <a:pPr lvl="1"/>
            <a:r>
              <a:rPr lang="cs-CZ" dirty="0" smtClean="0"/>
              <a:t>1997</a:t>
            </a:r>
          </a:p>
          <a:p>
            <a:pPr lvl="1"/>
            <a:r>
              <a:rPr lang="cs-CZ" dirty="0" smtClean="0"/>
              <a:t>D – Amsterdamská smlouva</a:t>
            </a:r>
          </a:p>
          <a:p>
            <a:pPr lvl="1"/>
            <a:r>
              <a:rPr lang="cs-CZ" dirty="0" smtClean="0"/>
              <a:t>005 – čl. 5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6032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–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31995L0046</a:t>
            </a:r>
          </a:p>
          <a:p>
            <a:pPr lvl="1"/>
            <a:r>
              <a:rPr lang="cs-CZ" dirty="0" smtClean="0"/>
              <a:t>71995L0046cze*</a:t>
            </a:r>
          </a:p>
          <a:p>
            <a:r>
              <a:rPr lang="cs-CZ" dirty="0" smtClean="0"/>
              <a:t>62012CJ0293</a:t>
            </a:r>
          </a:p>
          <a:p>
            <a:pPr lvl="1"/>
            <a:r>
              <a:rPr lang="cs-CZ" dirty="0" smtClean="0"/>
              <a:t>62012CN0293</a:t>
            </a:r>
          </a:p>
          <a:p>
            <a:pPr lvl="1"/>
            <a:r>
              <a:rPr lang="cs-CZ" dirty="0" smtClean="0"/>
              <a:t>62012CC0293</a:t>
            </a:r>
          </a:p>
          <a:p>
            <a:pPr lvl="1"/>
            <a:r>
              <a:rPr lang="cs-CZ" dirty="0" smtClean="0"/>
              <a:t>62012CJ0293 (může být CO)</a:t>
            </a:r>
          </a:p>
          <a:p>
            <a:pPr lvl="1"/>
            <a:r>
              <a:rPr lang="cs-CZ" dirty="0" smtClean="0"/>
              <a:t>Také CA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631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– past vedle pasti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Najděte si 62012CJ0293</a:t>
            </a:r>
          </a:p>
          <a:p>
            <a:r>
              <a:rPr lang="cs-CZ" dirty="0" smtClean="0"/>
              <a:t>Zápis:</a:t>
            </a:r>
          </a:p>
          <a:p>
            <a:pPr lvl="1"/>
            <a:r>
              <a:rPr lang="pt-BR" dirty="0"/>
              <a:t>32006L0024-A04: N 7 16 18 21 </a:t>
            </a:r>
            <a:r>
              <a:rPr lang="pt-BR" dirty="0" smtClean="0"/>
              <a:t>61</a:t>
            </a:r>
            <a:endParaRPr lang="cs-CZ" dirty="0" smtClean="0"/>
          </a:p>
          <a:p>
            <a:pPr lvl="1"/>
            <a:r>
              <a:rPr lang="cs-CZ" dirty="0"/>
              <a:t>32006L0024-C8: N 14 24</a:t>
            </a:r>
            <a:endParaRPr lang="cs-CZ" dirty="0" smtClean="0"/>
          </a:p>
          <a:p>
            <a:pPr lvl="1"/>
            <a:r>
              <a:rPr lang="cs-CZ" dirty="0" smtClean="0"/>
              <a:t>Platí všude, protože identifikace probíhá na abstraktní úrovni „</a:t>
            </a:r>
            <a:r>
              <a:rPr lang="cs-CZ" dirty="0" err="1" smtClean="0"/>
              <a:t>work</a:t>
            </a:r>
            <a:r>
              <a:rPr lang="cs-CZ" dirty="0" smtClean="0"/>
              <a:t>“ (dílo)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9316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za použití </a:t>
            </a:r>
            <a:r>
              <a:rPr lang="cs-CZ" dirty="0" err="1" smtClean="0"/>
              <a:t>CELEXu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http://celex.lawportal.cz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Hledám směrnici č. 46 z roku 1995</a:t>
            </a:r>
          </a:p>
          <a:p>
            <a:pPr lvl="2"/>
            <a:r>
              <a:rPr lang="cs-CZ" dirty="0" smtClean="0"/>
              <a:t>Vyhledá směrnici 31995L0046</a:t>
            </a:r>
          </a:p>
          <a:p>
            <a:pPr lvl="2"/>
            <a:r>
              <a:rPr lang="cs-CZ" dirty="0" smtClean="0"/>
              <a:t>Prohledá související dokumenty a vybere „CN“</a:t>
            </a:r>
          </a:p>
          <a:p>
            <a:pPr lvl="2"/>
            <a:r>
              <a:rPr lang="cs-CZ" dirty="0" smtClean="0"/>
              <a:t>Systém vyhledá k CN ekvivalentní CC a CO/CJ</a:t>
            </a:r>
          </a:p>
          <a:p>
            <a:pPr lvl="2"/>
            <a:r>
              <a:rPr lang="cs-CZ" dirty="0" smtClean="0"/>
              <a:t>Problémy s usnesením!!!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0640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Relevance dat.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Tvorba informací.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280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Připomenutí: Právní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okruhu relevantních dat.</a:t>
            </a:r>
          </a:p>
          <a:p>
            <a:r>
              <a:rPr lang="cs-CZ" dirty="0" smtClean="0"/>
              <a:t>Samotná existence data (např. rozhodnutí) nestačí. Data musím subjektivně interpretovat.</a:t>
            </a:r>
            <a:endParaRPr lang="cs-CZ" dirty="0"/>
          </a:p>
          <a:p>
            <a:r>
              <a:rPr lang="cs-CZ" dirty="0" smtClean="0"/>
              <a:t>Uchování informací ve standardizované struktuře.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281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určení relevance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Citační analýza</a:t>
            </a:r>
          </a:p>
          <a:p>
            <a:pPr lvl="1"/>
            <a:r>
              <a:rPr lang="cs-CZ" dirty="0" smtClean="0"/>
              <a:t>Prostý počet citací</a:t>
            </a:r>
          </a:p>
          <a:p>
            <a:pPr lvl="1"/>
            <a:r>
              <a:rPr lang="cs-CZ" dirty="0" smtClean="0"/>
              <a:t>Kvalita citací (</a:t>
            </a:r>
            <a:r>
              <a:rPr lang="cs-CZ" dirty="0" err="1" smtClean="0"/>
              <a:t>Shepardizace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Anotace rozhodnutí</a:t>
            </a:r>
          </a:p>
          <a:p>
            <a:pPr lvl="1"/>
            <a:r>
              <a:rPr lang="cs-CZ" dirty="0" smtClean="0"/>
              <a:t>Odvětvové časopisy a anotace v nich</a:t>
            </a:r>
          </a:p>
          <a:p>
            <a:pPr lvl="1"/>
            <a:r>
              <a:rPr lang="cs-CZ" dirty="0" smtClean="0"/>
              <a:t>Komentářová literatura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7134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Relevance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s objektivním určením pomocí empirických metod</a:t>
            </a:r>
          </a:p>
          <a:p>
            <a:r>
              <a:rPr lang="cs-CZ" dirty="0" smtClean="0"/>
              <a:t>SDEU</a:t>
            </a:r>
          </a:p>
          <a:p>
            <a:pPr lvl="1"/>
            <a:r>
              <a:rPr lang="cs-CZ" dirty="0" smtClean="0"/>
              <a:t>Stanoviska generálních advokátů</a:t>
            </a:r>
          </a:p>
          <a:p>
            <a:r>
              <a:rPr lang="cs-CZ" dirty="0" smtClean="0"/>
              <a:t>ESLP</a:t>
            </a:r>
          </a:p>
          <a:p>
            <a:pPr lvl="1"/>
            <a:r>
              <a:rPr lang="cs-CZ" dirty="0" smtClean="0"/>
              <a:t>Case-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Note</a:t>
            </a:r>
            <a:r>
              <a:rPr lang="cs-CZ" dirty="0" smtClean="0"/>
              <a:t>, </a:t>
            </a:r>
            <a:r>
              <a:rPr lang="cs-CZ" dirty="0" err="1" smtClean="0"/>
              <a:t>Overview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Court‘s</a:t>
            </a:r>
            <a:r>
              <a:rPr lang="cs-CZ" dirty="0" smtClean="0"/>
              <a:t> case-</a:t>
            </a:r>
            <a:r>
              <a:rPr lang="cs-CZ" dirty="0" err="1" smtClean="0"/>
              <a:t>law</a:t>
            </a:r>
            <a:r>
              <a:rPr lang="cs-CZ" dirty="0" smtClean="0"/>
              <a:t>, Case-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5421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II.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/>
              <a:t>Rešerše – do 26./27. </a:t>
            </a:r>
            <a:r>
              <a:rPr lang="cs-CZ" dirty="0" smtClean="0"/>
              <a:t>března.</a:t>
            </a:r>
          </a:p>
          <a:p>
            <a:pPr marL="342900" lvl="1" indent="-342900">
              <a:buSzPct val="100000"/>
            </a:pPr>
            <a:r>
              <a:rPr lang="cs-CZ" dirty="0" smtClean="0"/>
              <a:t>Zpracujte do šablony.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7006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a III. cvičení (14. 3.)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Shromažďování dat.</a:t>
            </a:r>
          </a:p>
          <a:p>
            <a:pPr lvl="1"/>
            <a:r>
              <a:rPr lang="cs-CZ" dirty="0" smtClean="0"/>
              <a:t>Představení </a:t>
            </a:r>
            <a:r>
              <a:rPr lang="cs-CZ" dirty="0" err="1" smtClean="0"/>
              <a:t>HUDOCu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Pokročilá práce s EUR-</a:t>
            </a:r>
            <a:r>
              <a:rPr lang="cs-CZ" dirty="0" err="1" smtClean="0"/>
              <a:t>Lexem</a:t>
            </a:r>
            <a:r>
              <a:rPr lang="cs-CZ" dirty="0" smtClean="0"/>
              <a:t>.</a:t>
            </a:r>
          </a:p>
          <a:p>
            <a:pPr marL="1485900" lvl="4" indent="-342900">
              <a:buClr>
                <a:srgbClr val="00287D"/>
              </a:buClr>
              <a:buSzPct val="100000"/>
              <a:buFont typeface="Wingdings" pitchFamily="2" charset="2"/>
              <a:buChar char="§"/>
            </a:pPr>
            <a:r>
              <a:rPr lang="cs-CZ" dirty="0" smtClean="0"/>
              <a:t>XML </a:t>
            </a:r>
            <a:r>
              <a:rPr lang="cs-CZ" dirty="0"/>
              <a:t>struktura </a:t>
            </a:r>
            <a:r>
              <a:rPr lang="cs-CZ" dirty="0" smtClean="0"/>
              <a:t>dokumentů.</a:t>
            </a:r>
            <a:endParaRPr lang="cs-CZ" dirty="0"/>
          </a:p>
          <a:p>
            <a:r>
              <a:rPr lang="cs-CZ" dirty="0" smtClean="0"/>
              <a:t>Tvorba informací.</a:t>
            </a:r>
          </a:p>
          <a:p>
            <a:pPr lvl="1"/>
            <a:r>
              <a:rPr lang="cs-CZ" dirty="0" smtClean="0"/>
              <a:t>Citační analýza, anotace v časopisech.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724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III.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relevantních rozhodnutí a odůvodnění – do 9./10. dubna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 šablony připište do analytické části, jakým způsobem hodnotíte relevanci. Nalezenou judikaturu pak dle relevance seřaďte a vysvětlete stručně proč.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0707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83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a III. cvičení (14. 3.)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fáze semestrální </a:t>
            </a:r>
            <a:r>
              <a:rPr lang="cs-CZ" dirty="0" smtClean="0"/>
              <a:t>práce.</a:t>
            </a:r>
            <a:endParaRPr lang="cs-CZ" dirty="0"/>
          </a:p>
          <a:p>
            <a:pPr lvl="1"/>
            <a:r>
              <a:rPr lang="cs-CZ" dirty="0"/>
              <a:t>Rešerše – do </a:t>
            </a:r>
            <a:r>
              <a:rPr lang="cs-CZ" dirty="0" smtClean="0"/>
              <a:t>26./27. března.</a:t>
            </a:r>
            <a:endParaRPr lang="cs-CZ" dirty="0"/>
          </a:p>
          <a:p>
            <a:r>
              <a:rPr lang="cs-CZ" dirty="0"/>
              <a:t>3. fáze </a:t>
            </a:r>
            <a:r>
              <a:rPr lang="cs-CZ" dirty="0" smtClean="0"/>
              <a:t>semestrální práce.</a:t>
            </a:r>
          </a:p>
          <a:p>
            <a:pPr lvl="1"/>
            <a:r>
              <a:rPr lang="cs-CZ" dirty="0" smtClean="0"/>
              <a:t>Identifikace relevantních rozhodnutí a odůvodnění – do 9./10. dubna.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02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Shromažďování dat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Judikatura </a:t>
            </a:r>
            <a:r>
              <a:rPr lang="cs-CZ" dirty="0"/>
              <a:t>ESLP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Pokročilá </a:t>
            </a:r>
            <a:r>
              <a:rPr lang="cs-CZ" dirty="0"/>
              <a:t>práce s databází EUR-Lex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Ústav práva a technologií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1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Připomenutí: Právní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dokumentů s určitou vlastností</a:t>
            </a:r>
          </a:p>
          <a:p>
            <a:pPr lvl="1"/>
            <a:r>
              <a:rPr lang="cs-CZ" dirty="0" smtClean="0"/>
              <a:t>„Nález ÚS“</a:t>
            </a:r>
          </a:p>
          <a:p>
            <a:pPr lvl="1"/>
            <a:r>
              <a:rPr lang="cs-CZ" dirty="0" smtClean="0"/>
              <a:t>„Nález ÚS“ + „právo na soukromí“</a:t>
            </a:r>
          </a:p>
          <a:p>
            <a:pPr lvl="1"/>
            <a:r>
              <a:rPr lang="cs-CZ" dirty="0" smtClean="0"/>
              <a:t>„Nález ÚS“ + „právo na soukromí“ + „orgány činné v trestním řízení“</a:t>
            </a:r>
          </a:p>
          <a:p>
            <a:r>
              <a:rPr lang="cs-CZ" dirty="0" smtClean="0"/>
              <a:t>Získáváme obraz o postoji zákonodárce a soudů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426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Databáze ESLP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175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Judikatura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rozlišovat</a:t>
            </a:r>
            <a:endParaRPr lang="cs-CZ" dirty="0"/>
          </a:p>
          <a:p>
            <a:pPr lvl="1"/>
            <a:r>
              <a:rPr lang="cs-CZ" dirty="0" smtClean="0"/>
              <a:t>Rozhodnutí adresované konkrétnímu státu v konkrétní věci</a:t>
            </a:r>
          </a:p>
          <a:p>
            <a:pPr lvl="1"/>
            <a:r>
              <a:rPr lang="cs-CZ" dirty="0" smtClean="0"/>
              <a:t>Rozhodnutí adresovaná ČR v podobné věci</a:t>
            </a:r>
          </a:p>
          <a:p>
            <a:pPr lvl="1"/>
            <a:r>
              <a:rPr lang="cs-CZ" dirty="0" smtClean="0"/>
              <a:t>Rozhodnutí adresovaná jinému státu v podobném typ</a:t>
            </a:r>
          </a:p>
          <a:p>
            <a:pPr lvl="1"/>
            <a:endParaRPr lang="cs-CZ" dirty="0"/>
          </a:p>
          <a:p>
            <a:pPr marL="342900" lvl="1" indent="-342900">
              <a:buSzPct val="100000"/>
            </a:pPr>
            <a:r>
              <a:rPr lang="cs-CZ" dirty="0" smtClean="0"/>
              <a:t>Pozor na příznak „</a:t>
            </a:r>
            <a:r>
              <a:rPr lang="cs-CZ" dirty="0" err="1"/>
              <a:t>Détinitif</a:t>
            </a:r>
            <a:r>
              <a:rPr lang="cs-CZ" dirty="0"/>
              <a:t>/</a:t>
            </a:r>
            <a:r>
              <a:rPr lang="cs-CZ" dirty="0" err="1"/>
              <a:t>Final</a:t>
            </a:r>
            <a:r>
              <a:rPr lang="cs-CZ" dirty="0"/>
              <a:t>“ </a:t>
            </a:r>
            <a:r>
              <a:rPr lang="cs-CZ" dirty="0" smtClean="0"/>
              <a:t>a další informace o rozhodnutí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0449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ESLP – jazykové těžkosti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Anglicky, francouzsky</a:t>
            </a:r>
          </a:p>
          <a:p>
            <a:pPr lvl="1"/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://eslp.justice.cz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Shrnutí z Ministerstva spravedlnosti ČR i v </a:t>
            </a:r>
            <a:r>
              <a:rPr lang="cs-CZ" dirty="0" err="1" smtClean="0"/>
              <a:t>HUDOCu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170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ESLP –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Vyhledejte číslo stížnost 64569/09</a:t>
            </a:r>
            <a:endParaRPr lang="cs-CZ" dirty="0"/>
          </a:p>
          <a:p>
            <a:r>
              <a:rPr lang="cs-CZ" dirty="0" smtClean="0"/>
              <a:t>Projděte jednotlivé dokumenty a jazykové verze – jaký je v nich rozdíl?</a:t>
            </a:r>
          </a:p>
          <a:p>
            <a:r>
              <a:rPr lang="cs-CZ" dirty="0" smtClean="0"/>
              <a:t>Používejte při citaci „</a:t>
            </a:r>
            <a:r>
              <a:rPr lang="cs-CZ" dirty="0" err="1" smtClean="0"/>
              <a:t>document</a:t>
            </a:r>
            <a:r>
              <a:rPr lang="cs-CZ" dirty="0" smtClean="0"/>
              <a:t> URL“!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Ústav práva a technologií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1075141"/>
      </p:ext>
    </p:extLst>
  </p:cSld>
  <p:clrMapOvr>
    <a:masterClrMapping/>
  </p:clrMapOvr>
</p:sld>
</file>

<file path=ppt/theme/theme1.xml><?xml version="1.0" encoding="utf-8"?>
<a:theme xmlns:a="http://schemas.openxmlformats.org/drawingml/2006/main" name="law_sablona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274</TotalTime>
  <Words>633</Words>
  <Application>Microsoft Office PowerPoint</Application>
  <PresentationFormat>Předvádění na obrazovce (4:3)</PresentationFormat>
  <Paragraphs>145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law_sablona_cz</vt:lpstr>
      <vt:lpstr>MP57902K Evropské a mezinárodní právní informační systémy  Jakub Harašta</vt:lpstr>
      <vt:lpstr>II. a III. cvičení (14. 3.)</vt:lpstr>
      <vt:lpstr>II. a III. cvičení (14. 3.)</vt:lpstr>
      <vt:lpstr>Shromažďování dat.   Judikatura ESLP.  Pokročilá práce s databází EUR-Lex.</vt:lpstr>
      <vt:lpstr>Připomenutí: Právní data</vt:lpstr>
      <vt:lpstr>HUDOC</vt:lpstr>
      <vt:lpstr>Judikatura ESLP</vt:lpstr>
      <vt:lpstr>ESLP – jazykové těžkosti</vt:lpstr>
      <vt:lpstr>ESLP – příklad</vt:lpstr>
      <vt:lpstr>EUR-Lex</vt:lpstr>
      <vt:lpstr>CELEX</vt:lpstr>
      <vt:lpstr>CELEX – příklady</vt:lpstr>
      <vt:lpstr>CELEX – past vedle pasti</vt:lpstr>
      <vt:lpstr>Rešerše za použití CELEXu</vt:lpstr>
      <vt:lpstr>Relevance dat.   Tvorba informací.</vt:lpstr>
      <vt:lpstr>Připomenutí: Právní informace</vt:lpstr>
      <vt:lpstr>Metody určení relevance</vt:lpstr>
      <vt:lpstr>Relevance</vt:lpstr>
      <vt:lpstr>ÚKOL – II. cvičení</vt:lpstr>
      <vt:lpstr>ÚKOL – III. cvičení</vt:lpstr>
      <vt:lpstr>Dotazy?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MP57902K Evropské a mezinárodní právní informační systémy  Jakub Harašta</dc:title>
  <dc:creator>Jakub Harašta</dc:creator>
  <cp:lastModifiedBy>Jakub Harašta</cp:lastModifiedBy>
  <cp:revision>22</cp:revision>
  <cp:lastPrinted>1601-01-01T00:00:00Z</cp:lastPrinted>
  <dcterms:created xsi:type="dcterms:W3CDTF">2016-02-29T08:20:48Z</dcterms:created>
  <dcterms:modified xsi:type="dcterms:W3CDTF">2016-03-14T10:05:59Z</dcterms:modified>
</cp:coreProperties>
</file>