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769" r:id="rId3"/>
  </p:sldMasterIdLst>
  <p:notesMasterIdLst>
    <p:notesMasterId r:id="rId43"/>
  </p:notesMasterIdLst>
  <p:handoutMasterIdLst>
    <p:handoutMasterId r:id="rId44"/>
  </p:handoutMasterIdLst>
  <p:sldIdLst>
    <p:sldId id="309" r:id="rId4"/>
    <p:sldId id="310" r:id="rId5"/>
    <p:sldId id="376" r:id="rId6"/>
    <p:sldId id="377" r:id="rId7"/>
    <p:sldId id="312" r:id="rId8"/>
    <p:sldId id="378" r:id="rId9"/>
    <p:sldId id="381" r:id="rId10"/>
    <p:sldId id="401" r:id="rId11"/>
    <p:sldId id="382" r:id="rId12"/>
    <p:sldId id="379" r:id="rId13"/>
    <p:sldId id="384" r:id="rId14"/>
    <p:sldId id="387" r:id="rId15"/>
    <p:sldId id="383" r:id="rId16"/>
    <p:sldId id="385" r:id="rId17"/>
    <p:sldId id="351" r:id="rId18"/>
    <p:sldId id="386" r:id="rId19"/>
    <p:sldId id="402" r:id="rId20"/>
    <p:sldId id="388" r:id="rId21"/>
    <p:sldId id="355" r:id="rId22"/>
    <p:sldId id="397" r:id="rId23"/>
    <p:sldId id="389" r:id="rId24"/>
    <p:sldId id="424" r:id="rId25"/>
    <p:sldId id="425" r:id="rId26"/>
    <p:sldId id="390" r:id="rId27"/>
    <p:sldId id="356" r:id="rId28"/>
    <p:sldId id="393" r:id="rId29"/>
    <p:sldId id="391" r:id="rId30"/>
    <p:sldId id="357" r:id="rId31"/>
    <p:sldId id="392" r:id="rId32"/>
    <p:sldId id="394" r:id="rId33"/>
    <p:sldId id="396" r:id="rId34"/>
    <p:sldId id="399" r:id="rId35"/>
    <p:sldId id="405" r:id="rId36"/>
    <p:sldId id="406" r:id="rId37"/>
    <p:sldId id="407" r:id="rId38"/>
    <p:sldId id="408" r:id="rId39"/>
    <p:sldId id="409" r:id="rId40"/>
    <p:sldId id="410" r:id="rId41"/>
    <p:sldId id="422" r:id="rId4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747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E0A42-6348-43F2-93F0-EED1533901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10C9FD-3535-4FD1-A7DF-76C529E9BF4E}">
      <dgm:prSet custT="1"/>
      <dgm:spPr>
        <a:solidFill>
          <a:srgbClr val="FF0066"/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cs-CZ" sz="3600" dirty="0" smtClean="0"/>
            <a:t>VYNUCENÍ SPLNĚNÍ POVINNOSTI</a:t>
          </a:r>
          <a:endParaRPr lang="cs-CZ" sz="3600" dirty="0"/>
        </a:p>
      </dgm:t>
    </dgm:pt>
    <dgm:pt modelId="{55C71C6D-9065-492C-A27E-9E4183739343}" type="parTrans" cxnId="{FD3A198E-8259-4370-B37B-0FA743CFF1E0}">
      <dgm:prSet/>
      <dgm:spPr/>
      <dgm:t>
        <a:bodyPr/>
        <a:lstStyle/>
        <a:p>
          <a:endParaRPr lang="cs-CZ"/>
        </a:p>
      </dgm:t>
    </dgm:pt>
    <dgm:pt modelId="{D03D6ADB-5182-43C2-A334-71B20F294429}" type="sibTrans" cxnId="{FD3A198E-8259-4370-B37B-0FA743CFF1E0}">
      <dgm:prSet/>
      <dgm:spPr/>
      <dgm:t>
        <a:bodyPr/>
        <a:lstStyle/>
        <a:p>
          <a:endParaRPr lang="cs-CZ"/>
        </a:p>
      </dgm:t>
    </dgm:pt>
    <dgm:pt modelId="{EFA3FBFE-AC38-48A3-ABC2-6E8E64EA7314}">
      <dgm:prSet custT="1"/>
      <dgm:spPr>
        <a:solidFill>
          <a:srgbClr val="FF0066"/>
        </a:solidFill>
      </dgm:spPr>
      <dgm:t>
        <a:bodyPr/>
        <a:lstStyle/>
        <a:p>
          <a:pPr rtl="0"/>
          <a:r>
            <a:rPr lang="cs-CZ" sz="4000" b="0" baseline="0" dirty="0" smtClean="0"/>
            <a:t>exekuční řád (exekuce)</a:t>
          </a:r>
          <a:endParaRPr lang="cs-CZ" sz="4000" b="0" dirty="0"/>
        </a:p>
      </dgm:t>
    </dgm:pt>
    <dgm:pt modelId="{12B00A17-02D7-4712-84EF-1352BC6DC1AB}" type="parTrans" cxnId="{58B4EF26-B856-4F5D-92A8-0314768F83CD}">
      <dgm:prSet/>
      <dgm:spPr>
        <a:ln>
          <a:solidFill>
            <a:srgbClr val="FF0066"/>
          </a:solidFill>
        </a:ln>
      </dgm:spPr>
      <dgm:t>
        <a:bodyPr/>
        <a:lstStyle/>
        <a:p>
          <a:endParaRPr lang="cs-CZ"/>
        </a:p>
      </dgm:t>
    </dgm:pt>
    <dgm:pt modelId="{E14F7E44-C60C-41FC-A147-1012AA051412}" type="sibTrans" cxnId="{58B4EF26-B856-4F5D-92A8-0314768F83CD}">
      <dgm:prSet/>
      <dgm:spPr/>
      <dgm:t>
        <a:bodyPr/>
        <a:lstStyle/>
        <a:p>
          <a:endParaRPr lang="cs-CZ"/>
        </a:p>
      </dgm:t>
    </dgm:pt>
    <dgm:pt modelId="{73011771-6807-402F-B591-D410BD874F03}">
      <dgm:prSet custT="1"/>
      <dgm:spPr>
        <a:solidFill>
          <a:srgbClr val="FF0066"/>
        </a:solidFill>
      </dgm:spPr>
      <dgm:t>
        <a:bodyPr/>
        <a:lstStyle/>
        <a:p>
          <a:pPr rtl="0"/>
          <a:r>
            <a:rPr lang="cs-CZ" sz="3600" dirty="0" smtClean="0"/>
            <a:t>část 6. OSŘ (výkon rozhodnutí – </a:t>
          </a:r>
          <a:br>
            <a:rPr lang="cs-CZ" sz="3600" dirty="0" smtClean="0"/>
          </a:br>
          <a:r>
            <a:rPr lang="cs-CZ" sz="3600" dirty="0" smtClean="0"/>
            <a:t>§ 251)</a:t>
          </a:r>
          <a:endParaRPr lang="cs-CZ" sz="3600" dirty="0"/>
        </a:p>
      </dgm:t>
    </dgm:pt>
    <dgm:pt modelId="{B83C592B-E58B-4AD4-A2D1-4E7C5942187D}" type="parTrans" cxnId="{B6B5DA0B-B58B-4E28-916C-A76D6C5039FA}">
      <dgm:prSet/>
      <dgm:spPr>
        <a:ln>
          <a:solidFill>
            <a:srgbClr val="FF0066"/>
          </a:solidFill>
        </a:ln>
      </dgm:spPr>
      <dgm:t>
        <a:bodyPr/>
        <a:lstStyle/>
        <a:p>
          <a:endParaRPr lang="cs-CZ"/>
        </a:p>
      </dgm:t>
    </dgm:pt>
    <dgm:pt modelId="{7F21F8A3-1026-4247-B4E3-FD666D8768C0}" type="sibTrans" cxnId="{B6B5DA0B-B58B-4E28-916C-A76D6C5039FA}">
      <dgm:prSet/>
      <dgm:spPr/>
      <dgm:t>
        <a:bodyPr/>
        <a:lstStyle/>
        <a:p>
          <a:endParaRPr lang="cs-CZ"/>
        </a:p>
      </dgm:t>
    </dgm:pt>
    <dgm:pt modelId="{A744C277-4CEF-452B-B0EA-FF121DCEFA78}" type="pres">
      <dgm:prSet presAssocID="{DE2E0A42-6348-43F2-93F0-EED1533901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CC54DBF-72D7-4595-B41E-6F1D345C23F0}" type="pres">
      <dgm:prSet presAssocID="{4710C9FD-3535-4FD1-A7DF-76C529E9BF4E}" presName="hierRoot1" presStyleCnt="0">
        <dgm:presLayoutVars>
          <dgm:hierBranch val="init"/>
        </dgm:presLayoutVars>
      </dgm:prSet>
      <dgm:spPr/>
    </dgm:pt>
    <dgm:pt modelId="{16E3D14C-EFD6-4676-B73F-97B4E6BF0E5A}" type="pres">
      <dgm:prSet presAssocID="{4710C9FD-3535-4FD1-A7DF-76C529E9BF4E}" presName="rootComposite1" presStyleCnt="0"/>
      <dgm:spPr/>
    </dgm:pt>
    <dgm:pt modelId="{3DACA1BA-5107-46DB-929D-7C428A55DB76}" type="pres">
      <dgm:prSet presAssocID="{4710C9FD-3535-4FD1-A7DF-76C529E9BF4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AA994A7-65DB-422B-8F1E-58C34EB8D8D5}" type="pres">
      <dgm:prSet presAssocID="{4710C9FD-3535-4FD1-A7DF-76C529E9BF4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EFC0EAF1-8174-4086-9D66-E7FE61E5F4B5}" type="pres">
      <dgm:prSet presAssocID="{4710C9FD-3535-4FD1-A7DF-76C529E9BF4E}" presName="hierChild2" presStyleCnt="0"/>
      <dgm:spPr/>
    </dgm:pt>
    <dgm:pt modelId="{56354BBF-64EA-4FA8-8469-D039420D0356}" type="pres">
      <dgm:prSet presAssocID="{B83C592B-E58B-4AD4-A2D1-4E7C5942187D}" presName="Name37" presStyleLbl="parChTrans1D2" presStyleIdx="0" presStyleCnt="2"/>
      <dgm:spPr/>
      <dgm:t>
        <a:bodyPr/>
        <a:lstStyle/>
        <a:p>
          <a:endParaRPr lang="cs-CZ"/>
        </a:p>
      </dgm:t>
    </dgm:pt>
    <dgm:pt modelId="{7BAAB63B-C5AE-4598-B671-FEBD5D881037}" type="pres">
      <dgm:prSet presAssocID="{73011771-6807-402F-B591-D410BD874F03}" presName="hierRoot2" presStyleCnt="0">
        <dgm:presLayoutVars>
          <dgm:hierBranch val="init"/>
        </dgm:presLayoutVars>
      </dgm:prSet>
      <dgm:spPr/>
    </dgm:pt>
    <dgm:pt modelId="{A3915779-0BD0-41D3-8772-C25F60E8E752}" type="pres">
      <dgm:prSet presAssocID="{73011771-6807-402F-B591-D410BD874F03}" presName="rootComposite" presStyleCnt="0"/>
      <dgm:spPr/>
    </dgm:pt>
    <dgm:pt modelId="{D7E1E8B6-8E9A-49EE-8890-6579F07A58F7}" type="pres">
      <dgm:prSet presAssocID="{73011771-6807-402F-B591-D410BD874F03}" presName="rootText" presStyleLbl="node2" presStyleIdx="0" presStyleCnt="2" custScaleX="113716" custScaleY="14332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5BBCE2-E4E4-4ECE-A2AD-4C12599AE4FF}" type="pres">
      <dgm:prSet presAssocID="{73011771-6807-402F-B591-D410BD874F03}" presName="rootConnector" presStyleLbl="node2" presStyleIdx="0" presStyleCnt="2"/>
      <dgm:spPr/>
      <dgm:t>
        <a:bodyPr/>
        <a:lstStyle/>
        <a:p>
          <a:endParaRPr lang="cs-CZ"/>
        </a:p>
      </dgm:t>
    </dgm:pt>
    <dgm:pt modelId="{D862FBA9-0B68-418E-951A-FDB0B30B78AE}" type="pres">
      <dgm:prSet presAssocID="{73011771-6807-402F-B591-D410BD874F03}" presName="hierChild4" presStyleCnt="0"/>
      <dgm:spPr/>
    </dgm:pt>
    <dgm:pt modelId="{9F98E605-B1B5-43F6-BBE5-892E53AC6928}" type="pres">
      <dgm:prSet presAssocID="{73011771-6807-402F-B591-D410BD874F03}" presName="hierChild5" presStyleCnt="0"/>
      <dgm:spPr/>
    </dgm:pt>
    <dgm:pt modelId="{792C222F-B7AC-4638-988F-1022E6AF6380}" type="pres">
      <dgm:prSet presAssocID="{12B00A17-02D7-4712-84EF-1352BC6DC1AB}" presName="Name37" presStyleLbl="parChTrans1D2" presStyleIdx="1" presStyleCnt="2"/>
      <dgm:spPr/>
      <dgm:t>
        <a:bodyPr/>
        <a:lstStyle/>
        <a:p>
          <a:endParaRPr lang="cs-CZ"/>
        </a:p>
      </dgm:t>
    </dgm:pt>
    <dgm:pt modelId="{CC371DC4-8D10-4896-BBFF-54EF489F78AC}" type="pres">
      <dgm:prSet presAssocID="{EFA3FBFE-AC38-48A3-ABC2-6E8E64EA7314}" presName="hierRoot2" presStyleCnt="0">
        <dgm:presLayoutVars>
          <dgm:hierBranch val="init"/>
        </dgm:presLayoutVars>
      </dgm:prSet>
      <dgm:spPr/>
    </dgm:pt>
    <dgm:pt modelId="{CE198507-AC6E-492A-92B2-E2672763025B}" type="pres">
      <dgm:prSet presAssocID="{EFA3FBFE-AC38-48A3-ABC2-6E8E64EA7314}" presName="rootComposite" presStyleCnt="0"/>
      <dgm:spPr/>
    </dgm:pt>
    <dgm:pt modelId="{02BA6080-0B45-431C-BAE0-EB0A405F3974}" type="pres">
      <dgm:prSet presAssocID="{EFA3FBFE-AC38-48A3-ABC2-6E8E64EA7314}" presName="rootText" presStyleLbl="node2" presStyleIdx="1" presStyleCnt="2" custScaleX="109524" custScaleY="14127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8043CD8-6B9B-4B9D-AE83-A72DA11A23CD}" type="pres">
      <dgm:prSet presAssocID="{EFA3FBFE-AC38-48A3-ABC2-6E8E64EA7314}" presName="rootConnector" presStyleLbl="node2" presStyleIdx="1" presStyleCnt="2"/>
      <dgm:spPr/>
      <dgm:t>
        <a:bodyPr/>
        <a:lstStyle/>
        <a:p>
          <a:endParaRPr lang="cs-CZ"/>
        </a:p>
      </dgm:t>
    </dgm:pt>
    <dgm:pt modelId="{502AC99D-321A-47DB-9194-8DE7CF517BE7}" type="pres">
      <dgm:prSet presAssocID="{EFA3FBFE-AC38-48A3-ABC2-6E8E64EA7314}" presName="hierChild4" presStyleCnt="0"/>
      <dgm:spPr/>
    </dgm:pt>
    <dgm:pt modelId="{A95754C2-9BE6-4493-AE45-F22E9B6D3FB8}" type="pres">
      <dgm:prSet presAssocID="{EFA3FBFE-AC38-48A3-ABC2-6E8E64EA7314}" presName="hierChild5" presStyleCnt="0"/>
      <dgm:spPr/>
    </dgm:pt>
    <dgm:pt modelId="{FA4C1CFF-35AB-45FA-84C0-7B0B34B210EB}" type="pres">
      <dgm:prSet presAssocID="{4710C9FD-3535-4FD1-A7DF-76C529E9BF4E}" presName="hierChild3" presStyleCnt="0"/>
      <dgm:spPr/>
    </dgm:pt>
  </dgm:ptLst>
  <dgm:cxnLst>
    <dgm:cxn modelId="{2B6B2B5A-B0BD-4F1B-AFE8-7E07246870D3}" type="presOf" srcId="{73011771-6807-402F-B591-D410BD874F03}" destId="{D7E1E8B6-8E9A-49EE-8890-6579F07A58F7}" srcOrd="0" destOrd="0" presId="urn:microsoft.com/office/officeart/2005/8/layout/orgChart1"/>
    <dgm:cxn modelId="{B6B5DA0B-B58B-4E28-916C-A76D6C5039FA}" srcId="{4710C9FD-3535-4FD1-A7DF-76C529E9BF4E}" destId="{73011771-6807-402F-B591-D410BD874F03}" srcOrd="0" destOrd="0" parTransId="{B83C592B-E58B-4AD4-A2D1-4E7C5942187D}" sibTransId="{7F21F8A3-1026-4247-B4E3-FD666D8768C0}"/>
    <dgm:cxn modelId="{58B4EF26-B856-4F5D-92A8-0314768F83CD}" srcId="{4710C9FD-3535-4FD1-A7DF-76C529E9BF4E}" destId="{EFA3FBFE-AC38-48A3-ABC2-6E8E64EA7314}" srcOrd="1" destOrd="0" parTransId="{12B00A17-02D7-4712-84EF-1352BC6DC1AB}" sibTransId="{E14F7E44-C60C-41FC-A147-1012AA051412}"/>
    <dgm:cxn modelId="{71DC2BA2-C4F1-4C17-B663-AE8B47949712}" type="presOf" srcId="{EFA3FBFE-AC38-48A3-ABC2-6E8E64EA7314}" destId="{02BA6080-0B45-431C-BAE0-EB0A405F3974}" srcOrd="0" destOrd="0" presId="urn:microsoft.com/office/officeart/2005/8/layout/orgChart1"/>
    <dgm:cxn modelId="{8382A289-E6CD-485F-A5D7-235BFF250C51}" type="presOf" srcId="{73011771-6807-402F-B591-D410BD874F03}" destId="{655BBCE2-E4E4-4ECE-A2AD-4C12599AE4FF}" srcOrd="1" destOrd="0" presId="urn:microsoft.com/office/officeart/2005/8/layout/orgChart1"/>
    <dgm:cxn modelId="{FD3A198E-8259-4370-B37B-0FA743CFF1E0}" srcId="{DE2E0A42-6348-43F2-93F0-EED15339018A}" destId="{4710C9FD-3535-4FD1-A7DF-76C529E9BF4E}" srcOrd="0" destOrd="0" parTransId="{55C71C6D-9065-492C-A27E-9E4183739343}" sibTransId="{D03D6ADB-5182-43C2-A334-71B20F294429}"/>
    <dgm:cxn modelId="{D08DD22A-0782-4242-BD15-31D9D7539A0E}" type="presOf" srcId="{DE2E0A42-6348-43F2-93F0-EED15339018A}" destId="{A744C277-4CEF-452B-B0EA-FF121DCEFA78}" srcOrd="0" destOrd="0" presId="urn:microsoft.com/office/officeart/2005/8/layout/orgChart1"/>
    <dgm:cxn modelId="{3307C2EE-3EAF-450E-AB3E-384F83F6BB75}" type="presOf" srcId="{4710C9FD-3535-4FD1-A7DF-76C529E9BF4E}" destId="{AAA994A7-65DB-422B-8F1E-58C34EB8D8D5}" srcOrd="1" destOrd="0" presId="urn:microsoft.com/office/officeart/2005/8/layout/orgChart1"/>
    <dgm:cxn modelId="{35480C3D-CEFF-4FE9-9D0E-6096220C5949}" type="presOf" srcId="{4710C9FD-3535-4FD1-A7DF-76C529E9BF4E}" destId="{3DACA1BA-5107-46DB-929D-7C428A55DB76}" srcOrd="0" destOrd="0" presId="urn:microsoft.com/office/officeart/2005/8/layout/orgChart1"/>
    <dgm:cxn modelId="{A7277CD3-3C67-48A3-8155-35F5BF2520A4}" type="presOf" srcId="{12B00A17-02D7-4712-84EF-1352BC6DC1AB}" destId="{792C222F-B7AC-4638-988F-1022E6AF6380}" srcOrd="0" destOrd="0" presId="urn:microsoft.com/office/officeart/2005/8/layout/orgChart1"/>
    <dgm:cxn modelId="{74510683-E002-4135-B1D6-815170CB4CBC}" type="presOf" srcId="{B83C592B-E58B-4AD4-A2D1-4E7C5942187D}" destId="{56354BBF-64EA-4FA8-8469-D039420D0356}" srcOrd="0" destOrd="0" presId="urn:microsoft.com/office/officeart/2005/8/layout/orgChart1"/>
    <dgm:cxn modelId="{51C81532-2CBB-4522-8AC0-F63C6D6AAA54}" type="presOf" srcId="{EFA3FBFE-AC38-48A3-ABC2-6E8E64EA7314}" destId="{F8043CD8-6B9B-4B9D-AE83-A72DA11A23CD}" srcOrd="1" destOrd="0" presId="urn:microsoft.com/office/officeart/2005/8/layout/orgChart1"/>
    <dgm:cxn modelId="{E85DE82A-9755-4180-BDCE-6AEA0B01323A}" type="presParOf" srcId="{A744C277-4CEF-452B-B0EA-FF121DCEFA78}" destId="{DCC54DBF-72D7-4595-B41E-6F1D345C23F0}" srcOrd="0" destOrd="0" presId="urn:microsoft.com/office/officeart/2005/8/layout/orgChart1"/>
    <dgm:cxn modelId="{28B0B579-F2C3-4952-BA80-F5A6ECC077F0}" type="presParOf" srcId="{DCC54DBF-72D7-4595-B41E-6F1D345C23F0}" destId="{16E3D14C-EFD6-4676-B73F-97B4E6BF0E5A}" srcOrd="0" destOrd="0" presId="urn:microsoft.com/office/officeart/2005/8/layout/orgChart1"/>
    <dgm:cxn modelId="{CBC50BD4-3100-4217-8C53-DC1C72DF2F55}" type="presParOf" srcId="{16E3D14C-EFD6-4676-B73F-97B4E6BF0E5A}" destId="{3DACA1BA-5107-46DB-929D-7C428A55DB76}" srcOrd="0" destOrd="0" presId="urn:microsoft.com/office/officeart/2005/8/layout/orgChart1"/>
    <dgm:cxn modelId="{048DC995-7172-4524-83CE-E5A4925CB4DA}" type="presParOf" srcId="{16E3D14C-EFD6-4676-B73F-97B4E6BF0E5A}" destId="{AAA994A7-65DB-422B-8F1E-58C34EB8D8D5}" srcOrd="1" destOrd="0" presId="urn:microsoft.com/office/officeart/2005/8/layout/orgChart1"/>
    <dgm:cxn modelId="{D404C5E1-78BD-4A05-B13D-CF72B80A48DC}" type="presParOf" srcId="{DCC54DBF-72D7-4595-B41E-6F1D345C23F0}" destId="{EFC0EAF1-8174-4086-9D66-E7FE61E5F4B5}" srcOrd="1" destOrd="0" presId="urn:microsoft.com/office/officeart/2005/8/layout/orgChart1"/>
    <dgm:cxn modelId="{F31CFCCD-1EFE-46C4-B85E-7A3D201B645E}" type="presParOf" srcId="{EFC0EAF1-8174-4086-9D66-E7FE61E5F4B5}" destId="{56354BBF-64EA-4FA8-8469-D039420D0356}" srcOrd="0" destOrd="0" presId="urn:microsoft.com/office/officeart/2005/8/layout/orgChart1"/>
    <dgm:cxn modelId="{A3F0C08B-62FB-48E7-9E87-79356A456F6B}" type="presParOf" srcId="{EFC0EAF1-8174-4086-9D66-E7FE61E5F4B5}" destId="{7BAAB63B-C5AE-4598-B671-FEBD5D881037}" srcOrd="1" destOrd="0" presId="urn:microsoft.com/office/officeart/2005/8/layout/orgChart1"/>
    <dgm:cxn modelId="{6DA8B087-BCC0-4717-ABA7-BBD0CED77B15}" type="presParOf" srcId="{7BAAB63B-C5AE-4598-B671-FEBD5D881037}" destId="{A3915779-0BD0-41D3-8772-C25F60E8E752}" srcOrd="0" destOrd="0" presId="urn:microsoft.com/office/officeart/2005/8/layout/orgChart1"/>
    <dgm:cxn modelId="{B1DAC666-47B6-4D59-A989-E815C4CBCAB7}" type="presParOf" srcId="{A3915779-0BD0-41D3-8772-C25F60E8E752}" destId="{D7E1E8B6-8E9A-49EE-8890-6579F07A58F7}" srcOrd="0" destOrd="0" presId="urn:microsoft.com/office/officeart/2005/8/layout/orgChart1"/>
    <dgm:cxn modelId="{2F1FACB2-E9CC-46BD-AFA9-E2FE5ABA8771}" type="presParOf" srcId="{A3915779-0BD0-41D3-8772-C25F60E8E752}" destId="{655BBCE2-E4E4-4ECE-A2AD-4C12599AE4FF}" srcOrd="1" destOrd="0" presId="urn:microsoft.com/office/officeart/2005/8/layout/orgChart1"/>
    <dgm:cxn modelId="{3463FEC4-B250-4877-BE65-D6834A55C404}" type="presParOf" srcId="{7BAAB63B-C5AE-4598-B671-FEBD5D881037}" destId="{D862FBA9-0B68-418E-951A-FDB0B30B78AE}" srcOrd="1" destOrd="0" presId="urn:microsoft.com/office/officeart/2005/8/layout/orgChart1"/>
    <dgm:cxn modelId="{FA4E6CBF-4339-4C88-A9D0-E7AF4679BEB7}" type="presParOf" srcId="{7BAAB63B-C5AE-4598-B671-FEBD5D881037}" destId="{9F98E605-B1B5-43F6-BBE5-892E53AC6928}" srcOrd="2" destOrd="0" presId="urn:microsoft.com/office/officeart/2005/8/layout/orgChart1"/>
    <dgm:cxn modelId="{A2FAF53C-2CAB-4B58-812D-FE9E169FCC77}" type="presParOf" srcId="{EFC0EAF1-8174-4086-9D66-E7FE61E5F4B5}" destId="{792C222F-B7AC-4638-988F-1022E6AF6380}" srcOrd="2" destOrd="0" presId="urn:microsoft.com/office/officeart/2005/8/layout/orgChart1"/>
    <dgm:cxn modelId="{60462A78-DB5C-442B-9D61-A9292240374A}" type="presParOf" srcId="{EFC0EAF1-8174-4086-9D66-E7FE61E5F4B5}" destId="{CC371DC4-8D10-4896-BBFF-54EF489F78AC}" srcOrd="3" destOrd="0" presId="urn:microsoft.com/office/officeart/2005/8/layout/orgChart1"/>
    <dgm:cxn modelId="{E3709918-9BEA-4E8E-AE60-4CC64D702ED9}" type="presParOf" srcId="{CC371DC4-8D10-4896-BBFF-54EF489F78AC}" destId="{CE198507-AC6E-492A-92B2-E2672763025B}" srcOrd="0" destOrd="0" presId="urn:microsoft.com/office/officeart/2005/8/layout/orgChart1"/>
    <dgm:cxn modelId="{7F7DA886-36D6-4B0F-BDCD-429AA5B932EC}" type="presParOf" srcId="{CE198507-AC6E-492A-92B2-E2672763025B}" destId="{02BA6080-0B45-431C-BAE0-EB0A405F3974}" srcOrd="0" destOrd="0" presId="urn:microsoft.com/office/officeart/2005/8/layout/orgChart1"/>
    <dgm:cxn modelId="{9ACB7BD9-73FC-4BB8-9036-450403554E7C}" type="presParOf" srcId="{CE198507-AC6E-492A-92B2-E2672763025B}" destId="{F8043CD8-6B9B-4B9D-AE83-A72DA11A23CD}" srcOrd="1" destOrd="0" presId="urn:microsoft.com/office/officeart/2005/8/layout/orgChart1"/>
    <dgm:cxn modelId="{82569487-9D26-4B43-9F94-F9A8A6BAB15E}" type="presParOf" srcId="{CC371DC4-8D10-4896-BBFF-54EF489F78AC}" destId="{502AC99D-321A-47DB-9194-8DE7CF517BE7}" srcOrd="1" destOrd="0" presId="urn:microsoft.com/office/officeart/2005/8/layout/orgChart1"/>
    <dgm:cxn modelId="{050349CE-79C9-47BA-A376-B7233853E309}" type="presParOf" srcId="{CC371DC4-8D10-4896-BBFF-54EF489F78AC}" destId="{A95754C2-9BE6-4493-AE45-F22E9B6D3FB8}" srcOrd="2" destOrd="0" presId="urn:microsoft.com/office/officeart/2005/8/layout/orgChart1"/>
    <dgm:cxn modelId="{367A4D11-825E-4B9A-826F-C4A5AF5820DD}" type="presParOf" srcId="{DCC54DBF-72D7-4595-B41E-6F1D345C23F0}" destId="{FA4C1CFF-35AB-45FA-84C0-7B0B34B210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2C222F-B7AC-4638-988F-1022E6AF6380}">
      <dsp:nvSpPr>
        <dsp:cNvPr id="0" name=""/>
        <dsp:cNvSpPr/>
      </dsp:nvSpPr>
      <dsp:spPr>
        <a:xfrm>
          <a:off x="3924435" y="1489643"/>
          <a:ext cx="2003863" cy="6247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369"/>
              </a:lnTo>
              <a:lnTo>
                <a:pt x="2003863" y="312369"/>
              </a:lnTo>
              <a:lnTo>
                <a:pt x="2003863" y="624738"/>
              </a:lnTo>
            </a:path>
          </a:pathLst>
        </a:custGeom>
        <a:noFill/>
        <a:ln w="1905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54BBF-64EA-4FA8-8469-D039420D0356}">
      <dsp:nvSpPr>
        <dsp:cNvPr id="0" name=""/>
        <dsp:cNvSpPr/>
      </dsp:nvSpPr>
      <dsp:spPr>
        <a:xfrm>
          <a:off x="1982927" y="1489643"/>
          <a:ext cx="1941508" cy="624738"/>
        </a:xfrm>
        <a:custGeom>
          <a:avLst/>
          <a:gdLst/>
          <a:ahLst/>
          <a:cxnLst/>
          <a:rect l="0" t="0" r="0" b="0"/>
          <a:pathLst>
            <a:path>
              <a:moveTo>
                <a:pt x="1941508" y="0"/>
              </a:moveTo>
              <a:lnTo>
                <a:pt x="1941508" y="312369"/>
              </a:lnTo>
              <a:lnTo>
                <a:pt x="0" y="312369"/>
              </a:lnTo>
              <a:lnTo>
                <a:pt x="0" y="624738"/>
              </a:lnTo>
            </a:path>
          </a:pathLst>
        </a:custGeom>
        <a:noFill/>
        <a:ln w="1905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CA1BA-5107-46DB-929D-7C428A55DB76}">
      <dsp:nvSpPr>
        <dsp:cNvPr id="0" name=""/>
        <dsp:cNvSpPr/>
      </dsp:nvSpPr>
      <dsp:spPr>
        <a:xfrm>
          <a:off x="2436963" y="2170"/>
          <a:ext cx="2974944" cy="1487472"/>
        </a:xfrm>
        <a:prstGeom prst="rect">
          <a:avLst/>
        </a:prstGeom>
        <a:solidFill>
          <a:srgbClr val="FF0066"/>
        </a:solidFill>
        <a:ln w="190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VYNUCENÍ SPLNĚNÍ POVINNOSTI</a:t>
          </a:r>
          <a:endParaRPr lang="cs-CZ" sz="3600" kern="1200" dirty="0"/>
        </a:p>
      </dsp:txBody>
      <dsp:txXfrm>
        <a:off x="2436963" y="2170"/>
        <a:ext cx="2974944" cy="1487472"/>
      </dsp:txXfrm>
    </dsp:sp>
    <dsp:sp modelId="{D7E1E8B6-8E9A-49EE-8890-6579F07A58F7}">
      <dsp:nvSpPr>
        <dsp:cNvPr id="0" name=""/>
        <dsp:cNvSpPr/>
      </dsp:nvSpPr>
      <dsp:spPr>
        <a:xfrm>
          <a:off x="291433" y="2114381"/>
          <a:ext cx="3382987" cy="2131919"/>
        </a:xfrm>
        <a:prstGeom prst="rect">
          <a:avLst/>
        </a:prstGeom>
        <a:solidFill>
          <a:srgbClr val="FF006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část 6. OSŘ (výkon rozhodnutí – </a:t>
          </a:r>
          <a:br>
            <a:rPr lang="cs-CZ" sz="3600" kern="1200" dirty="0" smtClean="0"/>
          </a:br>
          <a:r>
            <a:rPr lang="cs-CZ" sz="3600" kern="1200" dirty="0" smtClean="0"/>
            <a:t>§ 251)</a:t>
          </a:r>
          <a:endParaRPr lang="cs-CZ" sz="3600" kern="1200" dirty="0"/>
        </a:p>
      </dsp:txBody>
      <dsp:txXfrm>
        <a:off x="291433" y="2114381"/>
        <a:ext cx="3382987" cy="2131919"/>
      </dsp:txXfrm>
    </dsp:sp>
    <dsp:sp modelId="{02BA6080-0B45-431C-BAE0-EB0A405F3974}">
      <dsp:nvSpPr>
        <dsp:cNvPr id="0" name=""/>
        <dsp:cNvSpPr/>
      </dsp:nvSpPr>
      <dsp:spPr>
        <a:xfrm>
          <a:off x="4299159" y="2114381"/>
          <a:ext cx="3258278" cy="2101396"/>
        </a:xfrm>
        <a:prstGeom prst="rect">
          <a:avLst/>
        </a:prstGeom>
        <a:solidFill>
          <a:srgbClr val="FF006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0" kern="1200" baseline="0" dirty="0" smtClean="0"/>
            <a:t>exekuční řád (exekuce)</a:t>
          </a:r>
          <a:endParaRPr lang="cs-CZ" sz="4000" b="0" kern="1200" dirty="0"/>
        </a:p>
      </dsp:txBody>
      <dsp:txXfrm>
        <a:off x="4299159" y="2114381"/>
        <a:ext cx="3258278" cy="2101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9886D0A8-9765-48F0-B6B5-71D6BDD3F5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182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97E4863A-CD26-46A8-B953-0A6CA0CEA1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851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50E6-6994-4B6B-9409-E4C3C75141D0}" type="slidenum">
              <a:rPr lang="cs-CZ" altLang="cs-CZ" sz="1200" smtClean="0"/>
              <a:pPr eaLnBrk="1" hangingPunct="1"/>
              <a:t>2</a:t>
            </a:fld>
            <a:endParaRPr lang="cs-CZ" altLang="cs-CZ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50E6-6994-4B6B-9409-E4C3C75141D0}" type="slidenum">
              <a:rPr lang="cs-CZ" altLang="cs-CZ" sz="1200" smtClean="0"/>
              <a:pPr eaLnBrk="1" hangingPunct="1"/>
              <a:t>8</a:t>
            </a:fld>
            <a:endParaRPr lang="cs-CZ" altLang="cs-CZ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50E6-6994-4B6B-9409-E4C3C75141D0}" type="slidenum">
              <a:rPr lang="cs-CZ" altLang="cs-CZ" sz="1200" smtClean="0"/>
              <a:pPr eaLnBrk="1" hangingPunct="1"/>
              <a:t>17</a:t>
            </a:fld>
            <a:endParaRPr lang="cs-CZ" altLang="cs-CZ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4863A-CD26-46A8-B953-0A6CA0CEA1B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6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2A94-0487-4614-BBE0-2D3DAF19C6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03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71967-11EB-4EE8-AF90-FF22F6EEBB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48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84E62-9378-45A7-9443-12DE11E7DB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434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86110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42167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8772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5039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74701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19425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50839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9259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AAF7-CA07-47A6-A116-BC96E8E1B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630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292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3261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493983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4/23/2016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4/23/2016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19BB7-0F76-4363-A21D-07C5C916E3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1950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4/23/2016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4/23/2016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4/23/2016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1A75F-6588-4E85-B455-DE6FC6CD7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49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A405-2724-4C6A-A3AD-B1B0971685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5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F3305-E760-4705-A9D5-21AC298F33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54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CAE53-C915-4927-892B-262B174E4E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7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C9BE-A519-4094-A7EE-A6DBC294B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3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FB861-3972-4B74-A44A-AD0A434BDB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37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fld id="{DDD90390-FAAF-4AD8-B7EC-3091190B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buChar char="•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E115E21A-85C5-4069-A22A-93A4C80E4D8B}" type="datetime4">
              <a:rPr lang="en-US" smtClean="0"/>
              <a:pPr/>
              <a:t>April 23,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fld id="{DDD90390-FAAF-4AD8-B7EC-3091190BF46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2627313" y="2636838"/>
            <a:ext cx="6337300" cy="3960812"/>
          </a:xfrm>
        </p:spPr>
        <p:txBody>
          <a:bodyPr/>
          <a:lstStyle/>
          <a:p>
            <a:pPr eaLnBrk="1" hangingPunct="1"/>
            <a:r>
              <a:rPr lang="cs-CZ" altLang="cs-CZ" sz="5400" b="1" dirty="0" smtClean="0"/>
              <a:t>Výkon rozhodnutí a exekuce – průběh</a:t>
            </a:r>
            <a:br>
              <a:rPr lang="cs-CZ" altLang="cs-CZ" sz="5400" b="1" dirty="0" smtClean="0"/>
            </a:br>
            <a:r>
              <a:rPr lang="cs-CZ" altLang="cs-CZ" sz="4800" b="1" dirty="0" smtClean="0"/>
              <a:t/>
            </a:r>
            <a:br>
              <a:rPr lang="cs-CZ" altLang="cs-CZ" sz="4800" b="1" dirty="0" smtClean="0"/>
            </a:br>
            <a:r>
              <a:rPr lang="cs-CZ" altLang="cs-CZ" sz="2400" b="1" dirty="0" smtClean="0"/>
              <a:t>Mgr. Bc. Petra Konečná</a:t>
            </a:r>
            <a:br>
              <a:rPr lang="cs-CZ" altLang="cs-CZ" sz="2400" b="1" dirty="0" smtClean="0"/>
            </a:br>
            <a:endParaRPr lang="cs-CZ" alt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b="1" dirty="0" smtClean="0">
                <a:solidFill>
                  <a:srgbClr val="FF0066"/>
                </a:solidFill>
              </a:rPr>
              <a:t>= úkony</a:t>
            </a:r>
            <a:r>
              <a:rPr lang="cs-CZ" sz="2400" b="1" dirty="0">
                <a:solidFill>
                  <a:srgbClr val="FF0066"/>
                </a:solidFill>
              </a:rPr>
              <a:t>, které je možné činit ještě před podáním návrhu.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výzva </a:t>
            </a:r>
            <a:r>
              <a:rPr lang="cs-CZ" sz="2400" dirty="0"/>
              <a:t>k dobrovolnému splnění </a:t>
            </a:r>
            <a:r>
              <a:rPr lang="cs-CZ" sz="2400" dirty="0" smtClean="0"/>
              <a:t>povinnosti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z</a:t>
            </a:r>
            <a:r>
              <a:rPr lang="cs-CZ" sz="2400" dirty="0" smtClean="0"/>
              <a:t>jištění </a:t>
            </a:r>
            <a:r>
              <a:rPr lang="cs-CZ" sz="2400" dirty="0"/>
              <a:t>plátce mzdy, čísla účtu </a:t>
            </a: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/>
              <a:t>případě výživného na nezletilé dítě – zjištění </a:t>
            </a:r>
            <a:r>
              <a:rPr lang="cs-CZ" sz="2400" dirty="0" smtClean="0"/>
              <a:t>bydliště povinného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prohlášení o majetku</a:t>
            </a:r>
            <a:endParaRPr lang="cs-CZ" sz="2400" dirty="0"/>
          </a:p>
          <a:p>
            <a:pPr algn="just"/>
            <a:r>
              <a:rPr lang="cs-CZ" sz="2400" dirty="0" smtClean="0"/>
              <a:t>(viz přednáška JUDr. </a:t>
            </a:r>
            <a:r>
              <a:rPr lang="cs-CZ" sz="2400" dirty="0" err="1" smtClean="0"/>
              <a:t>Dávida</a:t>
            </a:r>
            <a:r>
              <a:rPr lang="cs-CZ" sz="2400" dirty="0" smtClean="0"/>
              <a:t> ze dne 12. 4. 2016)</a:t>
            </a:r>
          </a:p>
          <a:p>
            <a:pPr algn="just"/>
            <a:r>
              <a:rPr lang="cs-CZ" sz="2400" b="1" dirty="0" smtClean="0">
                <a:solidFill>
                  <a:srgbClr val="FF0066"/>
                </a:solidFill>
              </a:rPr>
              <a:t>V případě VR na majetek ve SJ </a:t>
            </a:r>
            <a:r>
              <a:rPr lang="cs-CZ" sz="24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 § 262a OSŘ</a:t>
            </a:r>
            <a:endParaRPr lang="cs-CZ" sz="2400" b="1" dirty="0">
              <a:solidFill>
                <a:srgbClr val="FF0066"/>
              </a:solidFill>
            </a:endParaRPr>
          </a:p>
          <a:p>
            <a:pPr algn="just"/>
            <a:endParaRPr lang="cs-CZ" sz="2400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10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Činnost soudu před nařízením </a:t>
            </a:r>
            <a:br>
              <a:rPr lang="cs-CZ" dirty="0" smtClean="0"/>
            </a:br>
            <a:r>
              <a:rPr lang="cs-CZ" dirty="0" smtClean="0"/>
              <a:t>výkonu rozhodnutí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2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>
                <a:solidFill>
                  <a:schemeClr val="tx1"/>
                </a:solidFill>
              </a:rPr>
              <a:t>Výkon </a:t>
            </a:r>
            <a:r>
              <a:rPr lang="cs-CZ" sz="2800" dirty="0">
                <a:solidFill>
                  <a:schemeClr val="tx1"/>
                </a:solidFill>
              </a:rPr>
              <a:t>rozhodnutí je možné zahájit </a:t>
            </a:r>
            <a:r>
              <a:rPr lang="cs-CZ" sz="2800" b="1" dirty="0">
                <a:solidFill>
                  <a:schemeClr val="tx1"/>
                </a:solidFill>
              </a:rPr>
              <a:t>jen na návrh </a:t>
            </a:r>
            <a:r>
              <a:rPr lang="cs-CZ" sz="2800" b="1" i="1" dirty="0">
                <a:solidFill>
                  <a:srgbClr val="FF0066"/>
                </a:solidFill>
              </a:rPr>
              <a:t>s výjimkou </a:t>
            </a:r>
            <a:r>
              <a:rPr lang="cs-CZ" sz="2800" dirty="0">
                <a:solidFill>
                  <a:schemeClr val="tx1"/>
                </a:solidFill>
              </a:rPr>
              <a:t>výkonu o péči o nezletilé děti, výkonu předběžných opatření dle § 400 a 452 </a:t>
            </a:r>
            <a:r>
              <a:rPr lang="cs-CZ" sz="2800" dirty="0" smtClean="0">
                <a:solidFill>
                  <a:schemeClr val="tx1"/>
                </a:solidFill>
              </a:rPr>
              <a:t>ZŘS. </a:t>
            </a:r>
            <a:endParaRPr lang="cs-CZ" sz="2800" dirty="0">
              <a:solidFill>
                <a:schemeClr val="tx1"/>
              </a:solidFill>
            </a:endParaRPr>
          </a:p>
          <a:p>
            <a:pPr algn="just"/>
            <a:r>
              <a:rPr lang="cs-CZ" sz="2800" dirty="0">
                <a:solidFill>
                  <a:schemeClr val="tx1"/>
                </a:solidFill>
              </a:rPr>
              <a:t>Náležitosti - § 42 odst. 4 </a:t>
            </a:r>
            <a:r>
              <a:rPr lang="cs-CZ" sz="2800" dirty="0" smtClean="0">
                <a:solidFill>
                  <a:schemeClr val="tx1"/>
                </a:solidFill>
              </a:rPr>
              <a:t>OSŘ + </a:t>
            </a:r>
            <a:r>
              <a:rPr lang="cs-CZ" sz="2800" dirty="0">
                <a:solidFill>
                  <a:schemeClr val="tx1"/>
                </a:solidFill>
              </a:rPr>
              <a:t>zvláštní dle jednotlivých způsobů výkonu </a:t>
            </a:r>
            <a:r>
              <a:rPr lang="cs-CZ" sz="2800" dirty="0" smtClean="0">
                <a:solidFill>
                  <a:schemeClr val="tx1"/>
                </a:solidFill>
              </a:rPr>
              <a:t>(§ 261 OSŘ)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Výkon rozhodnutí, které ukládá </a:t>
            </a:r>
            <a:r>
              <a:rPr lang="cs-CZ" sz="2800" dirty="0" smtClean="0">
                <a:solidFill>
                  <a:schemeClr val="tx1"/>
                </a:solidFill>
              </a:rPr>
              <a:t>zaplacení </a:t>
            </a:r>
            <a:r>
              <a:rPr lang="cs-CZ" sz="2800" dirty="0">
                <a:solidFill>
                  <a:schemeClr val="tx1"/>
                </a:solidFill>
              </a:rPr>
              <a:t>peněžité částky </a:t>
            </a:r>
            <a:r>
              <a:rPr lang="cs-CZ" sz="2800" dirty="0" smtClean="0"/>
              <a:t>- </a:t>
            </a:r>
            <a:r>
              <a:rPr lang="cs-CZ" sz="2800" dirty="0" smtClean="0">
                <a:solidFill>
                  <a:srgbClr val="FF0066"/>
                </a:solidFill>
              </a:rPr>
              <a:t>jakým </a:t>
            </a:r>
            <a:r>
              <a:rPr lang="cs-CZ" sz="2800" dirty="0">
                <a:solidFill>
                  <a:srgbClr val="FF0066"/>
                </a:solidFill>
              </a:rPr>
              <a:t>způsobem má být výkon rozhodnutí proveden</a:t>
            </a:r>
            <a:r>
              <a:rPr lang="cs-CZ" sz="2800" dirty="0">
                <a:solidFill>
                  <a:schemeClr val="tx1"/>
                </a:solidFill>
              </a:rPr>
              <a:t>. 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Stejnopis rozhodnutí + potvrzení o vykonatelnosti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růběh vykonávacího řízení – 1. fáze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1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tx1"/>
                </a:solidFill>
              </a:rPr>
              <a:t>U </a:t>
            </a:r>
            <a:r>
              <a:rPr lang="pl-PL" sz="2800" b="1" dirty="0">
                <a:solidFill>
                  <a:srgbClr val="FF0066"/>
                </a:solidFill>
              </a:rPr>
              <a:t>srážek ze mzdy </a:t>
            </a:r>
            <a:r>
              <a:rPr lang="pl-PL" sz="2800" dirty="0">
                <a:solidFill>
                  <a:schemeClr val="tx1"/>
                </a:solidFill>
              </a:rPr>
              <a:t>je třeba uvést plátce mzdy.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 </a:t>
            </a:r>
            <a:r>
              <a:rPr lang="cs-CZ" sz="2800" b="1" dirty="0">
                <a:solidFill>
                  <a:srgbClr val="FF0066"/>
                </a:solidFill>
              </a:rPr>
              <a:t>přikázání pohledávky z účtu </a:t>
            </a:r>
            <a:r>
              <a:rPr lang="cs-CZ" sz="2800" dirty="0">
                <a:solidFill>
                  <a:schemeClr val="tx1"/>
                </a:solidFill>
              </a:rPr>
              <a:t>– název peněžního ústavu, číslo účtu nebo jedinečný identifikátor, popř. pořadí účtu pro odepsání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U </a:t>
            </a:r>
            <a:r>
              <a:rPr lang="cs-CZ" sz="2800" b="1" dirty="0">
                <a:solidFill>
                  <a:srgbClr val="FF0066"/>
                </a:solidFill>
              </a:rPr>
              <a:t>přikázání jiné peněžité pohledávky </a:t>
            </a:r>
            <a:r>
              <a:rPr lang="cs-CZ" sz="2800" dirty="0">
                <a:solidFill>
                  <a:schemeClr val="tx1"/>
                </a:solidFill>
              </a:rPr>
              <a:t>– dlužníka povinného a důvod pohledávky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FF0066"/>
                </a:solidFill>
              </a:rPr>
              <a:t>Novela č. 396/2012 Sb. </a:t>
            </a:r>
            <a:r>
              <a:rPr lang="cs-CZ" sz="2800" dirty="0">
                <a:solidFill>
                  <a:schemeClr val="tx1"/>
                </a:solidFill>
              </a:rPr>
              <a:t>- V návrhu na výkon rozhodnutí uvede oprávněný </a:t>
            </a:r>
            <a:r>
              <a:rPr lang="cs-CZ" sz="2800" b="1" dirty="0">
                <a:solidFill>
                  <a:srgbClr val="FF0066"/>
                </a:solidFill>
              </a:rPr>
              <a:t>rodné číslo </a:t>
            </a:r>
            <a:r>
              <a:rPr lang="cs-CZ" sz="2800" dirty="0">
                <a:solidFill>
                  <a:schemeClr val="tx1"/>
                </a:solidFill>
              </a:rPr>
              <a:t>povinného, </a:t>
            </a:r>
            <a:r>
              <a:rPr lang="cs-CZ" sz="2800" b="1" dirty="0">
                <a:solidFill>
                  <a:srgbClr val="FF0066"/>
                </a:solidFill>
              </a:rPr>
              <a:t>je-li mu známo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Průběh vykonávacího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68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Exekuční titul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Vykonatelnost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 smtClean="0"/>
              <a:t>Doložka vykonatelnosti</a:t>
            </a:r>
            <a:endParaRPr lang="cs-CZ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13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pro nařízení VR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868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Výkon rozhodnutí lze nařídit v rozsahu, jaký navrhl oprávněný + stačí k uspokojení.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rgbClr val="FF0066"/>
                </a:solidFill>
              </a:rPr>
              <a:t>Navrhne-li OP více způsobů, ale postačuje jeden </a:t>
            </a:r>
            <a:r>
              <a:rPr lang="cs-CZ" altLang="cs-CZ" sz="24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 VR se nařídí jen jedním způsobem, který postačuje. </a:t>
            </a:r>
            <a:endParaRPr lang="cs-CZ" altLang="cs-CZ" sz="2400" b="1" dirty="0" smtClean="0">
              <a:solidFill>
                <a:srgbClr val="FF0066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2400" dirty="0" smtClean="0"/>
              <a:t>Navrhne-li </a:t>
            </a:r>
            <a:r>
              <a:rPr lang="cs-CZ" altLang="cs-CZ" sz="2400" dirty="0"/>
              <a:t>oprávněný výkon rozhodnutí způsobem, který je zřejmě nevhodný, zejména vzhledem k nepoměru výše pohledávky oprávněného a ceny </a:t>
            </a:r>
            <a:r>
              <a:rPr lang="cs-CZ" altLang="cs-CZ" sz="2400" dirty="0" smtClean="0"/>
              <a:t>věci, </a:t>
            </a:r>
            <a:r>
              <a:rPr lang="cs-CZ" altLang="cs-CZ" sz="2400" dirty="0"/>
              <a:t>z </a:t>
            </a:r>
            <a:r>
              <a:rPr lang="cs-CZ" altLang="cs-CZ" sz="2400" dirty="0" smtClean="0"/>
              <a:t>níž </a:t>
            </a:r>
            <a:r>
              <a:rPr lang="cs-CZ" altLang="cs-CZ" sz="2400" dirty="0"/>
              <a:t>má být uspokojení této pohledávky dosaženo, může soud nařídit, a to </a:t>
            </a:r>
            <a:r>
              <a:rPr lang="cs-CZ" altLang="cs-CZ" sz="2400" b="1" dirty="0">
                <a:solidFill>
                  <a:srgbClr val="FF0066"/>
                </a:solidFill>
              </a:rPr>
              <a:t>po slyšení oprávněného</a:t>
            </a:r>
            <a:r>
              <a:rPr lang="cs-CZ" altLang="cs-CZ" sz="2400" dirty="0"/>
              <a:t>, výkon rozhodnutí jiným vhodným způsobem.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2400" dirty="0"/>
              <a:t>Soud </a:t>
            </a:r>
            <a:r>
              <a:rPr lang="cs-CZ" altLang="cs-CZ" sz="2400" b="1" dirty="0">
                <a:solidFill>
                  <a:srgbClr val="FF0066"/>
                </a:solidFill>
              </a:rPr>
              <a:t>zamítne návrh na výkon rozhodnutí</a:t>
            </a:r>
            <a:r>
              <a:rPr lang="cs-CZ" altLang="cs-CZ" sz="2400" dirty="0"/>
              <a:t>, jestliže je již z návrhu zřejmé, že </a:t>
            </a:r>
            <a:r>
              <a:rPr lang="cs-CZ" altLang="cs-CZ" sz="2400" b="1" dirty="0">
                <a:solidFill>
                  <a:srgbClr val="FF0066"/>
                </a:solidFill>
              </a:rPr>
              <a:t>by výtěžek</a:t>
            </a:r>
            <a:r>
              <a:rPr lang="cs-CZ" altLang="cs-CZ" sz="2400" dirty="0"/>
              <a:t>, kterého by se dosáhlo, </a:t>
            </a:r>
            <a:r>
              <a:rPr lang="cs-CZ" altLang="cs-CZ" sz="2400" b="1" dirty="0">
                <a:solidFill>
                  <a:srgbClr val="FF0066"/>
                </a:solidFill>
              </a:rPr>
              <a:t>nepostačil ani ke krytí nákladů výkonu rozhodnutí</a:t>
            </a:r>
            <a:r>
              <a:rPr lang="cs-CZ" alt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14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318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00113" y="1773238"/>
            <a:ext cx="7993062" cy="482441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i="1" dirty="0" smtClean="0"/>
              <a:t>Výkon rozhodnutí o výchově nezletilých dětí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i="1" dirty="0" smtClean="0"/>
              <a:t>Výkon rozhodnutí o vykázání ze společného obydlí a nenavazování kontaktů s oprávněným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rgbClr val="FF0066"/>
                </a:solidFill>
              </a:rPr>
              <a:t>Výkon rozhodnutí ukládajícího zaplacení peněžité částky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srážkami ze mzdy, přikázáním pohledávky, příkazem k výplatě z účtu u peněžního ústavu, prodejem movitých a nemovitých věcí, správou nemovité věci, prodejem závodu a zřízením soudcovského zástavního práva k nemovitostem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>
                <a:solidFill>
                  <a:srgbClr val="FF0066"/>
                </a:solidFill>
              </a:rPr>
              <a:t>Výkon rozhodnutí ukládajícího jinou povinnost než zaplacení peněžité částky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vyklizením, odebráním věci, rozdělením společné věci, provedením prací a výkonů (pokuty - § 351 OSŘ)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endParaRPr lang="cs-CZ" altLang="cs-CZ" sz="2400" dirty="0" smtClean="0"/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cs-CZ" altLang="cs-CZ" sz="2400" b="1" dirty="0" smtClean="0">
                <a:solidFill>
                  <a:srgbClr val="FF0066"/>
                </a:solidFill>
              </a:rPr>
              <a:t>Prodej zástavy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r>
              <a:rPr lang="cs-CZ" altLang="cs-CZ" sz="2400" b="1" dirty="0" smtClean="0">
                <a:solidFill>
                  <a:srgbClr val="FF0066"/>
                </a:solidFill>
              </a:rPr>
              <a:t>Pozastavení řidičského oprávnění</a:t>
            </a:r>
          </a:p>
          <a:p>
            <a:pPr marL="0" lvl="1" indent="0" eaLnBrk="1" hangingPunct="1">
              <a:lnSpc>
                <a:spcPct val="90000"/>
              </a:lnSpc>
              <a:buNone/>
            </a:pPr>
            <a:endParaRPr lang="cs-CZ" altLang="cs-CZ" sz="2400" b="1" dirty="0" smtClean="0">
              <a:solidFill>
                <a:srgbClr val="FF0066"/>
              </a:solidFill>
            </a:endParaRP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F9AFCA1-377F-46AB-B142-4387709C44C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Druhy a způsoby výkonu rozhodnutí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285750" lvl="4" indent="-285750">
              <a:spcBef>
                <a:spcPts val="1200"/>
              </a:spcBef>
              <a:buClr>
                <a:schemeClr val="accent5"/>
              </a:buClr>
            </a:pPr>
            <a:r>
              <a:rPr lang="cs-CZ" sz="3100" b="1" dirty="0">
                <a:solidFill>
                  <a:srgbClr val="FF0066"/>
                </a:solidFill>
              </a:rPr>
              <a:t>Účinky </a:t>
            </a:r>
            <a:r>
              <a:rPr lang="cs-CZ" sz="3100" b="1" dirty="0" err="1">
                <a:solidFill>
                  <a:srgbClr val="FF0066"/>
                </a:solidFill>
              </a:rPr>
              <a:t>UoNVR</a:t>
            </a:r>
            <a:r>
              <a:rPr lang="cs-CZ" sz="3100" b="1" dirty="0" smtClean="0">
                <a:solidFill>
                  <a:srgbClr val="FF0066"/>
                </a:solidFill>
              </a:rPr>
              <a:t>!!!</a:t>
            </a:r>
            <a:endParaRPr lang="cs-CZ" sz="2800" b="1" dirty="0">
              <a:solidFill>
                <a:srgbClr val="FF006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100" dirty="0" smtClean="0"/>
              <a:t>Odvolání je přípustné</a:t>
            </a:r>
          </a:p>
          <a:p>
            <a:pPr marL="974725" lvl="4" indent="-285750"/>
            <a:r>
              <a:rPr lang="cs-CZ" sz="3100" b="1" dirty="0" smtClean="0">
                <a:solidFill>
                  <a:srgbClr val="FF0066"/>
                </a:solidFill>
              </a:rPr>
              <a:t>skutečnosti rozhodné pro nařízení výkonu rozhodnutí </a:t>
            </a:r>
            <a:r>
              <a:rPr lang="cs-CZ" sz="31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 odmítá se</a:t>
            </a:r>
            <a:endParaRPr lang="cs-CZ" sz="3100" b="1" dirty="0" smtClean="0">
              <a:solidFill>
                <a:srgbClr val="FF0066"/>
              </a:solidFill>
            </a:endParaRPr>
          </a:p>
          <a:p>
            <a:pPr marL="974725" lvl="4" indent="-285750"/>
            <a:r>
              <a:rPr lang="cs-CZ" sz="3100" b="1" dirty="0"/>
              <a:t>ú</a:t>
            </a:r>
            <a:r>
              <a:rPr lang="cs-CZ" sz="3100" b="1" dirty="0" smtClean="0"/>
              <a:t>plná apelace</a:t>
            </a:r>
          </a:p>
          <a:p>
            <a:pPr lvl="4" indent="0">
              <a:buNone/>
            </a:pPr>
            <a:endParaRPr lang="cs-CZ" sz="3100" i="1" dirty="0" smtClean="0"/>
          </a:p>
          <a:p>
            <a:pPr lvl="4" indent="0">
              <a:buNone/>
            </a:pPr>
            <a:r>
              <a:rPr lang="cs-CZ" sz="3100" i="1" dirty="0" smtClean="0"/>
              <a:t>Soud </a:t>
            </a:r>
            <a:r>
              <a:rPr lang="cs-CZ" sz="3100" i="1" dirty="0"/>
              <a:t>posuzuje pouze, zda byly splněny předpoklady a podmínky pro nařízení výkonu rozhodnutí – přezkoumává rozhodnutí soudu prvního stupně – soud při nařízení výkonu rozhodnutí vychází jen z tvrzení oprávněného, že povinný povinnost nesplnil. </a:t>
            </a:r>
            <a:r>
              <a:rPr lang="cs-CZ" sz="3100" b="1" i="1" dirty="0">
                <a:solidFill>
                  <a:srgbClr val="FF0066"/>
                </a:solidFill>
              </a:rPr>
              <a:t>Proto tvrzení, že povinný povinnost splnil, vede k návrhu na zastavení dle § 268 o.s.ř. a ne k odvolání </a:t>
            </a:r>
            <a:r>
              <a:rPr lang="cs-CZ" sz="3100" dirty="0"/>
              <a:t>– R 21/81. </a:t>
            </a:r>
            <a:r>
              <a:rPr lang="cs-CZ" sz="2800" dirty="0" smtClean="0"/>
              <a:t> </a:t>
            </a:r>
            <a:endParaRPr lang="cs-CZ" sz="2800" dirty="0"/>
          </a:p>
          <a:p>
            <a:pPr marL="974725" lvl="4" indent="-285750"/>
            <a:endParaRPr lang="cs-CZ" sz="2200" b="1" dirty="0">
              <a:solidFill>
                <a:srgbClr val="FF0066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16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USNESENÍ O NAŘÍZENÍ VR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525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BEE1D-4859-4E3A-A195-4543668B2A1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915816" y="3573016"/>
            <a:ext cx="5969000" cy="2376487"/>
          </a:xfrm>
        </p:spPr>
        <p:txBody>
          <a:bodyPr/>
          <a:lstStyle/>
          <a:p>
            <a:pPr eaLnBrk="1" hangingPunct="1"/>
            <a:r>
              <a:rPr lang="cs-CZ" altLang="cs-CZ" sz="4200" dirty="0" smtClean="0"/>
              <a:t>Exekuční řízení</a:t>
            </a:r>
          </a:p>
        </p:txBody>
      </p:sp>
    </p:spTree>
    <p:extLst>
      <p:ext uri="{BB962C8B-B14F-4D97-AF65-F5344CB8AC3E}">
        <p14:creationId xmlns:p14="http://schemas.microsoft.com/office/powerpoint/2010/main" val="9924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Zahájení 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rgbClr val="FF0066"/>
                </a:solidFill>
              </a:rPr>
              <a:t>návrh </a:t>
            </a:r>
            <a:r>
              <a:rPr lang="cs-CZ" altLang="cs-CZ" sz="2400" dirty="0">
                <a:solidFill>
                  <a:srgbClr val="FF0066"/>
                </a:solidFill>
              </a:rPr>
              <a:t>je nutno podat u soudního exekutora, nikoliv u exekučního soudu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/>
              <a:t>p</a:t>
            </a:r>
            <a:r>
              <a:rPr lang="cs-CZ" altLang="cs-CZ" sz="2400" dirty="0" smtClean="0"/>
              <a:t>odáním </a:t>
            </a:r>
            <a:r>
              <a:rPr lang="cs-CZ" altLang="cs-CZ" sz="2400" dirty="0"/>
              <a:t>návrhu u soudního exekutora je zahájeno exekuční </a:t>
            </a:r>
            <a:r>
              <a:rPr lang="cs-CZ" altLang="cs-CZ" sz="2400" dirty="0" smtClean="0"/>
              <a:t>řízení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0066"/>
                </a:solidFill>
              </a:rPr>
              <a:t>soudní exekutor </a:t>
            </a:r>
            <a:r>
              <a:rPr lang="cs-CZ" sz="2400" dirty="0">
                <a:solidFill>
                  <a:srgbClr val="FF0066"/>
                </a:solidFill>
              </a:rPr>
              <a:t>může začít zjišťovat a zajišťovat majetek povinného nejdříve poté, kdy soud vydal pověření podle § </a:t>
            </a:r>
            <a:r>
              <a:rPr lang="cs-CZ" sz="2400" dirty="0" smtClean="0">
                <a:solidFill>
                  <a:srgbClr val="FF0066"/>
                </a:solidFill>
              </a:rPr>
              <a:t>43a.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zahájení </a:t>
            </a:r>
            <a:r>
              <a:rPr lang="cs-CZ" sz="2400" dirty="0"/>
              <a:t>řízení se zapíše do </a:t>
            </a:r>
            <a:r>
              <a:rPr lang="cs-CZ" sz="2400" b="1" dirty="0"/>
              <a:t>rejstříku zahájených exekucí </a:t>
            </a:r>
            <a:r>
              <a:rPr lang="cs-CZ" sz="2400" dirty="0"/>
              <a:t>po doručení žádosti o pověření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18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exekučního řízení – 1. fáze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9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dirty="0" smtClean="0"/>
              <a:t>Exekuční návrh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§ 42 odst. 4 OSŘ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FF0066"/>
                </a:solidFill>
              </a:rPr>
              <a:t>označen soudní exekutor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sz="2000" dirty="0" smtClean="0"/>
              <a:t>jméno</a:t>
            </a:r>
            <a:r>
              <a:rPr lang="cs-CZ" sz="2000" dirty="0"/>
              <a:t>, popřípadě jména, a příjmení účastníků, místo jejich trvalého pobytu), popřípadě místo pobytu na území České republiky podle druhu pobytu cizince, a popřípadě rodné číslo nebo datum narození účastníků, nebo obchodní firmu nebo název, sídlo a identifikační číslo, přesné označení exekučního titulu, uvedení povinnosti, která má být exekucí vymožena, a údaj o tom, zda, popřípadě v jakém rozsahu povinný vymáhanou povinnost splnil, popřípadě označení důkazů, kterých se oprávněný </a:t>
            </a:r>
            <a:r>
              <a:rPr lang="cs-CZ" sz="2000" dirty="0" smtClean="0"/>
              <a:t>dovolává</a:t>
            </a:r>
            <a:endParaRPr lang="cs-CZ" sz="2000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sz="2000" dirty="0" smtClean="0"/>
              <a:t>stejnopis ET + </a:t>
            </a:r>
            <a:r>
              <a:rPr lang="cs-CZ" sz="2000" b="1" dirty="0" smtClean="0">
                <a:solidFill>
                  <a:srgbClr val="FF0066"/>
                </a:solidFill>
              </a:rPr>
              <a:t>doložka vykonatelnosti</a:t>
            </a:r>
            <a:endParaRPr lang="cs-CZ" sz="2000" b="1" dirty="0">
              <a:solidFill>
                <a:srgbClr val="FF0066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935808C-9CB0-474F-84AA-9AF62D2EB057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Exekuční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BEE1D-4859-4E3A-A195-4543668B2A1F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3573463"/>
            <a:ext cx="5969000" cy="2376487"/>
          </a:xfrm>
        </p:spPr>
        <p:txBody>
          <a:bodyPr/>
          <a:lstStyle/>
          <a:p>
            <a:pPr eaLnBrk="1" hangingPunct="1"/>
            <a:r>
              <a:rPr lang="cs-CZ" altLang="cs-CZ" sz="4200" dirty="0" smtClean="0"/>
              <a:t>Úvod do problematiky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1" dirty="0" smtClean="0">
                <a:solidFill>
                  <a:srgbClr val="FF0066"/>
                </a:solidFill>
              </a:rPr>
              <a:t>Exekuční řízení nelze</a:t>
            </a:r>
          </a:p>
          <a:p>
            <a:pPr marL="628650" lvl="1" indent="-457200"/>
            <a:r>
              <a:rPr lang="cs-CZ" sz="3200" dirty="0" smtClean="0"/>
              <a:t>Přerušit</a:t>
            </a:r>
          </a:p>
          <a:p>
            <a:pPr marL="628650" lvl="1" indent="-457200"/>
            <a:r>
              <a:rPr lang="cs-CZ" sz="3200" dirty="0" smtClean="0"/>
              <a:t>Nelze prominout zmeškání lhůty</a:t>
            </a:r>
          </a:p>
          <a:p>
            <a:pPr marL="628650" lvl="1" indent="-457200"/>
            <a:r>
              <a:rPr lang="cs-CZ" sz="3200" dirty="0" smtClean="0"/>
              <a:t>Podat návrh na obnovu exekučního řízení</a:t>
            </a:r>
          </a:p>
          <a:p>
            <a:pPr lvl="1" indent="0">
              <a:buNone/>
            </a:pPr>
            <a:endParaRPr lang="cs-CZ" sz="3200" dirty="0" smtClean="0"/>
          </a:p>
          <a:p>
            <a:pPr lvl="1" indent="0">
              <a:buNone/>
            </a:pPr>
            <a:r>
              <a:rPr lang="cs-CZ" sz="3200" b="1" dirty="0" smtClean="0">
                <a:solidFill>
                  <a:srgbClr val="FF0066"/>
                </a:solidFill>
              </a:rPr>
              <a:t>Přiměřeně se použije OSŘ - § 52 odst. 1 OSŘ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20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Exekuční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4733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soudní exekutor</a:t>
            </a:r>
            <a:r>
              <a:rPr lang="cs-CZ" sz="2000" dirty="0"/>
              <a:t>, kterému došel exekuční návrh, </a:t>
            </a:r>
            <a:r>
              <a:rPr lang="cs-CZ" sz="2000" b="1" dirty="0">
                <a:solidFill>
                  <a:srgbClr val="FF0066"/>
                </a:solidFill>
              </a:rPr>
              <a:t>požádá exekuční soud nejpozději do 15 dnů ode dne doručení návrhu o pověření a nařízení </a:t>
            </a:r>
            <a:r>
              <a:rPr lang="cs-CZ" sz="2000" b="1" dirty="0" smtClean="0">
                <a:solidFill>
                  <a:srgbClr val="FF0066"/>
                </a:solidFill>
              </a:rPr>
              <a:t>exekuce</a:t>
            </a:r>
            <a:r>
              <a:rPr lang="cs-CZ" sz="20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exekuční návrh má vady</a:t>
            </a:r>
          </a:p>
          <a:p>
            <a:pPr marL="457200" lvl="1" indent="-285750"/>
            <a:r>
              <a:rPr lang="cs-CZ" sz="2000" dirty="0" smtClean="0"/>
              <a:t>exekutor do 15 dnů vyzve </a:t>
            </a:r>
            <a:r>
              <a:rPr lang="cs-CZ" sz="2000" dirty="0"/>
              <a:t>k odstranění, nejsou-li odstraněny, exekutor </a:t>
            </a:r>
            <a:r>
              <a:rPr lang="cs-CZ" sz="2000" b="1" dirty="0" smtClean="0">
                <a:solidFill>
                  <a:srgbClr val="FF0066"/>
                </a:solidFill>
              </a:rPr>
              <a:t>odmítne;</a:t>
            </a:r>
            <a:endParaRPr lang="cs-CZ" sz="2000" b="1" dirty="0">
              <a:solidFill>
                <a:srgbClr val="FF006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0066"/>
                </a:solidFill>
              </a:rPr>
              <a:t>soud </a:t>
            </a:r>
            <a:r>
              <a:rPr lang="cs-CZ" sz="2000" b="1" dirty="0">
                <a:solidFill>
                  <a:srgbClr val="FF0066"/>
                </a:solidFill>
              </a:rPr>
              <a:t>vydá pověření do 15 dnů</a:t>
            </a:r>
            <a:r>
              <a:rPr lang="cs-CZ" sz="2000" dirty="0"/>
              <a:t>, jestliže jsou splněny všechny zákonem stanovené </a:t>
            </a:r>
            <a:r>
              <a:rPr lang="cs-CZ" sz="2000" dirty="0" smtClean="0"/>
              <a:t>předpoklady</a:t>
            </a:r>
            <a:r>
              <a:rPr lang="cs-CZ" sz="2000" dirty="0"/>
              <a:t>;</a:t>
            </a:r>
            <a:endParaRPr lang="cs-CZ" sz="2000" dirty="0" smtClean="0"/>
          </a:p>
          <a:p>
            <a:pPr marL="457200" lvl="1" indent="-285750"/>
            <a:r>
              <a:rPr lang="cs-CZ" sz="2000" b="1" dirty="0" smtClean="0"/>
              <a:t>nejsou splněny předpoklady </a:t>
            </a:r>
          </a:p>
          <a:p>
            <a:pPr marL="630238" lvl="2" indent="-285750"/>
            <a:r>
              <a:rPr lang="cs-CZ" sz="2000" dirty="0" smtClean="0"/>
              <a:t>soud – závazný pokyn k zamítnutí</a:t>
            </a:r>
          </a:p>
          <a:p>
            <a:pPr marL="630238" lvl="2" indent="-285750"/>
            <a:r>
              <a:rPr lang="cs-CZ" sz="2000" dirty="0" smtClean="0"/>
              <a:t>soudní exekutor – </a:t>
            </a:r>
            <a:r>
              <a:rPr lang="cs-CZ" sz="2000" b="1" dirty="0" smtClean="0">
                <a:solidFill>
                  <a:srgbClr val="FF0066"/>
                </a:solidFill>
              </a:rPr>
              <a:t>zamítne exekuční návrh</a:t>
            </a:r>
            <a:endParaRPr lang="cs-CZ" sz="2000" b="1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21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POVĚŘENÍ SOUDNÍHO EXEKUTORA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49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/>
              <a:t>o odvolání proti rozhodnutí soudního exekutora rozhoduje </a:t>
            </a:r>
            <a:r>
              <a:rPr lang="cs-CZ" sz="2800" b="1" dirty="0" smtClean="0">
                <a:solidFill>
                  <a:srgbClr val="FF0066"/>
                </a:solidFill>
              </a:rPr>
              <a:t>krajský soud</a:t>
            </a:r>
            <a:r>
              <a:rPr lang="cs-CZ" sz="2800" dirty="0" smtClean="0"/>
              <a:t>, v jehož obvodu působí exekuční soud</a:t>
            </a:r>
          </a:p>
          <a:p>
            <a:pPr marL="285750" indent="-285750">
              <a:buFontTx/>
              <a:buChar char="-"/>
            </a:pPr>
            <a:r>
              <a:rPr lang="cs-CZ" sz="2800" b="1" dirty="0" smtClean="0"/>
              <a:t>Do 15 dnů</a:t>
            </a:r>
          </a:p>
          <a:p>
            <a:pPr marL="285750" indent="-285750">
              <a:buFontTx/>
              <a:buChar char="-"/>
            </a:pPr>
            <a:r>
              <a:rPr lang="cs-CZ" sz="2800" b="1" dirty="0" smtClean="0">
                <a:solidFill>
                  <a:srgbClr val="FF0066"/>
                </a:solidFill>
              </a:rPr>
              <a:t>Odvolání není přípustné proti </a:t>
            </a:r>
          </a:p>
          <a:p>
            <a:pPr marL="457200" lvl="1" indent="-285750">
              <a:buFontTx/>
              <a:buChar char="-"/>
            </a:pPr>
            <a:r>
              <a:rPr lang="cs-CZ" sz="2800" dirty="0" smtClean="0"/>
              <a:t>Rozhodnutí o návrhu na vyškrtnutí věci ze soupisu</a:t>
            </a:r>
          </a:p>
          <a:p>
            <a:pPr marL="457200" lvl="1" indent="-285750">
              <a:buFontTx/>
              <a:buChar char="-"/>
            </a:pPr>
            <a:r>
              <a:rPr lang="cs-CZ" sz="2800" dirty="0" smtClean="0"/>
              <a:t>EP</a:t>
            </a:r>
          </a:p>
          <a:p>
            <a:pPr marL="457200" lvl="1" indent="-285750">
              <a:buFontTx/>
              <a:buChar char="-"/>
            </a:pPr>
            <a:r>
              <a:rPr lang="cs-CZ" sz="2800" dirty="0" smtClean="0"/>
              <a:t>Usnesené o změně nebo zrušení EP</a:t>
            </a:r>
          </a:p>
          <a:p>
            <a:pPr marL="457200" lvl="1" indent="-285750">
              <a:buFontTx/>
              <a:buChar char="-"/>
            </a:pPr>
            <a:r>
              <a:rPr lang="cs-CZ" sz="2800" dirty="0" smtClean="0"/>
              <a:t>PÚNE</a:t>
            </a:r>
          </a:p>
          <a:p>
            <a:pPr lvl="1" indent="0">
              <a:buNone/>
            </a:pP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22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246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963990" cy="5206320"/>
          </a:xfrm>
        </p:spPr>
        <p:txBody>
          <a:bodyPr>
            <a:noAutofit/>
          </a:bodyPr>
          <a:lstStyle/>
          <a:p>
            <a:r>
              <a:rPr lang="cs-CZ" sz="1400" b="1" dirty="0" smtClean="0">
                <a:solidFill>
                  <a:srgbClr val="FF0066"/>
                </a:solidFill>
              </a:rPr>
              <a:t>BEZ NÁVRHU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 smtClean="0"/>
              <a:t>tentýž oprávněný proti témuž povinného u stejného exekutora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dříve</a:t>
            </a:r>
            <a:r>
              <a:rPr lang="cs-CZ" sz="1400" dirty="0"/>
              <a:t>, než zanikne oprávnění exekutora k vedení předchozí </a:t>
            </a:r>
            <a:r>
              <a:rPr lang="cs-CZ" sz="1400" dirty="0" smtClean="0"/>
              <a:t>exekuce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 zájmu </a:t>
            </a:r>
            <a:r>
              <a:rPr lang="cs-CZ" sz="1400" dirty="0"/>
              <a:t>hospodárnosti </a:t>
            </a:r>
            <a:r>
              <a:rPr lang="cs-CZ" sz="1400" dirty="0" smtClean="0"/>
              <a:t>řízení však </a:t>
            </a:r>
            <a:r>
              <a:rPr lang="cs-CZ" sz="1400" dirty="0"/>
              <a:t>může exekutor </a:t>
            </a:r>
            <a:r>
              <a:rPr lang="cs-CZ" sz="1400" dirty="0" smtClean="0"/>
              <a:t>věc </a:t>
            </a:r>
            <a:r>
              <a:rPr lang="cs-CZ" sz="1400" dirty="0"/>
              <a:t>vyloučit k samostatnému řízení</a:t>
            </a:r>
            <a:r>
              <a:rPr lang="cs-CZ" sz="1400" dirty="0" smtClean="0"/>
              <a:t>.</a:t>
            </a:r>
          </a:p>
          <a:p>
            <a:r>
              <a:rPr lang="cs-CZ" sz="1400" b="1" dirty="0" smtClean="0">
                <a:solidFill>
                  <a:srgbClr val="FF0066"/>
                </a:solidFill>
              </a:rPr>
              <a:t>NA NÁVRH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 smtClean="0"/>
              <a:t>tentýž oprávněný proti témuž povinnému u vícero exekutorů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 smtClean="0"/>
              <a:t>další oprávněný proti témuž povinnému u téhož exekutora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na </a:t>
            </a:r>
            <a:r>
              <a:rPr lang="cs-CZ" sz="1400" dirty="0"/>
              <a:t>návrh </a:t>
            </a:r>
            <a:r>
              <a:rPr lang="cs-CZ" sz="1400" dirty="0" smtClean="0"/>
              <a:t>povinného </a:t>
            </a:r>
          </a:p>
          <a:p>
            <a:r>
              <a:rPr lang="cs-CZ" sz="1400" b="1" dirty="0" smtClean="0">
                <a:solidFill>
                  <a:srgbClr val="FF0066"/>
                </a:solidFill>
              </a:rPr>
              <a:t>Jen když </a:t>
            </a:r>
            <a:endParaRPr lang="cs-CZ" sz="1400" b="1" dirty="0">
              <a:solidFill>
                <a:srgbClr val="FF0066"/>
              </a:solidFill>
            </a:endParaRPr>
          </a:p>
          <a:p>
            <a:pPr marL="514350" indent="-514350">
              <a:buAutoNum type="alphaLcParenR"/>
            </a:pPr>
            <a:r>
              <a:rPr lang="cs-CZ" sz="1400" dirty="0" smtClean="0"/>
              <a:t>nedošlo ke spojení bez návrhu;</a:t>
            </a:r>
          </a:p>
          <a:p>
            <a:pPr marL="514350" indent="-514350">
              <a:buAutoNum type="alphaLcParenR"/>
            </a:pPr>
            <a:r>
              <a:rPr lang="cs-CZ" sz="1400" dirty="0"/>
              <a:t> je-li oprávněným osoba, jež byla věřitelem povinného v době vzniku vymáhaného dluhu, nebo její právní </a:t>
            </a:r>
            <a:r>
              <a:rPr lang="cs-CZ" sz="1400" dirty="0" smtClean="0"/>
              <a:t>nástupce;</a:t>
            </a:r>
          </a:p>
          <a:p>
            <a:pPr marL="514350" indent="-514350">
              <a:buAutoNum type="alphaLcParenR"/>
            </a:pPr>
            <a:r>
              <a:rPr lang="cs-CZ" sz="1400" dirty="0" smtClean="0"/>
              <a:t>exekvované plnění do 10.000 Kč; </a:t>
            </a:r>
          </a:p>
          <a:p>
            <a:pPr marL="514350" indent="-514350">
              <a:buAutoNum type="alphaLcParenR"/>
            </a:pPr>
            <a:r>
              <a:rPr lang="cs-CZ" sz="1400" b="1" dirty="0" smtClean="0"/>
              <a:t>c)</a:t>
            </a:r>
            <a:r>
              <a:rPr lang="cs-CZ" sz="1400" dirty="0" smtClean="0"/>
              <a:t> alespoň </a:t>
            </a:r>
            <a:r>
              <a:rPr lang="cs-CZ" sz="1400" dirty="0"/>
              <a:t>2 exekuční </a:t>
            </a:r>
            <a:r>
              <a:rPr lang="cs-CZ" sz="1400" dirty="0" smtClean="0"/>
              <a:t>řízení vhodná ke spojení.</a:t>
            </a:r>
            <a:endParaRPr lang="cs-CZ" sz="1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23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SPOJOVÁNÍ EXEKUČNÍ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742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5206320"/>
          </a:xfrm>
        </p:spPr>
        <p:txBody>
          <a:bodyPr>
            <a:normAutofit fontScale="6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n</a:t>
            </a:r>
            <a:r>
              <a:rPr lang="cs-CZ" sz="3200" dirty="0" smtClean="0"/>
              <a:t>ejpozději </a:t>
            </a:r>
            <a:r>
              <a:rPr lang="cs-CZ" sz="3200" b="1" dirty="0">
                <a:solidFill>
                  <a:srgbClr val="FF0066"/>
                </a:solidFill>
              </a:rPr>
              <a:t>do 15 dnů ode dne doručení </a:t>
            </a:r>
            <a:r>
              <a:rPr lang="cs-CZ" sz="3200" dirty="0"/>
              <a:t>pověření podle § 43a odst. 3 zašle exekutor </a:t>
            </a:r>
            <a:r>
              <a:rPr lang="cs-CZ" sz="3200" b="1" dirty="0">
                <a:solidFill>
                  <a:srgbClr val="FF0066"/>
                </a:solidFill>
              </a:rPr>
              <a:t>oprávněnému</a:t>
            </a:r>
            <a:r>
              <a:rPr lang="cs-CZ" sz="3200" dirty="0"/>
              <a:t> vyrozumění o zahájení exekuce. </a:t>
            </a:r>
            <a:endParaRPr lang="cs-CZ" sz="3200" dirty="0" smtClean="0"/>
          </a:p>
          <a:p>
            <a:pPr marL="457200" lvl="1" indent="-285750"/>
            <a:r>
              <a:rPr lang="cs-CZ" sz="3200" dirty="0" smtClean="0"/>
              <a:t>Povinnému nejpozději s prvním EP společně s</a:t>
            </a:r>
          </a:p>
          <a:p>
            <a:pPr marL="630238" lvl="2" indent="-285750"/>
            <a:r>
              <a:rPr lang="cs-CZ" sz="3200" dirty="0" smtClean="0"/>
              <a:t>Exekučním návrhem</a:t>
            </a:r>
          </a:p>
          <a:p>
            <a:pPr marL="630238" lvl="2" indent="-285750"/>
            <a:r>
              <a:rPr lang="cs-CZ" sz="3200" dirty="0" smtClean="0"/>
              <a:t>ET</a:t>
            </a:r>
          </a:p>
          <a:p>
            <a:pPr marL="630238" lvl="2" indent="-285750"/>
            <a:r>
              <a:rPr lang="cs-CZ" sz="3200" b="1" dirty="0" smtClean="0">
                <a:solidFill>
                  <a:srgbClr val="FF0066"/>
                </a:solidFill>
              </a:rPr>
              <a:t>výzvou k dobrovolnému splnění povinnosti</a:t>
            </a:r>
          </a:p>
          <a:p>
            <a:pPr marL="803275" lvl="3" indent="-285750"/>
            <a:r>
              <a:rPr lang="cs-CZ" sz="3200" dirty="0" smtClean="0"/>
              <a:t>vyčíslí vymáhaný nárok + zálohu na snížené náklady exekuce a náklady oprávněného</a:t>
            </a:r>
          </a:p>
          <a:p>
            <a:pPr marL="803275" lvl="3" indent="-285750"/>
            <a:r>
              <a:rPr lang="cs-CZ" sz="3200" b="1" dirty="0" smtClean="0">
                <a:solidFill>
                  <a:srgbClr val="FF0066"/>
                </a:solidFill>
              </a:rPr>
              <a:t>30 dnů na dobrovolné splnění povinnosti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Vyrozumění není rozhodnutí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b="1" dirty="0" smtClean="0"/>
              <a:t>Poučení mj. o </a:t>
            </a:r>
          </a:p>
          <a:p>
            <a:pPr marL="457200" lvl="1" indent="-285750"/>
            <a:r>
              <a:rPr lang="cs-CZ" sz="3200" b="1" dirty="0"/>
              <a:t>g</a:t>
            </a:r>
            <a:r>
              <a:rPr lang="cs-CZ" sz="3200" b="1" dirty="0" smtClean="0"/>
              <a:t>enerálním </a:t>
            </a:r>
            <a:r>
              <a:rPr lang="cs-CZ" sz="3200" b="1" dirty="0" err="1" smtClean="0"/>
              <a:t>inhibitoriu</a:t>
            </a:r>
            <a:r>
              <a:rPr lang="cs-CZ" sz="3200" b="1" dirty="0" smtClean="0"/>
              <a:t> </a:t>
            </a:r>
          </a:p>
          <a:p>
            <a:pPr marL="457200" lvl="1" indent="-285750"/>
            <a:r>
              <a:rPr lang="cs-CZ" sz="3200" b="1" dirty="0" err="1" smtClean="0"/>
              <a:t>NnO</a:t>
            </a:r>
            <a:endParaRPr lang="cs-CZ" sz="3200" b="1" dirty="0" smtClean="0"/>
          </a:p>
          <a:p>
            <a:pPr marL="457200" lvl="1" indent="-285750"/>
            <a:r>
              <a:rPr lang="cs-CZ" sz="3200" b="1" dirty="0" err="1" smtClean="0"/>
              <a:t>NnZ</a:t>
            </a:r>
            <a:endParaRPr lang="cs-CZ" sz="3200" b="1" dirty="0" smtClean="0"/>
          </a:p>
          <a:p>
            <a:pPr marL="457200" lvl="1" indent="-285750"/>
            <a:r>
              <a:rPr lang="cs-CZ" sz="3200" b="1" dirty="0"/>
              <a:t>n</a:t>
            </a:r>
            <a:r>
              <a:rPr lang="cs-CZ" sz="3200" b="1" dirty="0" smtClean="0"/>
              <a:t>ákladech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24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VYROZUMĚNÍ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951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00113" y="1773238"/>
            <a:ext cx="8064500" cy="49688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FF0066"/>
                </a:solidFill>
              </a:rPr>
              <a:t>§ 44 odst. 4 EŘ + § 44a EŘ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po doručení vyrozumění nesmí</a:t>
            </a:r>
            <a:r>
              <a:rPr lang="cs-CZ" sz="2000" dirty="0" smtClean="0"/>
              <a:t> </a:t>
            </a:r>
            <a:r>
              <a:rPr lang="cs-CZ" sz="2000" dirty="0"/>
              <a:t>povinný </a:t>
            </a:r>
            <a:r>
              <a:rPr lang="cs-CZ" sz="2000" dirty="0" smtClean="0"/>
              <a:t>nakládat </a:t>
            </a:r>
            <a:r>
              <a:rPr lang="cs-CZ" sz="2000" dirty="0"/>
              <a:t>se svým majetkem včetně nemovitostí a majetku patřícího do společného jmění manželů, vyjma běžné obchodní a provozní činnosti, uspokojování základních životních potřeb svých a osob, ke kterým má vyživovací povinnost, a udržování a správy </a:t>
            </a:r>
            <a:r>
              <a:rPr lang="cs-CZ" sz="2000" dirty="0" smtClean="0"/>
              <a:t>majetku.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>
                <a:solidFill>
                  <a:srgbClr val="FF0066"/>
                </a:solidFill>
              </a:rPr>
              <a:t>p</a:t>
            </a:r>
            <a:r>
              <a:rPr lang="cs-CZ" altLang="cs-CZ" sz="2000" b="1" dirty="0" smtClean="0">
                <a:solidFill>
                  <a:srgbClr val="FF0066"/>
                </a:solidFill>
              </a:rPr>
              <a:t>rávní jednání, kterým povinný porušil tuto povinnost, je neplatný.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právní jednání se však považuje za platné</a:t>
            </a:r>
            <a:r>
              <a:rPr lang="cs-CZ" altLang="cs-CZ" sz="2000" dirty="0" smtClean="0"/>
              <a:t>, </a:t>
            </a:r>
            <a:r>
              <a:rPr lang="cs-CZ" altLang="cs-CZ" sz="2000" b="1" dirty="0" smtClean="0">
                <a:solidFill>
                  <a:srgbClr val="FF0066"/>
                </a:solidFill>
              </a:rPr>
              <a:t>pokud se neplatnosti právního úkonu nedovolá </a:t>
            </a:r>
            <a:r>
              <a:rPr lang="cs-CZ" altLang="cs-CZ" sz="2000" dirty="0" smtClean="0"/>
              <a:t>exekutor, oprávněný, nebo přihlášený věřitel, aby zajistili uspokojení vymáhané pohledávky.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b="1" dirty="0" smtClean="0">
                <a:solidFill>
                  <a:srgbClr val="FF0066"/>
                </a:solidFill>
              </a:rPr>
              <a:t>právní účinky dovolání se neplatnosti nastávají od účinnosti právního jednání</a:t>
            </a:r>
            <a:r>
              <a:rPr lang="cs-CZ" altLang="cs-CZ" sz="2000" dirty="0" smtClean="0"/>
              <a:t>, dojde-li exekuční příkaz nebo jiný projev vůle exekutora, oprávněného, nebo přihlášeného věřitele všem účastníkům právního úkonu, jehož neplatnosti se exekutor, oprávněný nebo přihlášený věřitel dovolává.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4F1D64E-458E-40A8-9456-18AD550DB118}" type="slidenum">
              <a:rPr lang="cs-CZ"/>
              <a:pPr>
                <a:defRPr/>
              </a:pPr>
              <a:t>25</a:t>
            </a:fld>
            <a:endParaRPr lang="cs-CZ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Generální inhibitorium - § 44a EŘ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251520" y="1772816"/>
            <a:ext cx="8407893" cy="440740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b="1" dirty="0" smtClean="0"/>
              <a:t>Zmírnění: 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rgbClr val="FF0066"/>
                </a:solidFill>
              </a:rPr>
              <a:t>§ 44 odst. 4 OSŘ nebo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Exekutor zruší, pokud povinný složí částku ve výši vymáhané pohledávky, nákladů exekuce a nákladů oprávněného.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Exekutor může na návrh povinného rozhodnout o tom, že se zákaz nevztahuje na majetek, který povinný uvedl v návrhu, </a:t>
            </a:r>
            <a:r>
              <a:rPr lang="cs-CZ" b="1" dirty="0" smtClean="0">
                <a:solidFill>
                  <a:srgbClr val="FF0066"/>
                </a:solidFill>
              </a:rPr>
              <a:t>pokud povinný doloží, že jeho zbývající majetek zjevně a nepochybně postačuje k uhrazení vymáhané pohledávky včetně nákladů exekuce a nákladů oprávněného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/>
              <a:t>S písemným souhlasem exekutora, oprávněného a všech přihlášených věřitelů </a:t>
            </a:r>
            <a:r>
              <a:rPr lang="cs-CZ" dirty="0" smtClean="0"/>
              <a:t>může povinný k úhradě vymáhané pohledávky, jejího příslušenství, nákladů exekuce a nákladů oprávněného zpeněžit majetek nebo jednotlivé součásti majetku, pokud nejsou postiženy jinou exekucí. Majetek musí být zpeněžen nejméně z</a:t>
            </a:r>
            <a:r>
              <a:rPr lang="cs-CZ" b="1" dirty="0" smtClean="0">
                <a:solidFill>
                  <a:srgbClr val="FF0066"/>
                </a:solidFill>
              </a:rPr>
              <a:t>a cenu nejméně obvyklou </a:t>
            </a:r>
            <a:r>
              <a:rPr lang="cs-CZ" dirty="0" smtClean="0"/>
              <a:t>zjištěnou na základě znaleckého posudku. Cena musí být splatná při podpisu smlouvy k rukám exekutora. </a:t>
            </a:r>
          </a:p>
          <a:p>
            <a:pPr marL="4572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Generální </a:t>
            </a:r>
            <a:r>
              <a:rPr lang="cs-CZ" dirty="0" err="1" smtClean="0"/>
              <a:t>inhibitorium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182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/>
              <a:t>Soudní exekutor postupuje v exekuci </a:t>
            </a:r>
          </a:p>
          <a:p>
            <a:pPr marL="457200" lvl="1" indent="-285750">
              <a:buFontTx/>
              <a:buChar char="-"/>
            </a:pPr>
            <a:r>
              <a:rPr lang="cs-CZ" sz="2400" b="1" dirty="0">
                <a:solidFill>
                  <a:srgbClr val="FF0066"/>
                </a:solidFill>
              </a:rPr>
              <a:t>r</a:t>
            </a:r>
            <a:r>
              <a:rPr lang="cs-CZ" sz="2400" b="1" dirty="0" smtClean="0">
                <a:solidFill>
                  <a:srgbClr val="FF0066"/>
                </a:solidFill>
              </a:rPr>
              <a:t>ychle</a:t>
            </a:r>
          </a:p>
          <a:p>
            <a:pPr marL="457200" lvl="1" indent="-285750">
              <a:buFontTx/>
              <a:buChar char="-"/>
            </a:pPr>
            <a:r>
              <a:rPr lang="cs-CZ" sz="2400" dirty="0"/>
              <a:t>ú</a:t>
            </a:r>
            <a:r>
              <a:rPr lang="cs-CZ" sz="2400" dirty="0" smtClean="0"/>
              <a:t>čelně</a:t>
            </a:r>
          </a:p>
          <a:p>
            <a:pPr marL="457200" lvl="1" indent="-285750">
              <a:buFontTx/>
              <a:buChar char="-"/>
            </a:pPr>
            <a:r>
              <a:rPr lang="cs-CZ" sz="2400" b="1" dirty="0" smtClean="0">
                <a:solidFill>
                  <a:srgbClr val="FF0066"/>
                </a:solidFill>
              </a:rPr>
              <a:t>dbá ochrany práv účastníků + 3. osob</a:t>
            </a:r>
          </a:p>
          <a:p>
            <a:pPr marL="457200" lvl="1" indent="-285750">
              <a:buFontTx/>
              <a:buChar char="-"/>
            </a:pPr>
            <a:r>
              <a:rPr lang="cs-CZ" sz="2400" dirty="0" smtClean="0"/>
              <a:t>i bez návrhu </a:t>
            </a:r>
            <a:r>
              <a:rPr lang="cs-CZ" sz="2400" dirty="0" smtClean="0">
                <a:sym typeface="Wingdings" panose="05000000000000000000" pitchFamily="2" charset="2"/>
              </a:rPr>
              <a:t> směrem ku provedení exekuce</a:t>
            </a:r>
          </a:p>
          <a:p>
            <a:pPr lvl="1" indent="0">
              <a:buNone/>
            </a:pPr>
            <a:endParaRPr lang="cs-CZ" sz="2400" dirty="0" smtClean="0">
              <a:sym typeface="Wingdings" panose="05000000000000000000" pitchFamily="2" charset="2"/>
            </a:endParaRPr>
          </a:p>
          <a:p>
            <a:pPr lvl="1" indent="0">
              <a:buNone/>
            </a:pPr>
            <a:r>
              <a:rPr lang="cs-CZ" sz="2400" dirty="0" smtClean="0">
                <a:sym typeface="Wingdings" panose="05000000000000000000" pitchFamily="2" charset="2"/>
              </a:rPr>
              <a:t>O způsobu provedení exekuce rozhoduje SE</a:t>
            </a:r>
          </a:p>
          <a:p>
            <a:pPr marL="514350" lvl="1" indent="-342900"/>
            <a:r>
              <a:rPr lang="cs-CZ" sz="2400" b="1" dirty="0" smtClean="0">
                <a:solidFill>
                  <a:srgbClr val="FF0066"/>
                </a:solidFill>
                <a:sym typeface="Wingdings" panose="05000000000000000000" pitchFamily="2" charset="2"/>
              </a:rPr>
              <a:t>EXEKUČNÍ PŘÍKAZ</a:t>
            </a:r>
          </a:p>
          <a:p>
            <a:pPr lvl="2" indent="0">
              <a:buNone/>
            </a:pPr>
            <a:endParaRPr lang="cs-CZ" sz="2400" b="1" dirty="0">
              <a:solidFill>
                <a:srgbClr val="FF0066"/>
              </a:solidFill>
              <a:sym typeface="Wingdings" panose="05000000000000000000" pitchFamily="2" charset="2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27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PROVEDENÍ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8701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= tytéž účinky jako nařízení výkonu rozhodnutí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rozhodnutí SE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/>
              <a:t>o</a:t>
            </a:r>
            <a:r>
              <a:rPr lang="cs-CZ" altLang="cs-CZ" sz="2800" dirty="0" smtClean="0"/>
              <a:t>pravný prostředek není přípustný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sz="2800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sz="2800" dirty="0" smtClean="0"/>
              <a:t>doručením EP </a:t>
            </a:r>
            <a:r>
              <a:rPr lang="cs-CZ" altLang="cs-CZ" sz="2800" dirty="0" smtClean="0">
                <a:sym typeface="Wingdings" panose="05000000000000000000" pitchFamily="2" charset="2"/>
              </a:rPr>
              <a:t> </a:t>
            </a:r>
            <a:r>
              <a:rPr lang="cs-CZ" altLang="cs-CZ" sz="2800" b="1" dirty="0" smtClean="0">
                <a:sym typeface="Wingdings" panose="05000000000000000000" pitchFamily="2" charset="2"/>
              </a:rPr>
              <a:t>speciální </a:t>
            </a:r>
            <a:r>
              <a:rPr lang="cs-CZ" altLang="cs-CZ" sz="2800" b="1" dirty="0" err="1" smtClean="0">
                <a:sym typeface="Wingdings" panose="05000000000000000000" pitchFamily="2" charset="2"/>
              </a:rPr>
              <a:t>inhibitorium</a:t>
            </a:r>
            <a:r>
              <a:rPr lang="cs-CZ" altLang="cs-CZ" sz="2800" b="1" dirty="0" smtClean="0">
                <a:sym typeface="Wingdings" panose="05000000000000000000" pitchFamily="2" charset="2"/>
              </a:rPr>
              <a:t> dle způsobu provedení exekuce</a:t>
            </a:r>
            <a:endParaRPr lang="cs-CZ" altLang="cs-CZ" sz="28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sz="2800" dirty="0" smtClean="0"/>
          </a:p>
          <a:p>
            <a:pPr eaLnBrk="1" hangingPunct="1"/>
            <a:r>
              <a:rPr lang="cs-CZ" altLang="cs-CZ" sz="2800" b="1" dirty="0" smtClean="0">
                <a:solidFill>
                  <a:srgbClr val="FF0066"/>
                </a:solidFill>
              </a:rPr>
              <a:t>POZOR – § 47 ODST. 2 OSŘ</a:t>
            </a:r>
          </a:p>
          <a:p>
            <a:pPr eaLnBrk="1" hangingPunct="1"/>
            <a:endParaRPr lang="cs-CZ" altLang="cs-CZ" dirty="0" smtClean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CBD3E53-90FA-4ECF-A84C-AA51A4E12F62}" type="slidenum">
              <a:rPr lang="cs-CZ"/>
              <a:pPr>
                <a:defRPr/>
              </a:pPr>
              <a:t>28</a:t>
            </a:fld>
            <a:endParaRPr lang="cs-CZ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 smtClean="0"/>
              <a:t>Exekuční příkaz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b="1" dirty="0" smtClean="0">
                <a:solidFill>
                  <a:srgbClr val="FF0066"/>
                </a:solidFill>
              </a:rPr>
              <a:t>i vícero způsoby, </a:t>
            </a:r>
            <a:r>
              <a:rPr lang="cs-CZ" sz="1900" b="1" dirty="0">
                <a:solidFill>
                  <a:srgbClr val="FF0066"/>
                </a:solidFill>
              </a:rPr>
              <a:t>popřípadě i všemi zákonem stanovenými </a:t>
            </a:r>
            <a:r>
              <a:rPr lang="cs-CZ" sz="1900" b="1" dirty="0" smtClean="0">
                <a:solidFill>
                  <a:srgbClr val="FF0066"/>
                </a:solidFill>
              </a:rPr>
              <a:t>způsoby;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b="1" dirty="0" smtClean="0"/>
              <a:t>současně </a:t>
            </a:r>
            <a:r>
              <a:rPr lang="cs-CZ" sz="1900" b="1" dirty="0"/>
              <a:t>nebo </a:t>
            </a:r>
            <a:r>
              <a:rPr lang="cs-CZ" sz="1900" b="1" dirty="0" smtClean="0"/>
              <a:t>postupně;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b="1" dirty="0" smtClean="0">
                <a:solidFill>
                  <a:srgbClr val="FF0066"/>
                </a:solidFill>
              </a:rPr>
              <a:t>postupně</a:t>
            </a:r>
            <a:endParaRPr lang="cs-CZ" sz="1900" b="1" dirty="0">
              <a:solidFill>
                <a:srgbClr val="FF0066"/>
              </a:solidFill>
            </a:endParaRPr>
          </a:p>
          <a:p>
            <a:pPr marL="45720"/>
            <a:r>
              <a:rPr lang="cs-CZ" sz="1900" dirty="0"/>
              <a:t>a) přikázáním pohledávky z účtu u peněžního ústavu, a nepostačuje-li to, pak přikázáním pohledávky z účtu manžela povinného u peněžního ústavu,</a:t>
            </a:r>
          </a:p>
          <a:p>
            <a:pPr marL="45720"/>
            <a:r>
              <a:rPr lang="cs-CZ" sz="1900" b="1" dirty="0"/>
              <a:t>b) přikázáním jiné peněžité pohledávky s výjimkou pohledávky z penzijního připojištění nebo doplňkového penzijního spoření, postižením jiných majetkových práv, srážkami ze mzdy a jiných příjmů, správou nemovité věci nebo pozastavením řidičského oprávnění, nepostačuje-li způsob provedení exekuce podle písmena a),</a:t>
            </a:r>
          </a:p>
          <a:p>
            <a:pPr marL="45720"/>
            <a:r>
              <a:rPr lang="cs-CZ" sz="1900" dirty="0"/>
              <a:t>c) prodejem movitých věcí, prodejem nemovitých věcí, které povinný nepoužívá k bydlení sebe a své rodiny, postižením závodu nebo přikázáním pohledávky z penzijního připojištění nebo doplňkového penzijního spoření, nepostačuje-li způsob provedení exekuce podle písmen a) a b), a</a:t>
            </a:r>
          </a:p>
          <a:p>
            <a:pPr marL="45720"/>
            <a:r>
              <a:rPr lang="cs-CZ" sz="1900" b="1" dirty="0"/>
              <a:t>d) prodejem nemovitých věcí, které povinný používá k bydlení sebe a své rodiny, nepostačuje-li způsob provedení exekuce podle písmen a) až c).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29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Exekuční příkaz – </a:t>
            </a:r>
            <a:br>
              <a:rPr lang="cs-CZ" dirty="0" smtClean="0"/>
            </a:br>
            <a:r>
              <a:rPr lang="cs-CZ" dirty="0" smtClean="0"/>
              <a:t>způsoby provedení exekuce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844824"/>
            <a:ext cx="7408333" cy="475252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571500" indent="-571500">
              <a:buFontTx/>
              <a:buChar char="-"/>
            </a:pPr>
            <a:r>
              <a:rPr lang="cs-CZ" sz="8800" dirty="0" smtClean="0">
                <a:solidFill>
                  <a:schemeClr val="tx1"/>
                </a:solidFill>
              </a:rPr>
              <a:t>samostatný </a:t>
            </a:r>
            <a:r>
              <a:rPr lang="cs-CZ" sz="8800" dirty="0">
                <a:solidFill>
                  <a:schemeClr val="tx1"/>
                </a:solidFill>
              </a:rPr>
              <a:t>druh civilního </a:t>
            </a:r>
            <a:r>
              <a:rPr lang="cs-CZ" sz="8800" dirty="0" smtClean="0">
                <a:solidFill>
                  <a:schemeClr val="tx1"/>
                </a:solidFill>
              </a:rPr>
              <a:t>procesu </a:t>
            </a:r>
          </a:p>
          <a:p>
            <a:pPr marL="571500" indent="-571500">
              <a:buFontTx/>
              <a:buChar char="-"/>
            </a:pPr>
            <a:r>
              <a:rPr lang="cs-CZ" sz="8800" dirty="0" smtClean="0">
                <a:solidFill>
                  <a:schemeClr val="tx1"/>
                </a:solidFill>
              </a:rPr>
              <a:t>není </a:t>
            </a:r>
            <a:r>
              <a:rPr lang="cs-CZ" sz="8800" dirty="0">
                <a:solidFill>
                  <a:schemeClr val="tx1"/>
                </a:solidFill>
              </a:rPr>
              <a:t>automatickým </a:t>
            </a:r>
            <a:r>
              <a:rPr lang="cs-CZ" sz="8800" dirty="0" smtClean="0">
                <a:solidFill>
                  <a:schemeClr val="tx1"/>
                </a:solidFill>
              </a:rPr>
              <a:t>pokračováním nalézacího řízení</a:t>
            </a:r>
          </a:p>
          <a:p>
            <a:pPr marL="1089025" lvl="3" indent="-571500">
              <a:buFontTx/>
              <a:buChar char="-"/>
            </a:pPr>
            <a:r>
              <a:rPr lang="cs-CZ" altLang="cs-CZ" sz="8800" dirty="0" smtClean="0"/>
              <a:t>nalézací řízení - </a:t>
            </a:r>
            <a:r>
              <a:rPr lang="cs-CZ" altLang="cs-CZ" sz="8800" dirty="0"/>
              <a:t>a</a:t>
            </a:r>
            <a:r>
              <a:rPr lang="cs-CZ" altLang="cs-CZ" sz="8800" dirty="0" smtClean="0"/>
              <a:t>utoritativní zjišťování</a:t>
            </a:r>
          </a:p>
          <a:p>
            <a:pPr marL="1089025" lvl="3" indent="-571500">
              <a:buFontTx/>
              <a:buChar char="-"/>
            </a:pPr>
            <a:r>
              <a:rPr lang="cs-CZ" altLang="cs-CZ" sz="8800" dirty="0" smtClean="0"/>
              <a:t>vykonávací řízení - nucené </a:t>
            </a:r>
            <a:r>
              <a:rPr lang="cs-CZ" altLang="cs-CZ" sz="8800" dirty="0"/>
              <a:t>uskutečnění </a:t>
            </a:r>
            <a:r>
              <a:rPr lang="cs-CZ" altLang="cs-CZ" sz="8800" dirty="0" smtClean="0"/>
              <a:t>práva</a:t>
            </a:r>
            <a:endParaRPr lang="cs-CZ" altLang="cs-CZ" sz="8800" dirty="0"/>
          </a:p>
          <a:p>
            <a:pPr marL="45720" indent="0" algn="just">
              <a:buNone/>
            </a:pPr>
            <a:endParaRPr lang="cs-CZ" sz="8800" dirty="0">
              <a:solidFill>
                <a:schemeClr val="tx1"/>
              </a:solidFill>
            </a:endParaRPr>
          </a:p>
          <a:p>
            <a:pPr marL="45720" indent="0" algn="just">
              <a:buNone/>
            </a:pPr>
            <a:r>
              <a:rPr lang="pl-PL" sz="8800" b="1" dirty="0" smtClean="0">
                <a:solidFill>
                  <a:srgbClr val="FF0066"/>
                </a:solidFill>
              </a:rPr>
              <a:t>ÚČEL</a:t>
            </a:r>
            <a:r>
              <a:rPr lang="pl-PL" sz="8800" dirty="0" smtClean="0">
                <a:solidFill>
                  <a:schemeClr val="tx1"/>
                </a:solidFill>
              </a:rPr>
              <a:t> </a:t>
            </a:r>
            <a:r>
              <a:rPr lang="pl-PL" sz="8800" dirty="0" smtClean="0">
                <a:solidFill>
                  <a:srgbClr val="FF0066"/>
                </a:solidFill>
                <a:sym typeface="Wingdings" panose="05000000000000000000" pitchFamily="2" charset="2"/>
              </a:rPr>
              <a:t></a:t>
            </a:r>
            <a:r>
              <a:rPr lang="pl-PL" sz="8800" dirty="0" smtClean="0">
                <a:solidFill>
                  <a:srgbClr val="FF0066"/>
                </a:solidFill>
              </a:rPr>
              <a:t> </a:t>
            </a:r>
            <a:r>
              <a:rPr lang="pl-PL" sz="8800" dirty="0" smtClean="0">
                <a:solidFill>
                  <a:schemeClr val="tx1"/>
                </a:solidFill>
              </a:rPr>
              <a:t>	ochrana </a:t>
            </a:r>
            <a:r>
              <a:rPr lang="pl-PL" sz="8800" dirty="0">
                <a:solidFill>
                  <a:schemeClr val="tx1"/>
                </a:solidFill>
              </a:rPr>
              <a:t>procesních </a:t>
            </a:r>
            <a:r>
              <a:rPr lang="pl-PL" sz="8800" dirty="0" smtClean="0">
                <a:solidFill>
                  <a:schemeClr val="tx1"/>
                </a:solidFill>
              </a:rPr>
              <a:t>vztahů 		</a:t>
            </a:r>
            <a:r>
              <a:rPr lang="cs-CZ" sz="8800" dirty="0" smtClean="0">
                <a:solidFill>
                  <a:schemeClr val="tx1"/>
                </a:solidFill>
              </a:rPr>
              <a:t>založených </a:t>
            </a:r>
            <a:r>
              <a:rPr lang="cs-CZ" sz="8800" dirty="0">
                <a:solidFill>
                  <a:schemeClr val="tx1"/>
                </a:solidFill>
              </a:rPr>
              <a:t>vykonatelným </a:t>
            </a:r>
            <a:r>
              <a:rPr lang="cs-CZ" sz="8800" dirty="0" smtClean="0">
                <a:solidFill>
                  <a:schemeClr val="tx1"/>
                </a:solidFill>
              </a:rPr>
              <a:t>		</a:t>
            </a:r>
            <a:r>
              <a:rPr lang="cs-CZ" sz="8800" dirty="0" smtClean="0">
                <a:solidFill>
                  <a:srgbClr val="FF0066"/>
                </a:solidFill>
              </a:rPr>
              <a:t>	exekučním titulem</a:t>
            </a:r>
          </a:p>
          <a:p>
            <a:pPr marL="45720" indent="0" algn="just">
              <a:buNone/>
            </a:pPr>
            <a:endParaRPr lang="cs-CZ" sz="8800" dirty="0">
              <a:solidFill>
                <a:srgbClr val="FF0066"/>
              </a:solidFill>
            </a:endParaRPr>
          </a:p>
          <a:p>
            <a:pPr marL="45720" algn="just"/>
            <a:r>
              <a:rPr lang="cs-CZ" sz="8800" dirty="0" smtClean="0">
                <a:solidFill>
                  <a:srgbClr val="FF0066"/>
                </a:solidFill>
              </a:rPr>
              <a:t>PODSTATA </a:t>
            </a:r>
            <a:r>
              <a:rPr lang="cs-CZ" sz="8800" dirty="0" smtClean="0">
                <a:solidFill>
                  <a:srgbClr val="FF0066"/>
                </a:solidFill>
                <a:sym typeface="Wingdings" panose="05000000000000000000" pitchFamily="2" charset="2"/>
              </a:rPr>
              <a:t> </a:t>
            </a:r>
            <a:r>
              <a:rPr lang="cs-CZ" sz="8800" dirty="0" smtClean="0"/>
              <a:t>vynucení </a:t>
            </a:r>
            <a:r>
              <a:rPr lang="cs-CZ" sz="8800" dirty="0"/>
              <a:t>splnění povinnosti, která nebyla plněna </a:t>
            </a:r>
            <a:r>
              <a:rPr lang="cs-CZ" sz="8800" dirty="0" smtClean="0"/>
              <a:t>dobrovolně</a:t>
            </a:r>
          </a:p>
          <a:p>
            <a:pPr marL="45720" algn="just"/>
            <a:endParaRPr lang="cs-CZ" sz="8800" dirty="0"/>
          </a:p>
          <a:p>
            <a:pPr marL="45720" indent="0" algn="just">
              <a:buNone/>
            </a:pPr>
            <a:endParaRPr lang="cs-CZ" sz="8800" dirty="0" smtClean="0">
              <a:solidFill>
                <a:srgbClr val="FF0066"/>
              </a:solidFill>
            </a:endParaRPr>
          </a:p>
          <a:p>
            <a:pPr marL="45720" indent="0" algn="just">
              <a:buNone/>
            </a:pPr>
            <a:endParaRPr lang="cs-CZ" sz="3600" dirty="0">
              <a:solidFill>
                <a:schemeClr val="tx1"/>
              </a:solidFill>
            </a:endParaRPr>
          </a:p>
          <a:p>
            <a:pPr algn="just"/>
            <a:r>
              <a:rPr lang="cs-CZ" sz="3600" dirty="0">
                <a:solidFill>
                  <a:schemeClr val="tx1"/>
                </a:solidFill>
              </a:rPr>
              <a:t>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becná charakteristika ex. řízení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4"/>
          </p:nvPr>
        </p:nvSpPr>
        <p:spPr>
          <a:xfrm>
            <a:off x="3347864" y="1340768"/>
            <a:ext cx="5439520" cy="4410808"/>
          </a:xfrm>
        </p:spPr>
        <p:txBody>
          <a:bodyPr>
            <a:normAutofit fontScale="92500" lnSpcReduction="20000"/>
          </a:bodyPr>
          <a:lstStyle/>
          <a:p>
            <a:pPr marL="45720"/>
            <a:r>
              <a:rPr lang="cs-CZ" sz="2600" dirty="0" smtClean="0"/>
              <a:t>Exekuční příkaz </a:t>
            </a:r>
          </a:p>
          <a:p>
            <a:pPr marL="331470" indent="-285750">
              <a:buFontTx/>
              <a:buChar char="-"/>
            </a:pPr>
            <a:r>
              <a:rPr lang="cs-CZ" sz="2600" dirty="0" smtClean="0"/>
              <a:t>do </a:t>
            </a:r>
            <a:r>
              <a:rPr lang="cs-CZ" sz="2600" dirty="0"/>
              <a:t>druhé fáze se </a:t>
            </a:r>
            <a:r>
              <a:rPr lang="cs-CZ" sz="2600" dirty="0" smtClean="0"/>
              <a:t>exekuce </a:t>
            </a:r>
            <a:r>
              <a:rPr lang="cs-CZ" sz="2600" dirty="0"/>
              <a:t>nemůže „posunout“, pokud nejsou naplněny  zákonem stanovené </a:t>
            </a:r>
            <a:r>
              <a:rPr lang="cs-CZ" sz="2600" dirty="0" smtClean="0"/>
              <a:t>předpoklady - </a:t>
            </a:r>
            <a:r>
              <a:rPr lang="cs-CZ" sz="2600" b="1" dirty="0" smtClean="0">
                <a:solidFill>
                  <a:srgbClr val="FF0066"/>
                </a:solidFill>
              </a:rPr>
              <a:t>§ 47 odst. 2 EŘ</a:t>
            </a:r>
          </a:p>
          <a:p>
            <a:pPr marL="331470" indent="-285750">
              <a:buFontTx/>
              <a:buChar char="-"/>
            </a:pPr>
            <a:r>
              <a:rPr lang="cs-CZ" sz="2600" b="1" dirty="0" smtClean="0"/>
              <a:t>Odvrácení 2. fáze - </a:t>
            </a:r>
            <a:r>
              <a:rPr lang="cs-CZ" sz="2600" b="1" dirty="0" smtClean="0">
                <a:solidFill>
                  <a:srgbClr val="FF0066"/>
                </a:solidFill>
              </a:rPr>
              <a:t>ve </a:t>
            </a:r>
            <a:r>
              <a:rPr lang="cs-CZ" sz="2600" b="1" dirty="0">
                <a:solidFill>
                  <a:srgbClr val="FF0066"/>
                </a:solidFill>
              </a:rPr>
              <a:t>lhůtě 30 dnů </a:t>
            </a:r>
            <a:r>
              <a:rPr lang="cs-CZ" sz="2600" b="1" dirty="0" smtClean="0">
                <a:solidFill>
                  <a:srgbClr val="FF0066"/>
                </a:solidFill>
              </a:rPr>
              <a:t>podat návrh </a:t>
            </a:r>
            <a:r>
              <a:rPr lang="cs-CZ" sz="2600" b="1" dirty="0">
                <a:solidFill>
                  <a:srgbClr val="FF0066"/>
                </a:solidFill>
              </a:rPr>
              <a:t>na zastavení exekuce</a:t>
            </a:r>
            <a:r>
              <a:rPr lang="cs-CZ" sz="2600" b="1" dirty="0"/>
              <a:t>. </a:t>
            </a:r>
            <a:endParaRPr lang="cs-CZ" sz="2600" b="1" dirty="0" smtClean="0"/>
          </a:p>
          <a:p>
            <a:pPr marL="331470" indent="-285750">
              <a:buFontTx/>
              <a:buChar char="-"/>
            </a:pPr>
            <a:r>
              <a:rPr lang="cs-CZ" sz="2600" b="1" dirty="0" smtClean="0"/>
              <a:t>Pokud je EP podán až po lhůtě 30 dnů od výzvy ke splnění povinnosti – exekuci lze provést po PM EP</a:t>
            </a:r>
            <a:endParaRPr lang="cs-CZ" sz="2600" b="1" dirty="0"/>
          </a:p>
          <a:p>
            <a:pPr marL="45720"/>
            <a:r>
              <a:rPr lang="cs-CZ" sz="2600" dirty="0" smtClean="0">
                <a:solidFill>
                  <a:srgbClr val="FF0066"/>
                </a:solidFill>
              </a:rPr>
              <a:t>Nastoupení časových </a:t>
            </a:r>
            <a:r>
              <a:rPr lang="cs-CZ" sz="2600" dirty="0">
                <a:solidFill>
                  <a:srgbClr val="FF0066"/>
                </a:solidFill>
              </a:rPr>
              <a:t>okamžiků se zapíše do rejstříku zahájených exekucí.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426" y="1412776"/>
            <a:ext cx="3067446" cy="4338800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cs-CZ" sz="2400" b="1" dirty="0" smtClean="0">
                <a:solidFill>
                  <a:srgbClr val="FF0066"/>
                </a:solidFill>
              </a:rPr>
              <a:t>Právní moci usnesení o nařízení výkonu rozhodnutí </a:t>
            </a:r>
            <a:r>
              <a:rPr lang="cs-CZ" sz="2400" dirty="0" smtClean="0">
                <a:sym typeface="Wingdings" panose="05000000000000000000" pitchFamily="2" charset="2"/>
              </a:rPr>
              <a:t> odvolání</a:t>
            </a:r>
            <a:endParaRPr lang="cs-CZ" sz="2400" dirty="0" smtClean="0"/>
          </a:p>
          <a:p>
            <a:pPr marL="502920" indent="-457200">
              <a:buFont typeface="+mj-lt"/>
              <a:buAutoNum type="arabicPeriod"/>
            </a:pPr>
            <a:r>
              <a:rPr lang="cs-CZ" sz="2400" dirty="0" smtClean="0"/>
              <a:t>Zásada oficiality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1. FÁZE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pPr eaLnBrk="1" latinLnBrk="0" hangingPunct="1"/>
              <a:t>30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41914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27584" y="1628800"/>
            <a:ext cx="7408333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cs-CZ" sz="3200" b="1" dirty="0" smtClean="0">
                <a:solidFill>
                  <a:srgbClr val="FF0066"/>
                </a:solidFill>
              </a:rPr>
              <a:t>Provedení </a:t>
            </a:r>
            <a:r>
              <a:rPr lang="cs-CZ" sz="3200" b="1" dirty="0">
                <a:solidFill>
                  <a:srgbClr val="FF0066"/>
                </a:solidFill>
              </a:rPr>
              <a:t>výkonu rozhodnutí</a:t>
            </a:r>
            <a:r>
              <a:rPr lang="cs-CZ" sz="3200" b="1" dirty="0">
                <a:solidFill>
                  <a:schemeClr val="tx1"/>
                </a:solidFill>
              </a:rPr>
              <a:t> </a:t>
            </a:r>
            <a:r>
              <a:rPr lang="cs-CZ" sz="3200" dirty="0">
                <a:solidFill>
                  <a:schemeClr val="tx1"/>
                </a:solidFill>
              </a:rPr>
              <a:t>– po nařízení </a:t>
            </a:r>
            <a:r>
              <a:rPr lang="cs-CZ" sz="3200" dirty="0" smtClean="0">
                <a:solidFill>
                  <a:schemeClr val="tx1"/>
                </a:solidFill>
              </a:rPr>
              <a:t>VR se </a:t>
            </a:r>
            <a:r>
              <a:rPr lang="cs-CZ" sz="3200" dirty="0">
                <a:solidFill>
                  <a:schemeClr val="tx1"/>
                </a:solidFill>
              </a:rPr>
              <a:t>soud postará o jeho provedení. </a:t>
            </a:r>
          </a:p>
          <a:p>
            <a:pPr algn="just"/>
            <a:r>
              <a:rPr lang="cs-CZ" sz="3200" b="1" dirty="0" smtClean="0"/>
              <a:t>Postup </a:t>
            </a:r>
            <a:r>
              <a:rPr lang="cs-CZ" sz="3200" b="1" dirty="0"/>
              <a:t>při provedení se řídí dle způsobu, kterým byl výkon nařízen. </a:t>
            </a:r>
            <a:endParaRPr lang="cs-CZ" sz="3200" b="1" dirty="0" smtClean="0"/>
          </a:p>
          <a:p>
            <a:pPr algn="just"/>
            <a:r>
              <a:rPr lang="cs-CZ" sz="3200" b="1" dirty="0" smtClean="0">
                <a:solidFill>
                  <a:srgbClr val="FF0066"/>
                </a:solidFill>
              </a:rPr>
              <a:t>Provedení exekuce</a:t>
            </a:r>
            <a:r>
              <a:rPr lang="cs-CZ" sz="3200" b="1" dirty="0" smtClean="0">
                <a:solidFill>
                  <a:schemeClr val="tx1"/>
                </a:solidFill>
              </a:rPr>
              <a:t> - </a:t>
            </a:r>
            <a:r>
              <a:rPr lang="cs-CZ" sz="3200" dirty="0"/>
              <a:t>e</a:t>
            </a:r>
            <a:r>
              <a:rPr lang="cs-CZ" sz="3200" dirty="0" smtClean="0">
                <a:solidFill>
                  <a:schemeClr val="tx1"/>
                </a:solidFill>
              </a:rPr>
              <a:t>xekutor se postará o provedení exekuce poté, co má EP účinky usnesení o nařízení VR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</a:t>
            </a:r>
            <a:r>
              <a:rPr lang="cs-CZ" dirty="0" smtClean="0"/>
              <a:t>rovedení výkonu rozhodnutí a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7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chemeClr val="tx1"/>
                </a:solidFill>
              </a:rPr>
              <a:t>zastavením </a:t>
            </a:r>
            <a:endParaRPr lang="cs-CZ" sz="3600" dirty="0">
              <a:solidFill>
                <a:schemeClr val="tx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1"/>
                </a:solidFill>
              </a:rPr>
              <a:t>vyčerpáním předmětu řízení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chemeClr val="tx1"/>
                </a:solidFill>
              </a:rPr>
              <a:t>uspokojením </a:t>
            </a:r>
            <a:r>
              <a:rPr lang="cs-CZ" sz="3600" dirty="0" smtClean="0">
                <a:solidFill>
                  <a:schemeClr val="tx1"/>
                </a:solidFill>
              </a:rPr>
              <a:t>oprávněného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cs-CZ" sz="3600" dirty="0" smtClean="0">
                <a:solidFill>
                  <a:srgbClr val="FF0066"/>
                </a:solidFill>
              </a:rPr>
              <a:t>OSEV + OSEZ - § 46 odst. 8 EŘ</a:t>
            </a:r>
            <a:r>
              <a:rPr lang="cs-CZ" sz="3600" dirty="0" smtClean="0">
                <a:solidFill>
                  <a:schemeClr val="tx1"/>
                </a:solidFill>
              </a:rPr>
              <a:t> 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Exekuce končí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10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provedení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240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5720" algn="just"/>
            <a:r>
              <a:rPr lang="cs-CZ" sz="2800" b="1" dirty="0" smtClean="0">
                <a:solidFill>
                  <a:srgbClr val="FF0066"/>
                </a:solidFill>
              </a:rPr>
              <a:t>NA NÁVRH POVINNÉHO</a:t>
            </a:r>
          </a:p>
          <a:p>
            <a:pPr marL="45720" algn="just"/>
            <a:r>
              <a:rPr lang="cs-CZ" sz="2600" dirty="0"/>
              <a:t>soud může odložit, pokud </a:t>
            </a:r>
          </a:p>
          <a:p>
            <a:pPr marL="502920" indent="-457200" algn="just">
              <a:buFont typeface="Arial" panose="020B0604020202020204" pitchFamily="34" charset="0"/>
              <a:buChar char="•"/>
            </a:pPr>
            <a:r>
              <a:rPr lang="cs-CZ" sz="2800" dirty="0"/>
              <a:t>se povinný </a:t>
            </a:r>
            <a:r>
              <a:rPr lang="cs-CZ" sz="2800" u="sng" dirty="0"/>
              <a:t>bez své viny</a:t>
            </a:r>
            <a:r>
              <a:rPr lang="cs-CZ" sz="2800" dirty="0"/>
              <a:t> ocitl </a:t>
            </a:r>
            <a:r>
              <a:rPr lang="cs-CZ" sz="2800" u="sng" dirty="0"/>
              <a:t>přechodně</a:t>
            </a:r>
            <a:r>
              <a:rPr lang="cs-CZ" sz="2800" dirty="0"/>
              <a:t> v takovém postavení, že by neprodlený výkon rozhodnutí mohl mít pro něho nebo pro příslušníky jeho rodiny zvláště </a:t>
            </a:r>
            <a:r>
              <a:rPr lang="cs-CZ" sz="2800" u="sng" dirty="0"/>
              <a:t>nepříznivé následky</a:t>
            </a:r>
            <a:r>
              <a:rPr lang="cs-CZ" sz="2800" dirty="0"/>
              <a:t> a </a:t>
            </a:r>
            <a:r>
              <a:rPr lang="cs-CZ" sz="2800" u="sng" dirty="0"/>
              <a:t>oprávněný by nebyl odkladem výkonu rozhodnutí vážně </a:t>
            </a:r>
            <a:r>
              <a:rPr lang="cs-CZ" sz="2800" u="sng" dirty="0" smtClean="0"/>
              <a:t>poškozen</a:t>
            </a:r>
            <a:r>
              <a:rPr lang="cs-CZ" sz="2800" dirty="0" smtClean="0"/>
              <a:t>.</a:t>
            </a:r>
          </a:p>
          <a:p>
            <a:pPr marL="45720" algn="just"/>
            <a:r>
              <a:rPr lang="cs-CZ" sz="2800" dirty="0"/>
              <a:t>s</a:t>
            </a:r>
            <a:r>
              <a:rPr lang="cs-CZ" sz="2800" dirty="0" smtClean="0"/>
              <a:t>oud uvede dokdy se odkládá</a:t>
            </a:r>
          </a:p>
          <a:p>
            <a:pPr marL="45720" algn="just"/>
            <a:r>
              <a:rPr lang="cs-CZ" sz="2800" b="1" dirty="0" smtClean="0">
                <a:solidFill>
                  <a:srgbClr val="FF0066"/>
                </a:solidFill>
              </a:rPr>
              <a:t>BEZ NÁVRHU</a:t>
            </a:r>
          </a:p>
          <a:p>
            <a:pPr marL="502920" indent="-457200" algn="just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soud </a:t>
            </a:r>
            <a:r>
              <a:rPr lang="cs-CZ" sz="2800" dirty="0" smtClean="0"/>
              <a:t>může </a:t>
            </a:r>
            <a:r>
              <a:rPr lang="cs-CZ" sz="2800" dirty="0" smtClean="0">
                <a:solidFill>
                  <a:schemeClr val="tx1"/>
                </a:solidFill>
              </a:rPr>
              <a:t>odložit, pokud </a:t>
            </a:r>
            <a:r>
              <a:rPr lang="cs-CZ" sz="2800" u="sng" dirty="0" smtClean="0">
                <a:solidFill>
                  <a:schemeClr val="tx1"/>
                </a:solidFill>
              </a:rPr>
              <a:t>lze </a:t>
            </a:r>
            <a:r>
              <a:rPr lang="cs-CZ" sz="2800" u="sng" dirty="0">
                <a:solidFill>
                  <a:schemeClr val="tx1"/>
                </a:solidFill>
              </a:rPr>
              <a:t>očekávat, že výkon rozhodnutí bude zastaven</a:t>
            </a:r>
            <a:r>
              <a:rPr lang="cs-CZ" sz="2800" dirty="0">
                <a:solidFill>
                  <a:schemeClr val="tx1"/>
                </a:solidFill>
              </a:rPr>
              <a:t> (§ 268).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cs-CZ" dirty="0" smtClean="0"/>
              <a:t>dklad výkonu rozhodnutí (§ 266)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98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0066"/>
                </a:solidFill>
              </a:rPr>
              <a:t>Návrh se podává u exekutora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SE vyhoví </a:t>
            </a:r>
            <a:r>
              <a:rPr lang="cs-CZ" sz="2000" b="1" dirty="0" smtClean="0">
                <a:solidFill>
                  <a:srgbClr val="FF0066"/>
                </a:solidFill>
              </a:rPr>
              <a:t>do </a:t>
            </a:r>
            <a:r>
              <a:rPr lang="cs-CZ" sz="2000" b="1" dirty="0">
                <a:solidFill>
                  <a:srgbClr val="FF0066"/>
                </a:solidFill>
              </a:rPr>
              <a:t>7 </a:t>
            </a:r>
            <a:r>
              <a:rPr lang="cs-CZ" sz="2000" b="1" dirty="0" smtClean="0">
                <a:solidFill>
                  <a:srgbClr val="FF0066"/>
                </a:solidFill>
              </a:rPr>
              <a:t>dnů </a:t>
            </a:r>
            <a:r>
              <a:rPr lang="cs-CZ" sz="2000" dirty="0" smtClean="0"/>
              <a:t>nebo </a:t>
            </a:r>
            <a:r>
              <a:rPr lang="cs-CZ" sz="2000" dirty="0"/>
              <a:t>postoupí </a:t>
            </a:r>
            <a:r>
              <a:rPr lang="cs-CZ" sz="2000" dirty="0" smtClean="0"/>
              <a:t>návrh </a:t>
            </a:r>
            <a:r>
              <a:rPr lang="cs-CZ" sz="2000" dirty="0"/>
              <a:t>společně s exekučním spisem k rozhodnutí exekučnímu </a:t>
            </a:r>
            <a:r>
              <a:rPr lang="cs-CZ" sz="2000" dirty="0" smtClean="0"/>
              <a:t>soudu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Exekuční soud rozhodne bez </a:t>
            </a:r>
            <a:r>
              <a:rPr lang="cs-CZ" sz="2000" dirty="0"/>
              <a:t>zbytečného </a:t>
            </a:r>
            <a:r>
              <a:rPr lang="cs-CZ" sz="2000" dirty="0" smtClean="0"/>
              <a:t>odkladu - </a:t>
            </a:r>
            <a:r>
              <a:rPr lang="cs-CZ" sz="2000" b="1" dirty="0" smtClean="0">
                <a:solidFill>
                  <a:srgbClr val="FF0066"/>
                </a:solidFill>
              </a:rPr>
              <a:t>nejpozději </a:t>
            </a:r>
            <a:r>
              <a:rPr lang="cs-CZ" sz="2000" b="1" dirty="0">
                <a:solidFill>
                  <a:srgbClr val="FF0066"/>
                </a:solidFill>
              </a:rPr>
              <a:t>do 15 </a:t>
            </a:r>
            <a:r>
              <a:rPr lang="cs-CZ" sz="2000" b="1" dirty="0" smtClean="0">
                <a:solidFill>
                  <a:srgbClr val="FF0066"/>
                </a:solidFill>
              </a:rPr>
              <a:t>dnů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0066"/>
                </a:solidFill>
              </a:rPr>
              <a:t>§ 43 OSŘ nelze použít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r>
              <a:rPr lang="cs-CZ" sz="2000" dirty="0" smtClean="0"/>
              <a:t>Je-li </a:t>
            </a:r>
            <a:r>
              <a:rPr lang="cs-CZ" sz="2000" dirty="0"/>
              <a:t>u exekutora složena jistota ve výši vymáhané pohledávky, nákladů oprávněného a nákladů exekuce, exekutor nebo exekuční soud na návrh povinného odloží provedení exekuce do právní moci rozhodnutí o návrhu na zastavení exekuce podaném povinným </a:t>
            </a:r>
            <a:r>
              <a:rPr lang="cs-CZ" sz="2000" dirty="0" smtClean="0"/>
              <a:t>a rozhodne o tom, že povinný není vázán generálním </a:t>
            </a:r>
            <a:r>
              <a:rPr lang="cs-CZ" sz="2000" dirty="0" err="1" smtClean="0"/>
              <a:t>inhibitoriem</a:t>
            </a:r>
            <a:r>
              <a:rPr lang="cs-CZ" sz="2000" dirty="0" smtClean="0"/>
              <a:t> ode </a:t>
            </a:r>
            <a:r>
              <a:rPr lang="cs-CZ" sz="2000" dirty="0"/>
              <a:t>dne vydání rozhodnutí o odkladu. Nedojde-li k zastavení exekuce, použije se jistota na úhradu vymáhané pohledávky, nákladů oprávněného a nákladů exekuce; jinak se vrátí </a:t>
            </a:r>
            <a:r>
              <a:rPr lang="cs-CZ" sz="2000" dirty="0" err="1"/>
              <a:t>složiteli</a:t>
            </a:r>
            <a:r>
              <a:rPr lang="cs-CZ" sz="2000" dirty="0"/>
              <a:t> jistoty.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Odklad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9553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cs-CZ" sz="2000" b="1" dirty="0" smtClean="0">
                <a:solidFill>
                  <a:srgbClr val="FF0066"/>
                </a:solidFill>
              </a:rPr>
              <a:t>OBECNÉ DŮVODY</a:t>
            </a:r>
          </a:p>
          <a:p>
            <a:pPr marL="4572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a)Rozhodnutí </a:t>
            </a:r>
            <a:r>
              <a:rPr lang="cs-CZ" sz="2000" dirty="0">
                <a:solidFill>
                  <a:schemeClr val="tx1"/>
                </a:solidFill>
              </a:rPr>
              <a:t>není vykonatelné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b)Rozhodnutí bylo zrušeno nebo je neúčinné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c)Návrh oprávněného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d)Postihuje vyloučené věci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e)Výtěžek výkonu nepostačí ke krytí nákladů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f)Postihuje věci třetí osoby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g)Zaniklo právo přiznané rozhodnutím, ledaže již byl výkon proveden </a:t>
            </a:r>
          </a:p>
          <a:p>
            <a:pPr marL="4572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h)Je nepřípustný </a:t>
            </a:r>
          </a:p>
          <a:p>
            <a:pPr marL="45720" indent="0">
              <a:buNone/>
            </a:pPr>
            <a:r>
              <a:rPr lang="cs-CZ" sz="2000" b="1" dirty="0" smtClean="0">
                <a:solidFill>
                  <a:srgbClr val="FF0066"/>
                </a:solidFill>
              </a:rPr>
              <a:t>ZVLÁŠTNÍ u </a:t>
            </a:r>
            <a:r>
              <a:rPr lang="cs-CZ" sz="2000" b="1" dirty="0">
                <a:solidFill>
                  <a:srgbClr val="FF0066"/>
                </a:solidFill>
              </a:rPr>
              <a:t>jednotlivých způsobů výkonu </a:t>
            </a:r>
          </a:p>
          <a:p>
            <a:pPr marL="45720" indent="0" algn="just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Zastavení výkonu rozhodnutí (§ 268)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V </a:t>
            </a:r>
            <a:r>
              <a:rPr lang="cs-CZ" sz="3200" dirty="0">
                <a:solidFill>
                  <a:schemeClr val="tx1"/>
                </a:solidFill>
              </a:rPr>
              <a:t>případech uvedených v § 268 odst. 1 písm. g) a h) se rozhoduje zpravidla po </a:t>
            </a:r>
            <a:r>
              <a:rPr lang="cs-CZ" sz="3200" b="1" dirty="0">
                <a:solidFill>
                  <a:srgbClr val="FF0066"/>
                </a:solidFill>
              </a:rPr>
              <a:t>předchozím jednání</a:t>
            </a:r>
            <a:r>
              <a:rPr lang="cs-CZ" sz="3200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just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 </a:t>
            </a:r>
            <a:endParaRPr lang="cs-CZ" sz="32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Jako </a:t>
            </a:r>
            <a:r>
              <a:rPr lang="cs-CZ" sz="3200" dirty="0">
                <a:solidFill>
                  <a:schemeClr val="tx1"/>
                </a:solidFill>
              </a:rPr>
              <a:t>důvod zastavení výkonu rozhodnutí nelze uplatňovat, že se změnily okolnosti rozhodné pro výši a trvání dávek nebo splátek 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</a:t>
            </a:r>
            <a:r>
              <a:rPr lang="cs-CZ" dirty="0" smtClean="0"/>
              <a:t>astavení výkonu rozhodnutí (§ 268)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2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rgbClr val="FF0066"/>
                </a:solidFill>
              </a:rPr>
              <a:t>Tzv. 1. návrh na zastavení exekuce – místo odvolání </a:t>
            </a:r>
          </a:p>
          <a:p>
            <a:pPr marL="687388" lvl="2" indent="-342900"/>
            <a:r>
              <a:rPr lang="cs-CZ" sz="2200" dirty="0" smtClean="0"/>
              <a:t>Ve lhůtě 30 dnů od doručení výzvy k dobrovolnému splnění vymáhané povinnosti</a:t>
            </a:r>
          </a:p>
          <a:p>
            <a:pPr marL="687388" lvl="2" indent="-342900"/>
            <a:r>
              <a:rPr lang="cs-CZ" sz="2200" dirty="0" smtClean="0"/>
              <a:t>Odkládací účinky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Návrh </a:t>
            </a:r>
            <a:r>
              <a:rPr lang="cs-CZ" sz="2400" dirty="0"/>
              <a:t>na zastavení exekuce může povinný podat do 15 dnů ode dne, kdy se dozvěděl o důvodu zastavení </a:t>
            </a:r>
            <a:r>
              <a:rPr lang="cs-CZ" sz="2400" dirty="0" smtClean="0"/>
              <a:t>exekuce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  <a:r>
              <a:rPr lang="cs-CZ" sz="2400" b="1" dirty="0" smtClean="0">
                <a:solidFill>
                  <a:srgbClr val="FF0066"/>
                </a:solidFill>
              </a:rPr>
              <a:t>není lhůta propadnou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Návrh </a:t>
            </a:r>
            <a:r>
              <a:rPr lang="cs-CZ" sz="2400" dirty="0"/>
              <a:t>na zastavení exekuce se podává u exekutora, který vede exekuci.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Zastavení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856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Návrh na zastavení nemá všechny náležitosti </a:t>
            </a:r>
            <a:r>
              <a:rPr lang="cs-CZ" sz="2000" dirty="0" smtClean="0">
                <a:sym typeface="Wingdings" panose="05000000000000000000" pitchFamily="2" charset="2"/>
              </a:rPr>
              <a:t> </a:t>
            </a:r>
            <a:r>
              <a:rPr lang="cs-CZ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SE odmítne </a:t>
            </a:r>
            <a:r>
              <a:rPr lang="cs-CZ" sz="2000" dirty="0" smtClean="0">
                <a:sym typeface="Wingdings" panose="05000000000000000000" pitchFamily="2" charset="2"/>
              </a:rPr>
              <a:t> odvolání  SE </a:t>
            </a:r>
            <a:r>
              <a:rPr lang="cs-CZ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zruší usnesení o odmítnutí a postoupí</a:t>
            </a:r>
            <a:r>
              <a:rPr lang="cs-CZ" sz="2000" dirty="0" smtClean="0">
                <a:sym typeface="Wingdings" panose="05000000000000000000" pitchFamily="2" charset="2"/>
              </a:rPr>
              <a:t> věc soudu k rozhodnutí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 </a:t>
            </a:r>
            <a:r>
              <a:rPr lang="cs-CZ" sz="2000" dirty="0"/>
              <a:t>zastavení exekuce rozhodne exekutor i bez návrhu, </a:t>
            </a:r>
            <a:r>
              <a:rPr lang="cs-CZ" sz="2000" dirty="0">
                <a:solidFill>
                  <a:srgbClr val="FF0066"/>
                </a:solidFill>
              </a:rPr>
              <a:t>souhlasí-li se zastavením oprávněný</a:t>
            </a:r>
            <a:r>
              <a:rPr lang="cs-CZ" sz="2000" dirty="0"/>
              <a:t>. Nesouhlasí-li oprávněný, požádá exekutor o zastavení exekuční soud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FF0066"/>
                </a:solidFill>
              </a:rPr>
              <a:t>Bez </a:t>
            </a:r>
            <a:r>
              <a:rPr lang="cs-CZ" sz="2000" b="1" dirty="0">
                <a:solidFill>
                  <a:srgbClr val="FF0066"/>
                </a:solidFill>
              </a:rPr>
              <a:t>návrhu</a:t>
            </a:r>
            <a:r>
              <a:rPr lang="cs-CZ" sz="2000" dirty="0"/>
              <a:t> může exekuci zastavit </a:t>
            </a:r>
            <a:r>
              <a:rPr lang="cs-CZ" sz="2000" b="1" dirty="0">
                <a:solidFill>
                  <a:srgbClr val="FF0066"/>
                </a:solidFill>
              </a:rPr>
              <a:t>JEN soud</a:t>
            </a:r>
            <a:r>
              <a:rPr lang="cs-CZ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SE do 15 dnů vyzve ostatní účastníky, zda s </a:t>
            </a:r>
            <a:r>
              <a:rPr lang="cs-CZ" sz="2000" dirty="0" err="1" smtClean="0"/>
              <a:t>NnZ</a:t>
            </a:r>
            <a:r>
              <a:rPr lang="cs-CZ" sz="2000" dirty="0" smtClean="0"/>
              <a:t> souhlasí</a:t>
            </a:r>
          </a:p>
          <a:p>
            <a:pPr marL="514350" lvl="1" indent="-342900"/>
            <a:r>
              <a:rPr lang="cs-CZ" sz="2000" dirty="0" smtClean="0"/>
              <a:t>Všichni souhlasí – do 30 dnů od lhůty k vyjádření (event. dříve) rozhodne o zastavení </a:t>
            </a:r>
          </a:p>
          <a:p>
            <a:pPr marL="514350" lvl="1" indent="-342900"/>
            <a:r>
              <a:rPr lang="cs-CZ" sz="2000" dirty="0" smtClean="0"/>
              <a:t>JINAK – postoupí soudu k rozhodnutí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FF0066"/>
                </a:solidFill>
                <a:sym typeface="Wingdings" panose="05000000000000000000" pitchFamily="2" charset="2"/>
              </a:rPr>
              <a:t>SE exekutor zastaví, pokud oprávněný nesloží přiměřenou zálohu na náklady exekuce</a:t>
            </a:r>
            <a:r>
              <a:rPr lang="cs-CZ" sz="2000" dirty="0" smtClean="0">
                <a:sym typeface="Wingdings" panose="05000000000000000000" pitchFamily="2" charset="2"/>
              </a:rPr>
              <a:t>.  </a:t>
            </a:r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39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Zastavení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1393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76340222"/>
              </p:ext>
            </p:extLst>
          </p:nvPr>
        </p:nvGraphicFramePr>
        <p:xfrm>
          <a:off x="755576" y="1700808"/>
          <a:ext cx="7848871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>
                <a:solidFill>
                  <a:schemeClr val="bg1"/>
                </a:solidFill>
              </a:rPr>
              <a:t>AK</a:t>
            </a:r>
            <a:r>
              <a:rPr lang="cs-CZ" dirty="0" smtClean="0"/>
              <a:t>DVOJKOLEJNOST PRÁVNÍ ÚPRAVY 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3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00113" y="2205038"/>
            <a:ext cx="7772400" cy="4357687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Je souborem právních norem, které upravují činnost soudu, soudních exekutorů, stran a dalších subjektů exekučního řízení při realizaci plnění, uloženého povinnému subjektu vykonatelným rozhodnutím (státního) orgánu/</a:t>
            </a:r>
            <a:r>
              <a:rPr lang="cs-CZ" altLang="cs-CZ" dirty="0" smtClean="0">
                <a:solidFill>
                  <a:srgbClr val="FF0066"/>
                </a:solidFill>
              </a:rPr>
              <a:t>exekučním titulem</a:t>
            </a:r>
            <a:r>
              <a:rPr lang="cs-CZ" altLang="cs-CZ" dirty="0" smtClean="0"/>
              <a:t>, jež se uskutečňuje za pomoci donucujících prostředků státní moci.</a:t>
            </a:r>
          </a:p>
          <a:p>
            <a:pPr lvl="1" eaLnBrk="1" hangingPunct="1"/>
            <a:r>
              <a:rPr lang="cs-CZ" altLang="cs-CZ" dirty="0" smtClean="0"/>
              <a:t>Macur, J. Kurs občanského práva procesního – Exekuční právo. Praha: C. H. Beck, 1998, s. 5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68A3D47-CFF2-48E0-A805-8C8CD90A129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Exekuční právo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sz="2400" b="1" dirty="0" smtClean="0"/>
              <a:t>Výkon rozhodnutí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§ 251 odst. 1 OSŘ - </a:t>
            </a:r>
            <a:r>
              <a:rPr lang="cs-CZ" sz="2400" dirty="0" smtClean="0">
                <a:solidFill>
                  <a:srgbClr val="FF0066"/>
                </a:solidFill>
              </a:rPr>
              <a:t>s výjimkou ET</a:t>
            </a:r>
            <a:r>
              <a:rPr lang="cs-CZ" sz="2400" dirty="0" smtClean="0"/>
              <a:t>, které se vykonávají ve </a:t>
            </a:r>
            <a:r>
              <a:rPr lang="cs-CZ" sz="2400" b="1" dirty="0" smtClean="0">
                <a:solidFill>
                  <a:srgbClr val="FF0066"/>
                </a:solidFill>
              </a:rPr>
              <a:t>správním nebo daňovém řízení</a:t>
            </a:r>
          </a:p>
          <a:p>
            <a:r>
              <a:rPr lang="cs-CZ" sz="2400" b="1" dirty="0" smtClean="0"/>
              <a:t>Exekuce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§ 37 odst. 2 písm. b) EŘ – </a:t>
            </a:r>
            <a:r>
              <a:rPr lang="cs-CZ" sz="2400" dirty="0" smtClean="0">
                <a:solidFill>
                  <a:srgbClr val="FF0066"/>
                </a:solidFill>
              </a:rPr>
              <a:t>s výjimkou ET </a:t>
            </a:r>
            <a:r>
              <a:rPr lang="cs-CZ" sz="2400" dirty="0" smtClean="0"/>
              <a:t>- rozhodnutí </a:t>
            </a:r>
            <a:r>
              <a:rPr lang="cs-CZ" sz="2400" dirty="0"/>
              <a:t>o péči o nezletilé děti, ve věcech ochrany proti domácímu násilí, orgánů Evropské unie nebo cizí rozhodnutí; exekuční návrh lze však podat tehdy, má-li být exekuce vedena podle rozhodnutí o výživném na nezletilé děti nebo podle cizího rozhodnutí, u něhož bylo vydáno prohlášení vykonatelnosti podle přímo použitelného předpisu Evropské unie nebo mezinárodní smlouvy nebo rozhodnuto o uznání.</a:t>
            </a:r>
          </a:p>
          <a:p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6</a:t>
            </a:fld>
            <a:endParaRPr kumimoji="0"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Dvojkolejnost právní úpravy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33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 zásadě 2 fáze –nařízení a provedení exekuce.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Striktní odlišení dodrženo už jen v rámci výkonu rozhodnutí</a:t>
            </a:r>
          </a:p>
          <a:p>
            <a:endParaRPr lang="cs-CZ" sz="2400" dirty="0"/>
          </a:p>
          <a:p>
            <a:r>
              <a:rPr lang="cs-CZ" sz="2400" dirty="0" smtClean="0"/>
              <a:t>Lze tedy vymezit </a:t>
            </a:r>
          </a:p>
          <a:p>
            <a:pPr marL="502920" indent="-457200">
              <a:buAutoNum type="arabicPeriod"/>
            </a:pPr>
            <a:r>
              <a:rPr lang="cs-CZ" sz="2400" dirty="0" smtClean="0"/>
              <a:t>Fázi exekuce – vymezení majetku, který je postižen a limitace kroků povinného tak, aby nemohl zmařit účel exekuce</a:t>
            </a:r>
          </a:p>
          <a:p>
            <a:pPr marL="502920" indent="-457200">
              <a:buAutoNum type="arabicPeriod"/>
            </a:pPr>
            <a:r>
              <a:rPr lang="cs-CZ" sz="2400" dirty="0" smtClean="0"/>
              <a:t>Fáze exekuce – vlastní provedení exekuce a uspokojení oprávněného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k průběhu exekuce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00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4BEE1D-4859-4E3A-A195-4543668B2A1F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3573016"/>
            <a:ext cx="5969000" cy="2376487"/>
          </a:xfrm>
        </p:spPr>
        <p:txBody>
          <a:bodyPr/>
          <a:lstStyle/>
          <a:p>
            <a:pPr eaLnBrk="1" hangingPunct="1"/>
            <a:r>
              <a:rPr lang="cs-CZ" altLang="cs-CZ" sz="4200" dirty="0" smtClean="0"/>
              <a:t>Výkon rozhodnutí</a:t>
            </a:r>
          </a:p>
        </p:txBody>
      </p:sp>
    </p:spTree>
    <p:extLst>
      <p:ext uri="{BB962C8B-B14F-4D97-AF65-F5344CB8AC3E}">
        <p14:creationId xmlns:p14="http://schemas.microsoft.com/office/powerpoint/2010/main" val="9924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4294967295"/>
          </p:nvPr>
        </p:nvSpPr>
        <p:spPr>
          <a:xfrm>
            <a:off x="872067" y="1700808"/>
            <a:ext cx="7408333" cy="489654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1"/>
                </a:solidFill>
              </a:rPr>
              <a:t>vykonávací </a:t>
            </a:r>
            <a:r>
              <a:rPr lang="cs-CZ" sz="3200" dirty="0">
                <a:solidFill>
                  <a:schemeClr val="tx1"/>
                </a:solidFill>
              </a:rPr>
              <a:t>řízení </a:t>
            </a:r>
            <a:r>
              <a:rPr lang="cs-CZ" sz="3200" b="1" dirty="0">
                <a:solidFill>
                  <a:srgbClr val="FF0066"/>
                </a:solidFill>
              </a:rPr>
              <a:t>nelze přerušit </a:t>
            </a:r>
            <a:r>
              <a:rPr lang="cs-CZ" sz="3200" dirty="0">
                <a:solidFill>
                  <a:schemeClr val="tx1"/>
                </a:solidFill>
              </a:rPr>
              <a:t>z důvodů uvedených v části třetí </a:t>
            </a:r>
            <a:r>
              <a:rPr lang="cs-CZ" sz="3200" dirty="0" smtClean="0">
                <a:solidFill>
                  <a:schemeClr val="tx1"/>
                </a:solidFill>
              </a:rPr>
              <a:t>OSŘ;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srgbClr val="FF0066"/>
                </a:solidFill>
              </a:rPr>
              <a:t>n</a:t>
            </a:r>
            <a:r>
              <a:rPr lang="cs-CZ" sz="3200" b="1" dirty="0" smtClean="0">
                <a:solidFill>
                  <a:srgbClr val="FF0066"/>
                </a:solidFill>
              </a:rPr>
              <a:t>elze </a:t>
            </a:r>
            <a:r>
              <a:rPr lang="cs-CZ" sz="3200" b="1" dirty="0">
                <a:solidFill>
                  <a:srgbClr val="FF0066"/>
                </a:solidFill>
              </a:rPr>
              <a:t>prominout zmeškání </a:t>
            </a:r>
            <a:r>
              <a:rPr lang="cs-CZ" sz="3200" b="1" dirty="0" smtClean="0">
                <a:solidFill>
                  <a:srgbClr val="FF0066"/>
                </a:solidFill>
              </a:rPr>
              <a:t>lhůty</a:t>
            </a:r>
            <a:r>
              <a:rPr lang="cs-CZ" sz="3200" dirty="0">
                <a:solidFill>
                  <a:srgbClr val="FF0066"/>
                </a:solidFill>
              </a:rPr>
              <a:t>;</a:t>
            </a:r>
            <a:endParaRPr lang="cs-CZ" sz="3200" dirty="0" smtClean="0">
              <a:solidFill>
                <a:srgbClr val="FF0066"/>
              </a:solidFill>
            </a:endParaRP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cs-CZ" sz="3200" dirty="0"/>
              <a:t>n</a:t>
            </a:r>
            <a:r>
              <a:rPr lang="cs-CZ" sz="3200" dirty="0" smtClean="0">
                <a:solidFill>
                  <a:schemeClr val="tx1"/>
                </a:solidFill>
              </a:rPr>
              <a:t>elze podat </a:t>
            </a:r>
            <a:r>
              <a:rPr lang="cs-CZ" sz="3200" dirty="0">
                <a:solidFill>
                  <a:schemeClr val="tx1"/>
                </a:solidFill>
              </a:rPr>
              <a:t>žalobu na obnovu výkonu rozhodnutí; žalobu pro zmatečnost lze podat pouze z důvodu uvedeného v </a:t>
            </a:r>
            <a:r>
              <a:rPr lang="cs-CZ" sz="3200" b="1" dirty="0">
                <a:solidFill>
                  <a:srgbClr val="FF0066"/>
                </a:solidFill>
              </a:rPr>
              <a:t>§ 229 odst. </a:t>
            </a:r>
            <a:r>
              <a:rPr lang="cs-CZ" sz="3200" b="1" dirty="0" smtClean="0">
                <a:solidFill>
                  <a:srgbClr val="FF0066"/>
                </a:solidFill>
              </a:rPr>
              <a:t>4 OSŘ</a:t>
            </a:r>
            <a:r>
              <a:rPr lang="cs-CZ" sz="3200" dirty="0" smtClean="0">
                <a:solidFill>
                  <a:schemeClr val="tx1"/>
                </a:solidFill>
              </a:rPr>
              <a:t>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cs-CZ" sz="3200" dirty="0" smtClean="0"/>
              <a:t>rozhoduje se vždy </a:t>
            </a:r>
            <a:r>
              <a:rPr lang="cs-CZ" sz="3200" b="1" dirty="0" smtClean="0">
                <a:solidFill>
                  <a:srgbClr val="FF0066"/>
                </a:solidFill>
              </a:rPr>
              <a:t>usnesením</a:t>
            </a:r>
            <a:r>
              <a:rPr lang="cs-CZ" sz="3200" dirty="0" smtClean="0"/>
              <a:t>.</a:t>
            </a:r>
            <a:endParaRPr lang="cs-CZ" sz="3200" dirty="0" smtClean="0">
              <a:solidFill>
                <a:schemeClr val="tx1"/>
              </a:solidFill>
            </a:endParaRPr>
          </a:p>
          <a:p>
            <a:pPr algn="just"/>
            <a:endParaRPr lang="cs-CZ" sz="3200" dirty="0">
              <a:solidFill>
                <a:schemeClr val="tx1"/>
              </a:solidFill>
            </a:endParaRPr>
          </a:p>
          <a:p>
            <a:pPr algn="just"/>
            <a:r>
              <a:rPr lang="cs-CZ" sz="3200" dirty="0" smtClean="0">
                <a:solidFill>
                  <a:schemeClr val="tx1"/>
                </a:solidFill>
              </a:rPr>
              <a:t>Soud </a:t>
            </a:r>
            <a:r>
              <a:rPr lang="cs-CZ" sz="3200" dirty="0">
                <a:solidFill>
                  <a:schemeClr val="tx1"/>
                </a:solidFill>
              </a:rPr>
              <a:t>nařídí jednání, jen považuje-li to za nutné nebo stanoví-li to zákon.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VÝKON ROZHODNUTÍ - PRŮBĚH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0615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792</TotalTime>
  <Words>2459</Words>
  <Application>Microsoft Office PowerPoint</Application>
  <PresentationFormat>Předvádění na obrazovce (4:3)</PresentationFormat>
  <Paragraphs>278</Paragraphs>
  <Slides>39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3558</vt:lpstr>
      <vt:lpstr>BÉŽOVÁ TITL</vt:lpstr>
      <vt:lpstr>Mylar</vt:lpstr>
      <vt:lpstr>Výkon rozhodnutí a exekuce – průběh  Mgr. Bc. Petra Konečná </vt:lpstr>
      <vt:lpstr>Úvod do problematiky</vt:lpstr>
      <vt:lpstr>Obecná charakteristika ex. řízení</vt:lpstr>
      <vt:lpstr>  AKDVOJKOLEJNOST PRÁVNÍ ÚPRAVY </vt:lpstr>
      <vt:lpstr>Exekuční právo</vt:lpstr>
      <vt:lpstr>Dvojkolejnost právní úpravy</vt:lpstr>
      <vt:lpstr>Obecně k průběhu exekuce</vt:lpstr>
      <vt:lpstr>Výkon rozhodnutí</vt:lpstr>
      <vt:lpstr>VÝKON ROZHODNUTÍ - PRŮBĚH</vt:lpstr>
      <vt:lpstr>Činnost soudu před nařízením  výkonu rozhodnutí </vt:lpstr>
      <vt:lpstr>Průběh vykonávacího řízení – 1. fáze</vt:lpstr>
      <vt:lpstr>Průběh vykonávacího řízení</vt:lpstr>
      <vt:lpstr>Předpoklady pro nařízení VR</vt:lpstr>
      <vt:lpstr>VÝKON ROZHODNUTÍ</vt:lpstr>
      <vt:lpstr>Druhy a způsoby výkonu rozhodnutí</vt:lpstr>
      <vt:lpstr>USNESENÍ O NAŘÍZENÍ VR</vt:lpstr>
      <vt:lpstr>Exekuční řízení</vt:lpstr>
      <vt:lpstr>Specifika exekučního řízení – 1. fáze</vt:lpstr>
      <vt:lpstr>Exekuční řízení</vt:lpstr>
      <vt:lpstr>Exekuční řízení</vt:lpstr>
      <vt:lpstr>POVĚŘENÍ SOUDNÍHO EXEKUTORA</vt:lpstr>
      <vt:lpstr>ODVOLÁNÍ</vt:lpstr>
      <vt:lpstr>SPOJOVÁNÍ EXEKUČNÍ ŘÍZENÍ</vt:lpstr>
      <vt:lpstr>VYROZUMĚNÍ</vt:lpstr>
      <vt:lpstr>Generální inhibitorium - § 44a EŘ</vt:lpstr>
      <vt:lpstr>Generální inhibitorium</vt:lpstr>
      <vt:lpstr>PROVEDENÍ EXEKUCE</vt:lpstr>
      <vt:lpstr>Exekuční příkaz</vt:lpstr>
      <vt:lpstr>Exekuční příkaz –  způsoby provedení exekuce </vt:lpstr>
      <vt:lpstr>SKONČENÍ 1. FÁZE</vt:lpstr>
      <vt:lpstr>Provedení výkonu rozhodnutí a exekuce</vt:lpstr>
      <vt:lpstr>Exekuce končí</vt:lpstr>
      <vt:lpstr>Překážky provedení exekuce</vt:lpstr>
      <vt:lpstr>Odklad výkonu rozhodnutí (§ 266)</vt:lpstr>
      <vt:lpstr>Odklad exekuce</vt:lpstr>
      <vt:lpstr>Zastavení výkonu rozhodnutí (§ 268)</vt:lpstr>
      <vt:lpstr>Zastavení výkonu rozhodnutí (§ 268)</vt:lpstr>
      <vt:lpstr>Zastavení exekuce</vt:lpstr>
      <vt:lpstr>Zastavení exekuce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Výkon rozhodnutí - I. Část  20. 10. 2009 Radovan Dávid</dc:title>
  <dc:creator>Radovan Dávid</dc:creator>
  <cp:lastModifiedBy>PETRA</cp:lastModifiedBy>
  <cp:revision>47</cp:revision>
  <dcterms:created xsi:type="dcterms:W3CDTF">2009-10-18T07:34:04Z</dcterms:created>
  <dcterms:modified xsi:type="dcterms:W3CDTF">2016-04-23T08:16:14Z</dcterms:modified>
</cp:coreProperties>
</file>