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5"/>
  </p:notesMasterIdLst>
  <p:sldIdLst>
    <p:sldId id="256" r:id="rId2"/>
    <p:sldId id="261" r:id="rId3"/>
    <p:sldId id="257" r:id="rId4"/>
    <p:sldId id="258" r:id="rId5"/>
    <p:sldId id="305" r:id="rId6"/>
    <p:sldId id="264" r:id="rId7"/>
    <p:sldId id="265" r:id="rId8"/>
    <p:sldId id="263" r:id="rId9"/>
    <p:sldId id="267" r:id="rId10"/>
    <p:sldId id="268" r:id="rId11"/>
    <p:sldId id="269" r:id="rId12"/>
    <p:sldId id="270" r:id="rId13"/>
    <p:sldId id="271" r:id="rId14"/>
    <p:sldId id="306" r:id="rId15"/>
    <p:sldId id="272" r:id="rId16"/>
    <p:sldId id="273" r:id="rId17"/>
    <p:sldId id="274" r:id="rId18"/>
    <p:sldId id="276" r:id="rId19"/>
    <p:sldId id="287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302" r:id="rId31"/>
    <p:sldId id="289" r:id="rId32"/>
    <p:sldId id="307" r:id="rId33"/>
    <p:sldId id="308" r:id="rId34"/>
    <p:sldId id="290" r:id="rId35"/>
    <p:sldId id="291" r:id="rId36"/>
    <p:sldId id="294" r:id="rId37"/>
    <p:sldId id="295" r:id="rId38"/>
    <p:sldId id="296" r:id="rId39"/>
    <p:sldId id="297" r:id="rId40"/>
    <p:sldId id="298" r:id="rId41"/>
    <p:sldId id="299" r:id="rId42"/>
    <p:sldId id="301" r:id="rId43"/>
    <p:sldId id="304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212"/>
    <a:srgbClr val="D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7" d="100"/>
          <a:sy n="77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52C4-49BD-47A7-A50B-95C47F50F0A5}" type="datetimeFigureOut">
              <a:rPr lang="cs-CZ" smtClean="0"/>
              <a:t>21.2.2016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4AFA-AAE7-4EDF-AA45-AB2525F35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72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5E6F93-BD51-47C7-89C8-F575F8339942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7476AA-6D0D-481A-9F83-EA70E9243D60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AD06B7-E468-4B5A-8206-3E5E972E0BAB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7C2FDF-355D-43BF-B39C-40D0732798C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24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D093DA-0CAD-4F0F-82E6-3AE0C3DEFB31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25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18738F-DE7F-4780-8180-B36A83437695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26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E8A97-8B0A-413A-8FDA-7ECED8B2917F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27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78F462-D5E3-4AAA-8D0D-CB9C38E103E7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28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9DE613-4E8D-4DA7-9F81-A064F030C54A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29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D5180F7-23EE-4CDB-A346-05F8EEB76C31}" type="slidenum">
              <a:rPr lang="cs-CZ" altLang="cs-CZ" smtClean="0"/>
              <a:pPr/>
              <a:t>31</a:t>
            </a:fld>
            <a:endParaRPr lang="cs-CZ" altLang="cs-CZ" smtClean="0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32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480BF0C-B0D7-4934-BBAB-5D814E20CBCB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33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2DDD39-233C-460B-8D17-1CB76B652B88}" type="slidenum">
              <a:rPr lang="cs-CZ" altLang="cs-CZ" smtClean="0"/>
              <a:pPr/>
              <a:t>34</a:t>
            </a:fld>
            <a:endParaRPr lang="cs-CZ" alt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320E765-F685-4E5C-ADCC-D4D03DD91988}" type="slidenum">
              <a:rPr lang="cs-CZ" altLang="cs-CZ" smtClean="0"/>
              <a:pPr/>
              <a:t>35</a:t>
            </a:fld>
            <a:endParaRPr lang="cs-CZ" altLang="cs-CZ" smtClean="0"/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080D533-8F7C-411A-9A25-2924EAC160AD}" type="slidenum">
              <a:rPr lang="cs-CZ" altLang="cs-CZ" smtClean="0"/>
              <a:pPr/>
              <a:t>36</a:t>
            </a:fld>
            <a:endParaRPr lang="cs-CZ" altLang="cs-CZ" smtClean="0"/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7261E2E-CBB9-4B5B-B71A-DDDE63615C18}" type="slidenum">
              <a:rPr lang="cs-CZ" altLang="cs-CZ" smtClean="0"/>
              <a:pPr/>
              <a:t>37</a:t>
            </a:fld>
            <a:endParaRPr lang="cs-CZ" altLang="cs-CZ" smtClean="0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89D720F-1BE2-49D5-BB21-3767B4F02A43}" type="slidenum">
              <a:rPr lang="cs-CZ" altLang="cs-CZ" smtClean="0"/>
              <a:pPr/>
              <a:t>38</a:t>
            </a:fld>
            <a:endParaRPr lang="cs-CZ" altLang="cs-CZ" smtClean="0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DE8D1DC-5531-4A57-9316-021837CC82D6}" type="slidenum">
              <a:rPr lang="cs-CZ" altLang="cs-CZ" smtClean="0"/>
              <a:pPr/>
              <a:t>39</a:t>
            </a:fld>
            <a:endParaRPr lang="cs-CZ" altLang="cs-CZ" smtClean="0"/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DFDA7A4-14BB-4A6E-9B3A-9CCD52A17D00}" type="slidenum">
              <a:rPr lang="cs-CZ" altLang="cs-CZ" smtClean="0"/>
              <a:pPr/>
              <a:t>40</a:t>
            </a:fld>
            <a:endParaRPr lang="cs-CZ" altLang="cs-CZ" smtClean="0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3E4AE3-3223-431D-94BA-F6AB8589CA8B}" type="slidenum">
              <a:rPr lang="cs-CZ" altLang="cs-CZ" smtClean="0"/>
              <a:pPr/>
              <a:t>41</a:t>
            </a:fld>
            <a:endParaRPr lang="cs-CZ" altLang="cs-CZ" smtClean="0"/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649856F-ADF5-4D30-815A-5DCA0C41C990}" type="slidenum">
              <a:rPr lang="cs-CZ" altLang="cs-CZ" smtClean="0"/>
              <a:pPr/>
              <a:t>42</a:t>
            </a:fld>
            <a:endParaRPr lang="cs-CZ" altLang="cs-CZ" smtClean="0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58229C2-B34A-46CA-9BE1-9C1609030E38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B287D56-618E-4964-BBA9-A0834C255687}" type="slidenum">
              <a:rPr lang="cs-CZ" altLang="cs-CZ" smtClean="0"/>
              <a:pPr/>
              <a:t>43</a:t>
            </a:fld>
            <a:endParaRPr lang="cs-CZ" altLang="cs-CZ" smtClean="0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CC4904-F474-4675-B56E-2C4CFF34E73E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E37D4F-A029-4984-B964-2F67A1B14099}" type="slidenum">
              <a:rPr lang="cs-CZ" altLang="cs-CZ" smtClean="0">
                <a:solidFill>
                  <a:schemeClr val="tx1"/>
                </a:solidFill>
                <a:latin typeface="Arial" charset="0"/>
              </a:rPr>
              <a:pPr/>
              <a:t>11</a:t>
            </a:fld>
            <a:endParaRPr lang="cs-CZ" altLang="cs-CZ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D83BFD1-14FA-4A63-9AB4-EBD3C9D2423E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354F80-B317-49E1-932E-49B8B71AA759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59B586B-C074-4629-88BE-60D39B13706E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EXEKUČNÍ A INSOLVENČNÍ </a:t>
            </a:r>
            <a:b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PRÁVO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Radim Chalupa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Účel IŘ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47675" y="1600200"/>
            <a:ext cx="8229600" cy="4530725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platformou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 nezpoplatněné vymáhání pohledávek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IŘ probíhá za účelem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úpadku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dlužníka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cestou zvláštního soudního řízení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stanoveným způsobem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směřující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(dlužník -</a:t>
            </a:r>
            <a:r>
              <a:rPr lang="cs-CZ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osoby dotčené dlužníkovým úpadkem nebo hrozícím úpadkem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uspokojení dlužníkových věřitelů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(co nejvyššímu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poměrnému)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  <a:p>
            <a:pPr indent="-341313" algn="ctr" eaLnBrk="1" hangingPunct="1"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IŘ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dispoziční x oficiality (převažuje oficialita)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vyšetřovací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legálního pořádku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veřejnosti</a:t>
            </a: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9F39FD2-3C8C-4CE3-B38E-FD776BC8E057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Zvláštní zásady IŘ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Insolvenční řízení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spočívá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zejména na těchto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zásadách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a) zásada spravedlivého vedení řízení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b) zásada co nejvyššího uspokojení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rovných možností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zákazu omezení práv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e)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zásada zákazu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uspokojení mimo IŘ.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spravedlivého vedení 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endParaRPr lang="cs-CZ" sz="4000" b="1" dirty="0" smtClean="0">
              <a:solidFill>
                <a:srgbClr val="96121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nsolvenční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žádný z účastníků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nebyl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nespravedlivě poškozen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nedovoleně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zvýhodněn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co 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nejvyššího uspokojení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Insolvenční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musí být vedeno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tak, aby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dosáhlo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rychlého, hospodárného a co nejvyššího</a:t>
            </a:r>
            <a:r>
              <a:rPr lang="cs-CZ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52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rovných možností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kteří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podle tohoto zákona zásadně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stejné nebo obdobné postavení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 insolvenčním řízení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rovné možnosti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omezení práv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c) nestanoví-li tento zákon jinak,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  <a:r>
              <a:rPr lang="cs-CZ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práva věřitele nabytá v dobré víře před zahájením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insolvenčního řízení </a:t>
            </a:r>
            <a:r>
              <a:rPr lang="cs-CZ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omezit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rozhodnutím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soudu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ani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postupem</a:t>
            </a:r>
            <a:r>
              <a:rPr lang="cs-CZ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insolvenčního správce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Zásada zákazu uspokojení mimo </a:t>
            </a:r>
            <a:r>
              <a:rPr lang="cs-CZ" sz="4000" b="1" dirty="0" err="1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4000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 řízení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Věřitelé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jsou povinni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zdržet 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jednání</a:t>
            </a:r>
            <a:r>
              <a:rPr lang="cs-CZ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směřujícího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 uspokojení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jejich pohledávek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mimo insolvenční řízení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ledaže to dovoluje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(viz konkurence řízení).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EXEKUČNÍHO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</a:t>
            </a: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, insolvenčních </a:t>
            </a: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správců,  dlužníka a věřitele, jakož i dalších subjektů insolvenčního řízení při řešení úpadku nebo hrozícího úpadku dlužníka, jakož i při oddlužení dlužníka</a:t>
            </a: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F60AEA-DDB2-4F32-9E3F-4704DB44C313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EXEKUČNÍM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INSOLVENČNÍM PRÁVU OBECNĚ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7535CC7-CE8A-4A92-BF9C-AFB23B4D13C6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Podstata a funkce exekučního řízení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Právní vztahy založené na normách hmotného práva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Vynutitelnost práva předpokládá uplatnění odpovídajících mocenských prostředků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Stát zajišťuje legislativní činnost spojenou s tvorbou právního řádu a současně je povinen plně garantovat dodržování právního řádu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Donucující zákrok státu proti povinnému se však musí uskutečnit postupem, který je přesně a podrobně stanoven právními předpisy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E3A5652-38C3-4479-8258-4DDC99FF47F6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Nalézací a exekuční řízení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895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Ochrana subjektivních práv spočívá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 autoritativním zjištění, že uplatňované právo existuje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Ve vynucení tohoto práva</a:t>
            </a:r>
          </a:p>
          <a:p>
            <a:pPr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Autoritativní zjišťování – nalézací řízení</a:t>
            </a:r>
          </a:p>
          <a:p>
            <a:pPr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Nucené uskutečnění práva – exekuční řízení</a:t>
            </a: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 řízení o určení práva nebo vztahu, v řízení o osobním stavu a v řízení, kde se návrh zamítá postačuje ochrana v podobě autoritativního zjištění práva</a:t>
            </a:r>
          </a:p>
          <a:p>
            <a:pPr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 případě rozhodnutí ukládajících plnění (vyjma nahrazení projevu žalovaného) a nesplnění tohoto plnění povinným může dojít k donucení </a:t>
            </a:r>
          </a:p>
          <a:p>
            <a:pPr eaLnBrk="1" hangingPunct="1"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 právo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Je souborem právních norem, které upravují činnost soudu, soudních exekutorů, stran a dalších subjektů exekučního řízení při realizaci plnění, uloženého povinnému subjektu vykonatelným rozhodnutím (státního) orgánu, jež se uskutečňuje za pomoci donucujících prostředků státní moci.</a:t>
            </a:r>
          </a:p>
          <a:p>
            <a:pPr lvl="1"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Macur, J. Kurs občanského práva procesního – Exekuční právo. Praha: C. H. Beck, 1998, s. 5</a:t>
            </a:r>
          </a:p>
        </p:txBody>
      </p:sp>
      <p:sp>
        <p:nvSpPr>
          <p:cNvPr id="2253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E48816E-9D70-42D9-BFB7-D2300971BD93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ojkolejnost </a:t>
            </a: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exekučního práva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Exekuce může být vedena podle 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exekučního řádu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OSŘ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cs-CZ" altLang="cs-CZ" sz="2800" b="1" dirty="0" smtClean="0">
                <a:latin typeface="Times New Roman" pitchFamily="18" charset="0"/>
                <a:cs typeface="Times New Roman" pitchFamily="18" charset="0"/>
              </a:rPr>
              <a:t>ZZŘS.</a:t>
            </a:r>
            <a:endParaRPr lang="cs-CZ" altLang="cs-CZ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CC90F2A-3439-4039-9599-7911BEDDF4A5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754023C-497E-4738-B114-82DAC928E17D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Zásady civilního procesu uplatňované v EŘ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dispoziční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projednací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arbitrárního pořádku x legálního pořádku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rovnosti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DB1839AA-D0D2-445B-9841-E6A031D7698E}" type="slidenum">
              <a:rPr lang="cs-CZ" altLang="cs-CZ" smtClean="0"/>
              <a:pPr/>
              <a:t>25</a:t>
            </a:fld>
            <a:endParaRPr lang="cs-CZ" altLang="cs-CZ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Speciální zásady – fáze rozvrhu výtěžku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přednosti</a:t>
            </a:r>
          </a:p>
          <a:p>
            <a:pPr lvl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altLang="cs-CZ" sz="2000" b="1" dirty="0">
                <a:latin typeface="Times New Roman" pitchFamily="18" charset="0"/>
                <a:cs typeface="Times New Roman" pitchFamily="18" charset="0"/>
              </a:rPr>
              <a:t>srážky ze </a:t>
            </a: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mzdy – přednost uspokojení výživného pro nezletilé dítě (§ 279 odst. 2 OSŘ)  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časové priority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Pohledávky se uspokojují v zákonem stanoveném pořadí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podle okamžiku doručení usnesení o nařízení výkonu rozhodnutí plátci mzdy</a:t>
            </a: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Zásada proporcionality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Výtěžek, který nestačí k uspokojení všech pohledávek, jež mají být podle časové priority uspokojeny ve stejném pořadí, se přidělí jednotlivým pohledávkám podle poměru výšky těchto pohledávek k souhrnu všech pohledávek</a:t>
            </a:r>
          </a:p>
          <a:p>
            <a:pPr lvl="1" eaLnBrk="1" hangingPunct="1"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Např. § 280 odst. 2 OSŘ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E14A43FC-49B8-4753-BCFB-D7E18F9A5A17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Speciální zásady - obecně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20037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a obrany povinného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Zásada ochrany třetích osob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latin typeface="Times New Roman" pitchFamily="18" charset="0"/>
                <a:cs typeface="Times New Roman" pitchFamily="18" charset="0"/>
              </a:rPr>
              <a:t>Projevují se takto: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k uspokojení práv skutečně existujících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může být prováděno jen za podmínek stanovených zákonem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prováděno jen způsoby, které zákon určuje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Exekuční řízení smí být vedeno jen v rozsahu, jaký stačí k uspokojení vymáhaného nároku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Uspokojení vymáhaného nároku může být dosaženo pouze postižením majetku povinného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304EADAD-2FB5-4534-82A9-2BF395EC50C7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povinného - OSŘ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veden způsobem, který je zřejmě nevhodný – tj. v nepoměru mezi výší pohledávky a ceny předmětu, z něhož by měla být pohledávka uspokojena</a:t>
            </a:r>
          </a:p>
          <a:p>
            <a:pPr eaLnBrk="1" hangingPunct="1">
              <a:defRPr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Výkon rozhodnutí (exekuce) nesmí být zřejmě neúčelný – tj. že by dosažený výsledek nestačil ani k pokrytí nákladů řízení o výkon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Odklad exekuce podle EŘ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848600" cy="457358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§ 54 EŘ, jinak OSŘ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Návrh na odklad exekuce se podává u exekutora, který vede exekuci.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 vydání rozhodnutí o návrhu na odklad exekuce exekutor nečiní žádné úkony směřující k provedení exekuce, nejde-li o návrh, který je svévolným nebo zřejmě bezúspěšným uplatňováním nebo bráněním práva. 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 bez návrhu může exekuční soud nebo exekutor odložit provedení exekuce, lze-li očekávat, že exekuce bude zastavena.</a:t>
            </a:r>
          </a:p>
          <a:p>
            <a:pPr eaLnBrk="1" hangingPunct="1"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Nevyhoví-li exekutor návrhu na odklad exekuce do 7 dnů, postoupí jej společně s exekučním spisem k rozhodnutí exekučnímu soudu, který o něm rozhodne bez zbytečného odkladu, nejpozději do 15 dnů.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1C9BEEEA-2FCE-4C4F-84FF-45BB06F17F52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23225" y="6442075"/>
            <a:ext cx="663575" cy="263525"/>
          </a:xfrm>
          <a:noFill/>
          <a:ln>
            <a:round/>
            <a:headEnd/>
            <a:tailEnd/>
          </a:ln>
        </p:spPr>
        <p:txBody>
          <a:bodyPr/>
          <a:lstStyle/>
          <a:p>
            <a:fld id="{C72188CC-CF4D-4B90-8BC9-244EB586C37D}" type="slidenum">
              <a:rPr lang="cs-CZ" altLang="cs-CZ" smtClean="0"/>
              <a:pPr/>
              <a:t>29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Ochrana třetích osob - Vylučovací spory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93062" cy="4679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§ 267 OSŘ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Právo k majetku, které nepřipouští výkon rozhodnutí, lze uplatnit vůči oprávněnému návrhem na vyloučení majetku z výkonu rozhodnutí v řízení podle třetí části tohoto zákona.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Typicky – vlastnické právo, držba, detence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Obdobně se postupuje také tehdy, byl-li nařízeným výkonem rozhodnutí postižen majetek, který patří do společného jmění manželů nebo se pro účely nařízení výkonu rozhodnutí považuje za majetek patřící do společného jmění povinného a jeho manžela, ale vymáhanou pohledávku nelze z tohoto majetku uspokojit.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insolvenčního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zákon – z.č.182/2006 Sb., o úpadku a způsobech jeho řešení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312/2006Sb., o </a:t>
            </a:r>
            <a:r>
              <a:rPr lang="cs-CZ" altLang="cs-CZ" sz="1800" dirty="0" err="1" smtClean="0">
                <a:latin typeface="Times New Roman" pitchFamily="18" charset="0"/>
                <a:cs typeface="Times New Roman" pitchFamily="18" charset="0"/>
              </a:rPr>
              <a:t>insolvenčních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správcích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FB24003-A5A8-4723-9147-2F883389D2C8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Stručné srovnání </a:t>
            </a:r>
            <a:r>
              <a:rPr lang="cs-CZ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řízení a exekučního řízení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Účel IŘ a EŘ 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probíhá za účelem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úpadku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hrozícího úpadku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uspořádání majetkových vztahů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(dlužník -</a:t>
            </a:r>
            <a:r>
              <a:rPr lang="cs-CZ" sz="20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osoby dotčené dlužníkovým úpadkem nebo hrozícím úpadkem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uspokojení dlužníkových věřitelů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(co nejvyššímu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  <a:r>
              <a:rPr lang="cs-CZ" sz="2800" b="1" i="1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poměrnému)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oddlužení</a:t>
            </a:r>
            <a:r>
              <a:rPr lang="cs-CZ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 probíhá za účelem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vynucení splnění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povinnosti dlužníka (povinného)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věřitelů </a:t>
            </a:r>
            <a:endParaRPr lang="cs-CZ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věřitelů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IŘ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Teoreticky - zásadně </a:t>
            </a: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poměrné</a:t>
            </a: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?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Prakticky – prioritní zajištěných věřitelů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věřitelů v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  <a:endParaRPr lang="cs-CZ" sz="28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prioritní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Výjimečně poměrné</a:t>
            </a: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marL="1587" indent="0">
              <a:spcBef>
                <a:spcPts val="700"/>
              </a:spcBef>
              <a:buClrTx/>
              <a:buSzPct val="65000"/>
              <a:defRPr/>
            </a:pP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věřitelů v IŘ</a:t>
            </a:r>
            <a:endParaRPr lang="cs-CZ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47675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věřitelů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zásadně poměrné?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POMĚRNÉ uspokojení věřitelů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 NENAPLNĚNÁ PROKLAMACE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věřitel v IŘ</a:t>
            </a: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co nejvyšší</a:t>
            </a:r>
            <a:r>
              <a:rPr lang="cs-CZ" sz="2800" b="1" i="1" dirty="0" smtClean="0">
                <a:solidFill>
                  <a:srgbClr val="00A2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 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</a:t>
            </a:r>
          </a:p>
          <a:p>
            <a:pPr marL="341313" indent="-339725">
              <a:spcBef>
                <a:spcPts val="70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bez možnosti stanovení priority - poměrné</a:t>
            </a:r>
          </a:p>
        </p:txBody>
      </p:sp>
    </p:spTree>
    <p:extLst>
      <p:ext uri="{BB962C8B-B14F-4D97-AF65-F5344CB8AC3E}">
        <p14:creationId xmlns:p14="http://schemas.microsoft.com/office/powerpoint/2010/main" val="3066587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Uspokojení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věřitelů v EŘ</a:t>
            </a:r>
            <a:endParaRPr lang="cs-CZ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9552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Uspokojení dlužníkových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věřitelů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</a:t>
            </a:r>
            <a:r>
              <a:rPr lang="cs-CZ" sz="2800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  <a:endParaRPr lang="cs-CZ" sz="2800" b="1" dirty="0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- </a:t>
            </a: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zásadně </a:t>
            </a:r>
            <a:r>
              <a:rPr lang="cs-CZ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</a:t>
            </a: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Priority: 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Prioritní pohledávky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Zajištění</a:t>
            </a:r>
          </a:p>
          <a:p>
            <a:pPr marL="458787" indent="-457200">
              <a:spcBef>
                <a:spcPts val="700"/>
              </a:spcBef>
              <a:buClrTx/>
              <a:buSzPct val="65000"/>
              <a:buFontTx/>
              <a:buChar char="-"/>
              <a:defRPr/>
            </a:pPr>
            <a:r>
              <a:rPr lang="cs-CZ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Pořadí zahájení exekuce</a:t>
            </a:r>
            <a:endParaRPr lang="cs-CZ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Nosná</a:t>
            </a:r>
            <a:r>
              <a:rPr lang="cs-CZ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platforma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IŘ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úpad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k</a:t>
            </a:r>
            <a: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 </a:t>
            </a:r>
            <a:r>
              <a:rPr lang="cs-CZ" sz="320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(hrozící úpadek)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dlužníka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Nosnou platformou EŘ 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imes New Roman" pitchFamily="16" charset="0"/>
              </a:rPr>
              <a:t>Je exekuční titul</a:t>
            </a:r>
          </a:p>
          <a:p>
            <a:pPr algn="just">
              <a:spcBef>
                <a:spcPts val="800"/>
              </a:spcBef>
              <a:buClrTx/>
              <a:buSzPct val="65000"/>
              <a:buFontTx/>
              <a:buNone/>
              <a:defRPr/>
            </a:pPr>
            <a:endParaRPr lang="cs-CZ" sz="32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</a:t>
            </a:r>
            <a:r>
              <a:rPr lang="cs-CZ" sz="5400" b="1" dirty="0" smtClean="0">
                <a:solidFill>
                  <a:srgbClr val="D43F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Základní subjekty</a:t>
            </a:r>
            <a:endParaRPr lang="cs-CZ" sz="2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</a:t>
            </a: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</a:t>
            </a: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  <a:r>
              <a:rPr lang="cs-CZ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	</a:t>
            </a:r>
            <a:r>
              <a:rPr lang="cs-CZ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EŘ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	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Soud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správce 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Exekutor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Dlužník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Povinný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Věřitelé 				</a:t>
            </a:r>
            <a:r>
              <a:rPr lang="cs-CZ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Oprávněný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Věřitelské orgány</a:t>
            </a: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60000"/>
              </a:lnSpc>
              <a:spcBef>
                <a:spcPts val="550"/>
              </a:spcBef>
              <a:buClrTx/>
              <a:buSzPct val="65000"/>
              <a:buFontTx/>
              <a:buNone/>
              <a:defRPr/>
            </a:pPr>
            <a:endParaRPr lang="cs-CZ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Průběh</a:t>
            </a: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řízení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33400" indent="-531813"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IŘ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ZKOUMÁNÍ ÚPADKU</a:t>
            </a: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ŘEŠENÍ ÚPADKU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Průběh EŘ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A) NAŘÍZENÍ VR x POVĚŘENÍ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r>
              <a:rPr lang="cs-CZ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B) POSTIŽENÍ MAJETKU POVINNÉHO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defRPr/>
            </a:pPr>
            <a:endParaRPr lang="cs-CZ" sz="28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IŘ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(1) Se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zahájením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insolvenčního řízení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se </a:t>
            </a:r>
            <a:r>
              <a:rPr lang="cs-CZ" sz="20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spojují</a:t>
            </a:r>
            <a:r>
              <a:rPr lang="cs-CZ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tyto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účinky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: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a)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pohledávky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mimo IŘ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b)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právo na uspokojení ze zajištění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uplatnit a nově nabýt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za podmínek stanovených tímto zákonem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c)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výkon rozhodnutí či exekuci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nařídit nebo zahájit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jej však provést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nelze uplatnit dohodou věřitele a dlužníka založené právo na výplatu srážek ze mzdy nebo jiných příjmů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e)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Lhůty</a:t>
            </a:r>
            <a:r>
              <a:rPr lang="cs-CZ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uplatnění práv</a:t>
            </a: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která lze uplatnit pouze přihláškou, po zahájení insolvenčního řízení 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nezačínají nebo dále neběží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f)</a:t>
            </a:r>
            <a:r>
              <a:rPr lang="cs-CZ" sz="2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dlužník je povinen zdržet se nakládání s majetkovou podstatou -) směřuje-li k podstatné změně MP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Účinky EŘ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1)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Arrestatorium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třetím osobám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2) </a:t>
            </a:r>
            <a:r>
              <a:rPr lang="cs-CZ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Inhibitorium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směřuje vůči dlužníkovi</a:t>
            </a:r>
          </a:p>
          <a:p>
            <a:pPr>
              <a:lnSpc>
                <a:spcPct val="80000"/>
              </a:lnSpc>
              <a:spcBef>
                <a:spcPts val="900"/>
              </a:spcBef>
              <a:buClrTx/>
              <a:buSzPct val="65000"/>
              <a:buFontTx/>
              <a:buNone/>
              <a:defRPr/>
            </a:pPr>
            <a:endParaRPr lang="cs-CZ" sz="3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Prameny civilních exekucí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99/1963 Sb., občanský soudní řád (zejména část šestá)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120/2001 Sb., o soudních exekutorech a exekuční činnosti (exekuční řád)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Zákon č. 292/2013 Sb., o zvláštních řízeních soudních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37/1992 Sb., o jednacím řádu pro okresní a krajské soudy</a:t>
            </a:r>
          </a:p>
          <a:p>
            <a:pPr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Vyhláška č. 330/2001 Sb., o odměně a náhradách soudního exekutora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Zůsob řešení úpadku a postižení majetku povinného 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 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Lze využít </a:t>
            </a: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jen zákonem vymezené způsoby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Postižení majetku povinného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Způsob řešení úpadku a postižení majetku povinného 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IŘ i EŘ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Využívá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zpeněžení majetku dlužníka</a:t>
            </a:r>
            <a:r>
              <a:rPr lang="cs-CZ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 jiné nástroje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řešení úpadku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 nucenému uspokojení věřitele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84213" y="260350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Veřejnost řízení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IŘ je dotaženo do nejzažšího možného limitu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Insolvenční rejstřík</a:t>
            </a:r>
          </a:p>
          <a:p>
            <a:pPr>
              <a:lnSpc>
                <a:spcPct val="70000"/>
              </a:lnSpc>
              <a:spcBef>
                <a:spcPts val="650"/>
              </a:spcBef>
              <a:buClrTx/>
              <a:buSzPct val="65000"/>
              <a:buFontTx/>
              <a:buNone/>
              <a:defRPr/>
            </a:pPr>
            <a:r>
              <a:rPr lang="cs-CZ" sz="2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Veřejnost EŘ – malá informovanost</a:t>
            </a:r>
          </a:p>
          <a:p>
            <a:pPr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Char char="-"/>
              <a:defRPr/>
            </a:pPr>
            <a:r>
              <a:rPr lang="cs-CZ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Centrální evidence exekucí</a:t>
            </a:r>
          </a:p>
          <a:p>
            <a:pPr algn="ctr">
              <a:lnSpc>
                <a:spcPct val="70000"/>
              </a:lnSpc>
              <a:spcBef>
                <a:spcPts val="650"/>
              </a:spcBef>
              <a:buClr>
                <a:srgbClr val="4477DE"/>
              </a:buClr>
              <a:buSzPct val="65000"/>
              <a:buFont typeface="Tahoma" pitchFamily="32" charset="0"/>
              <a:buNone/>
              <a:defRPr/>
            </a:pPr>
            <a:endParaRPr lang="cs-CZ" sz="26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85800" y="1768475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KONCOVKA … </a:t>
            </a:r>
            <a:r>
              <a:rPr lang="cs-CZ" sz="540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charset="2"/>
              </a:rPr>
              <a:t>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systematice </a:t>
            </a:r>
            <a:r>
              <a:rPr lang="cs-CZ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civilního procesu</a:t>
            </a:r>
            <a:endParaRPr lang="cs-CZ" altLang="cs-CZ" sz="4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Civilní proces se člení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na dva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základní druhy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nalézací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a řízení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vykonávací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Insolvenční</a:t>
            </a:r>
            <a:r>
              <a:rPr lang="cs-CZ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je </a:t>
            </a: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zvláštním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druhem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civilního procesu 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rozhodčí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řízení)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1587" indent="0">
              <a:lnSpc>
                <a:spcPct val="90000"/>
              </a:lnSpc>
              <a:spcBef>
                <a:spcPts val="700"/>
              </a:spcBef>
              <a:buClrTx/>
              <a:buSzPct val="6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zvláštní druh civilního procesu je zpravidla považováno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i řízení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zajišťovací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a předběžné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9D0DB25-A246-46F2-AE78-6AD89058828A}" type="slidenum">
              <a:rPr lang="cs-CZ" altLang="cs-CZ" smtClean="0">
                <a:latin typeface="Arial" charset="0"/>
              </a:rPr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9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IŘ v konkurenci s nalézacím řízením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nalézacího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pohledávky a jiná práva za dlužníkem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uplatnit v nalézacím řízení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(140a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cs-CZ" sz="2400" b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l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Pasivní nalézací řízení (žalovaným 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vydáním rozhodnutí o úpadku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(140a IZ);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pasivních řízeních, která se nepřerušují podle 140a IZ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vydat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meritorní rozhodnutí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(140d IZ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vydání rozhodnutí o úpadku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asivní nalézací řízení 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(140d IZ)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-)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 právní moci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RoÚ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soud (jiný orgán)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řízení zahájená v rozporu s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omezeními danými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§ 140d a 109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zastaví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>
              <a:lnSpc>
                <a:spcPct val="90000"/>
              </a:lnSpc>
              <a:spcBef>
                <a:spcPts val="700"/>
              </a:spcBef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Je-li úpadek řešen konkursem,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přerušují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aktivní nalézací řízení (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žalobcem </a:t>
            </a:r>
            <a:r>
              <a:rPr 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je dlužník)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(264 IZ)</a:t>
            </a:r>
            <a:r>
              <a:rPr lang="cs-CZ" sz="2400" b="1" dirty="0" smtClean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pokračovat lze na návrh </a:t>
            </a:r>
            <a:r>
              <a:rPr lang="cs-CZ" sz="2400" b="1" dirty="0" err="1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ISpr</a:t>
            </a:r>
            <a:r>
              <a:rPr lang="cs-C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(264 IZ)</a:t>
            </a:r>
            <a:endParaRPr lang="cs-C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IŘ v konkurenci s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exekučním řízením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V případě konkurence insolvenčního a exekučního řízení </a:t>
            </a:r>
            <a:r>
              <a:rPr lang="cs-CZ" sz="3600" b="1" dirty="0" smtClean="0">
                <a:effectLst/>
                <a:latin typeface="Times New Roman" pitchFamily="18" charset="0"/>
                <a:cs typeface="Times New Roman" pitchFamily="18" charset="0"/>
              </a:rPr>
              <a:t>má prioritu IŘ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zahájení IŘ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provést exekuci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lze nařídit a zahájit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) (§ 109 IZ)</a:t>
            </a:r>
            <a:endParaRPr lang="cs-CZ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vydání rozhodnutí o úpadku</a:t>
            </a:r>
            <a:r>
              <a:rPr lang="cs-C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nelze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exekuci</a:t>
            </a:r>
            <a:r>
              <a:rPr lang="cs-CZ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ani </a:t>
            </a:r>
            <a:r>
              <a:rPr lang="cs-CZ" sz="36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nařídit a </a:t>
            </a:r>
            <a:r>
              <a:rPr lang="cs-CZ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zahájit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-341313" algn="just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 rozhodnutím a opatřením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přijatým v EŘ v rozporu s výše uvedenými omezeními </a:t>
            </a:r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 v IŘ nepřihlíží</a:t>
            </a:r>
            <a:endParaRPr lang="cs-CZ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1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ÚVOD DO </a:t>
            </a:r>
            <a:b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INSOLVENČNÍHO PRÁVA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b="1" dirty="0" smtClean="0">
                <a:solidFill>
                  <a:srgbClr val="961212"/>
                </a:solidFill>
                <a:latin typeface="Times New Roman" pitchFamily="18" charset="0"/>
                <a:cs typeface="Times New Roman" pitchFamily="18" charset="0"/>
              </a:rPr>
              <a:t>Předmět úpravy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>
            <a:noAutofit/>
          </a:bodyPr>
          <a:lstStyle/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Předmětem insolvenčního práva je: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 úpadku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hrozícího úpadku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dlužníka soudním řízením 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některým ze stanovených způsobů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tak, aby došlo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k uspořádání majetkových vztahů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osobám dotčeným dlužníkovým úpadkem nebo hrozícím úpadkem 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k co nejvyššímu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i="1" dirty="0" smtClean="0">
                <a:solidFill>
                  <a:srgbClr val="00A29E"/>
                </a:solidFill>
                <a:latin typeface="Times New Roman" pitchFamily="18" charset="0"/>
                <a:cs typeface="Times New Roman" pitchFamily="18" charset="0"/>
              </a:rPr>
              <a:t>zásadně poměrnému </a:t>
            </a:r>
            <a:r>
              <a:rPr lang="cs-CZ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uspokojení dlužníkových věřitelů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oddlužení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dlužníka.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1623</Words>
  <Application>Microsoft Office PowerPoint</Application>
  <PresentationFormat>Předvádění na obrazovce (4:3)</PresentationFormat>
  <Paragraphs>285</Paragraphs>
  <Slides>43</Slides>
  <Notes>30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sady Office</vt:lpstr>
      <vt:lpstr>EXEKUČNÍ A INSOLVENČNÍ  PRÁVO</vt:lpstr>
      <vt:lpstr>O EXEKUČNÍM  A INSOLVENČNÍM PRÁVU OBECNĚ</vt:lpstr>
      <vt:lpstr>Prameny insolvenčního práva</vt:lpstr>
      <vt:lpstr>Prameny civilních exekucí</vt:lpstr>
      <vt:lpstr>IŘ v systematice civilního procesu</vt:lpstr>
      <vt:lpstr>Priorita IŘ v konkurenci s nalézacím řízením</vt:lpstr>
      <vt:lpstr>Priorita IŘ v konkurenci s exekučním řízením</vt:lpstr>
      <vt:lpstr>ÚVOD DO  INSOLVENČNÍHO PRÁVA</vt:lpstr>
      <vt:lpstr>Předmět úpravy </vt:lpstr>
      <vt:lpstr>Účel IŘ </vt:lpstr>
      <vt:lpstr>Zásady civilního procesu uplatňované v IŘ</vt:lpstr>
      <vt:lpstr>Zvláštní zásady IŘ</vt:lpstr>
      <vt:lpstr> Zásada spravedlivého vedení řízení</vt:lpstr>
      <vt:lpstr> Zásada co nejvyššího uspokojení</vt:lpstr>
      <vt:lpstr> Zásada rovných možností</vt:lpstr>
      <vt:lpstr> Zásada zákazu omezení práv</vt:lpstr>
      <vt:lpstr> Zásada zákazu uspokojení mimo insolvenční řízení</vt:lpstr>
      <vt:lpstr>ÚVOD DO  EXEKUČNÍHO PRÁVA</vt:lpstr>
      <vt:lpstr>Exekuční právo</vt:lpstr>
      <vt:lpstr>Podstata a funkce exekučního řízení</vt:lpstr>
      <vt:lpstr>Nalézací a exekuční řízení</vt:lpstr>
      <vt:lpstr>Exekuční právo</vt:lpstr>
      <vt:lpstr>Trojkolejnost exekučního práva</vt:lpstr>
      <vt:lpstr>Zásady civilního procesu uplatňované v EŘ </vt:lpstr>
      <vt:lpstr>Speciální zásady – fáze rozvrhu výtěžku</vt:lpstr>
      <vt:lpstr>Speciální zásady - obecně</vt:lpstr>
      <vt:lpstr>Ochrana povinného - OSŘ</vt:lpstr>
      <vt:lpstr>Odklad exekuce podle EŘ</vt:lpstr>
      <vt:lpstr>Ochrana třetích osob - Vylučovací spory</vt:lpstr>
      <vt:lpstr>Stručné srovnání insolvenčního řízení a exekučního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EXEKUČNÍ A INSOLVENČNÍ  PRÁVO</dc:title>
  <dc:creator>Dobeš Matěj</dc:creator>
  <cp:lastModifiedBy>ThinkPad</cp:lastModifiedBy>
  <cp:revision>21</cp:revision>
  <dcterms:created xsi:type="dcterms:W3CDTF">2015-02-24T08:34:45Z</dcterms:created>
  <dcterms:modified xsi:type="dcterms:W3CDTF">2016-02-23T12:13:52Z</dcterms:modified>
</cp:coreProperties>
</file>