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70" r:id="rId8"/>
    <p:sldId id="271" r:id="rId9"/>
    <p:sldId id="272" r:id="rId10"/>
    <p:sldId id="273" r:id="rId11"/>
    <p:sldId id="261" r:id="rId12"/>
    <p:sldId id="265" r:id="rId13"/>
    <p:sldId id="266" r:id="rId14"/>
    <p:sldId id="267" r:id="rId15"/>
    <p:sldId id="262" r:id="rId16"/>
    <p:sldId id="268" r:id="rId17"/>
    <p:sldId id="263" r:id="rId18"/>
    <p:sldId id="26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05EF-3279-4E79-B230-00EC84071734}" type="datetimeFigureOut">
              <a:rPr lang="cs-CZ" smtClean="0"/>
              <a:t>16.3.2016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01DA64-E352-4EE3-A96F-97CE3DA1608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05EF-3279-4E79-B230-00EC84071734}" type="datetimeFigureOut">
              <a:rPr lang="cs-CZ" smtClean="0"/>
              <a:t>16.3.2016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A64-E352-4EE3-A96F-97CE3DA160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05EF-3279-4E79-B230-00EC84071734}" type="datetimeFigureOut">
              <a:rPr lang="cs-CZ" smtClean="0"/>
              <a:t>16.3.2016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A64-E352-4EE3-A96F-97CE3DA160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05EF-3279-4E79-B230-00EC84071734}" type="datetimeFigureOut">
              <a:rPr lang="cs-CZ" smtClean="0"/>
              <a:t>16.3.2016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A64-E352-4EE3-A96F-97CE3DA160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05EF-3279-4E79-B230-00EC84071734}" type="datetimeFigureOut">
              <a:rPr lang="cs-CZ" smtClean="0"/>
              <a:t>16.3.2016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A64-E352-4EE3-A96F-97CE3DA160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05EF-3279-4E79-B230-00EC84071734}" type="datetimeFigureOut">
              <a:rPr lang="cs-CZ" smtClean="0"/>
              <a:t>16.3.2016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A64-E352-4EE3-A96F-97CE3DA1608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05EF-3279-4E79-B230-00EC84071734}" type="datetimeFigureOut">
              <a:rPr lang="cs-CZ" smtClean="0"/>
              <a:t>16.3.2016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A64-E352-4EE3-A96F-97CE3DA1608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05EF-3279-4E79-B230-00EC84071734}" type="datetimeFigureOut">
              <a:rPr lang="cs-CZ" smtClean="0"/>
              <a:t>16.3.2016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A64-E352-4EE3-A96F-97CE3DA160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05EF-3279-4E79-B230-00EC84071734}" type="datetimeFigureOut">
              <a:rPr lang="cs-CZ" smtClean="0"/>
              <a:t>16.3.2016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A64-E352-4EE3-A96F-97CE3DA160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05EF-3279-4E79-B230-00EC84071734}" type="datetimeFigureOut">
              <a:rPr lang="cs-CZ" smtClean="0"/>
              <a:t>16.3.2016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A64-E352-4EE3-A96F-97CE3DA160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05EF-3279-4E79-B230-00EC84071734}" type="datetimeFigureOut">
              <a:rPr lang="cs-CZ" smtClean="0"/>
              <a:t>16.3.2016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A64-E352-4EE3-A96F-97CE3DA160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8B505EF-3279-4E79-B230-00EC84071734}" type="datetimeFigureOut">
              <a:rPr lang="cs-CZ" smtClean="0"/>
              <a:t>16.3.2016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A01DA64-E352-4EE3-A96F-97CE3DA160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narionline.cz/document/enactment?no=280/2009%20Sb.h147&amp;effect=1.6.201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narionline.cz/document/enactment?no=280/2009%20Sb.h117.2&amp;effect=1.8.201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narionline.cz/document/enactment?no=280/2009%20Sb.h87.2&amp;effect=1.8.2012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narionline.cz/document/enactment?no=280/2009%20Sb.h251&amp;effect=1.8.2012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narionline.cz/document/enactment?no=280/2009%20Sb.h252&amp;effect=1.6.2012" TargetMode="External"/><Relationship Id="rId2" Type="http://schemas.openxmlformats.org/officeDocument/2006/relationships/hyperlink" Target="http://www.danarionline.cz/document/enactment?no=280/2009%20Sb.h250&amp;effect=1.6.201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Finanční právo II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Nalézací řízení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762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Rozhodnutí o stanovení daně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Podle </a:t>
            </a:r>
            <a:r>
              <a:rPr lang="cs-CZ">
                <a:hlinkClick r:id="rId2" tooltip=" [Odkaz se otevře v novém okně]"/>
              </a:rPr>
              <a:t>§ </a:t>
            </a:r>
            <a:r>
              <a:rPr lang="cs-CZ">
                <a:hlinkClick r:id="rId2" tooltip=" [Odkaz se otevře v novém okně]"/>
              </a:rPr>
              <a:t>147</a:t>
            </a:r>
            <a:r>
              <a:rPr lang="cs-CZ"/>
              <a:t> </a:t>
            </a:r>
            <a:r>
              <a:rPr lang="cs-CZ" smtClean="0"/>
              <a:t>DŘ, </a:t>
            </a:r>
            <a:r>
              <a:rPr lang="cs-CZ"/>
              <a:t>označuje jako platební výměr nebo hromadný předpisný seznam.</a:t>
            </a:r>
          </a:p>
          <a:p>
            <a:r>
              <a:rPr lang="cs-CZ"/>
              <a:t>Tato rozhodnutí se neodůvodňují v případě, že je daň stanovena v souladu s tvrzením daňového subjektu</a:t>
            </a:r>
            <a:r>
              <a:rPr lang="cs-CZ"/>
              <a:t>. </a:t>
            </a:r>
            <a:endParaRPr lang="cs-CZ" smtClean="0"/>
          </a:p>
          <a:p>
            <a:r>
              <a:rPr lang="cs-CZ" smtClean="0"/>
              <a:t>Pokud </a:t>
            </a:r>
            <a:r>
              <a:rPr lang="cs-CZ"/>
              <a:t>se daň odchyluje, je nutno odůvodnit rozdíl. Stejně tak je nutno odůvodnit rozhodnutí, kterým byla stanovena daň z moci úřední.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271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Doměřovací řízení	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mtClean="0"/>
              <a:t>Dodatečné </a:t>
            </a:r>
            <a:r>
              <a:rPr lang="cs-CZ" smtClean="0"/>
              <a:t>daňové přiznání a dodatečné vyúčtování</a:t>
            </a:r>
          </a:p>
          <a:p>
            <a:pPr lvl="1"/>
            <a:r>
              <a:rPr lang="cs-CZ" smtClean="0"/>
              <a:t>Následné hlášení</a:t>
            </a:r>
          </a:p>
          <a:p>
            <a:pPr marL="457200" lvl="1" indent="0">
              <a:buNone/>
            </a:pPr>
            <a:endParaRPr lang="cs-CZ" smtClean="0"/>
          </a:p>
          <a:p>
            <a:pPr marL="457200" lvl="1" indent="0">
              <a:buNone/>
            </a:pPr>
            <a:r>
              <a:rPr lang="cs-CZ" b="1" smtClean="0"/>
              <a:t>Doměření </a:t>
            </a:r>
            <a:r>
              <a:rPr lang="cs-CZ" b="1" smtClean="0"/>
              <a:t>daně</a:t>
            </a:r>
            <a:r>
              <a:rPr lang="cs-CZ" smtClean="0"/>
              <a:t>: na základě dodatečného daňového přiznání/vyúčtování nebo z moci </a:t>
            </a:r>
            <a:r>
              <a:rPr lang="cs-CZ" smtClean="0"/>
              <a:t>úřední (z moci úřední pouze při daňové kontrole)</a:t>
            </a:r>
            <a:endParaRPr lang="cs-CZ"/>
          </a:p>
          <a:p>
            <a:pPr marL="457200" lvl="1" indent="0">
              <a:buNone/>
            </a:pPr>
            <a:endParaRPr lang="cs-CZ" smtClean="0"/>
          </a:p>
          <a:p>
            <a:pPr marL="457200" lvl="1" indent="0">
              <a:buNone/>
            </a:pPr>
            <a:r>
              <a:rPr lang="cs-CZ" smtClean="0"/>
              <a:t>Pokud </a:t>
            </a:r>
            <a:r>
              <a:rPr lang="cs-CZ" smtClean="0"/>
              <a:t>daňový subjekt </a:t>
            </a:r>
            <a:r>
              <a:rPr lang="cs-CZ" smtClean="0"/>
              <a:t>zjistí, že daň má být VYŠŠÍ, </a:t>
            </a:r>
            <a:r>
              <a:rPr lang="cs-CZ" smtClean="0"/>
              <a:t>je povinen podat dodatečné přiznání do konce násl. měsíce v němž </a:t>
            </a:r>
            <a:r>
              <a:rPr lang="cs-CZ" smtClean="0"/>
              <a:t>toto zjistil.</a:t>
            </a:r>
          </a:p>
          <a:p>
            <a:pPr marL="457200" lvl="1" indent="0">
              <a:buNone/>
            </a:pPr>
            <a:endParaRPr lang="cs-CZ"/>
          </a:p>
          <a:p>
            <a:pPr marL="457200" lvl="1" indent="0">
              <a:buNone/>
            </a:pPr>
            <a:r>
              <a:rPr lang="cs-CZ" smtClean="0"/>
              <a:t>Zjistí, že daň má být NIŽŠÍ…? (§141/2 DŘ)</a:t>
            </a:r>
            <a:endParaRPr lang="cs-CZ" smtClean="0"/>
          </a:p>
          <a:p>
            <a:pPr marL="457200" lvl="1" indent="0">
              <a:buNone/>
            </a:pPr>
            <a:endParaRPr lang="cs-CZ" smtClean="0"/>
          </a:p>
          <a:p>
            <a:pPr marL="457200" lvl="1" indent="0">
              <a:buNone/>
            </a:pPr>
            <a:endParaRPr lang="cs-CZ"/>
          </a:p>
          <a:p>
            <a:pPr marL="457200" lvl="1" indent="0">
              <a:buNone/>
            </a:pPr>
            <a:r>
              <a:rPr lang="cs-CZ" smtClean="0"/>
              <a:t>Lhůta: do </a:t>
            </a:r>
            <a:r>
              <a:rPr lang="cs-CZ"/>
              <a:t>konce měsíce následujícího po měsíci, ve kterém subjekt zjistil </a:t>
            </a:r>
            <a:r>
              <a:rPr lang="cs-CZ"/>
              <a:t>rozhodné </a:t>
            </a:r>
            <a:r>
              <a:rPr lang="cs-CZ" smtClean="0"/>
              <a:t>skutečnosti ( Lhůta není prekluzivní, neboť nikde není uvedeno, avšak  pokuta podle §250 DŘ; což neplatí, pokud daň nižší 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125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rgbClr val="002060"/>
                </a:solidFill>
                <a:hlinkClick r:id="rId2" tooltip=" [Odkaz se otevře v novém okně]"/>
              </a:rPr>
              <a:t>Podle § </a:t>
            </a:r>
            <a:r>
              <a:rPr lang="cs-CZ">
                <a:solidFill>
                  <a:srgbClr val="002060"/>
                </a:solidFill>
                <a:hlinkClick r:id="rId2" tooltip=" [Odkaz se otevře v novém okně]"/>
              </a:rPr>
              <a:t>117 odst</a:t>
            </a:r>
            <a:r>
              <a:rPr lang="cs-CZ">
                <a:solidFill>
                  <a:srgbClr val="002060"/>
                </a:solidFill>
                <a:hlinkClick r:id="rId2" tooltip=" [Odkaz se otevře v novém okně]"/>
              </a:rPr>
              <a:t>. </a:t>
            </a:r>
            <a:r>
              <a:rPr lang="cs-CZ" smtClean="0">
                <a:solidFill>
                  <a:srgbClr val="002060"/>
                </a:solidFill>
                <a:hlinkClick r:id="rId2" tooltip=" [Odkaz se otevře v novém okně]"/>
              </a:rPr>
              <a:t>2</a:t>
            </a:r>
            <a:r>
              <a:rPr lang="cs-CZ" smtClean="0">
                <a:solidFill>
                  <a:srgbClr val="002060"/>
                </a:solidFill>
              </a:rPr>
              <a:t> </a:t>
            </a:r>
            <a:r>
              <a:rPr lang="cs-CZ" smtClean="0">
                <a:solidFill>
                  <a:schemeClr val="tx1"/>
                </a:solidFill>
              </a:rPr>
              <a:t>DŘ</a:t>
            </a:r>
            <a:r>
              <a:rPr lang="cs-CZ" smtClean="0"/>
              <a:t>: </a:t>
            </a:r>
            <a:r>
              <a:rPr lang="cs-CZ" i="1"/>
              <a:t>„Nalézací řízení nelze obnovit z důvodů, za kterých lze podat dodatečné přiznání nebo dodatečné vyúčtování.“</a:t>
            </a:r>
            <a:endParaRPr lang="cs-CZ"/>
          </a:p>
          <a:p>
            <a:r>
              <a:rPr lang="cs-CZ"/>
              <a:t>V situacích, kdy není možné podat dodatečné daňové přiznání (daň byla stanovena podle pomůcek nebo sjednána</a:t>
            </a:r>
            <a:r>
              <a:rPr lang="cs-CZ"/>
              <a:t>), </a:t>
            </a:r>
            <a:r>
              <a:rPr lang="cs-CZ" smtClean="0"/>
              <a:t>je obnova řízení </a:t>
            </a:r>
            <a:r>
              <a:rPr lang="cs-CZ"/>
              <a:t>přípustná</a:t>
            </a:r>
            <a:r>
              <a:rPr lang="cs-CZ"/>
              <a:t>. </a:t>
            </a:r>
            <a:endParaRPr lang="cs-CZ" smtClean="0"/>
          </a:p>
          <a:p>
            <a:r>
              <a:rPr lang="cs-CZ" smtClean="0"/>
              <a:t>K </a:t>
            </a:r>
            <a:r>
              <a:rPr lang="cs-CZ"/>
              <a:t>možnosti obnovit řízení, které bylo ukončeno rozhodnutím o stanovení daně podle pomůcek, se vyjádřila i judikatura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617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Nejvyšší správní soud </a:t>
            </a:r>
            <a:r>
              <a:rPr lang="cs-CZ"/>
              <a:t>Sp.zn. 1 Afs 36/200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NSS odmítl </a:t>
            </a:r>
            <a:r>
              <a:rPr lang="cs-CZ"/>
              <a:t>zcela nesprávný </a:t>
            </a:r>
            <a:r>
              <a:rPr lang="cs-CZ"/>
              <a:t>závěr </a:t>
            </a:r>
            <a:r>
              <a:rPr lang="cs-CZ" smtClean="0"/>
              <a:t>soudu</a:t>
            </a:r>
            <a:r>
              <a:rPr lang="cs-CZ"/>
              <a:t>, podle něhož, za situace, kdy daň je stanovena za užití pomůcek (není tedy stanovena dokazováním), se nemůže nový důkaz stát důvodem </a:t>
            </a:r>
            <a:r>
              <a:rPr lang="cs-CZ"/>
              <a:t>či </a:t>
            </a:r>
            <a:r>
              <a:rPr lang="cs-CZ" smtClean="0"/>
              <a:t>podmínkou </a:t>
            </a:r>
            <a:r>
              <a:rPr lang="cs-CZ"/>
              <a:t>pro povolení obnovy řízení</a:t>
            </a:r>
            <a:r>
              <a:rPr lang="cs-CZ"/>
              <a:t>. </a:t>
            </a:r>
            <a:endParaRPr lang="cs-CZ" smtClean="0"/>
          </a:p>
          <a:p>
            <a:endParaRPr lang="cs-CZ"/>
          </a:p>
          <a:p>
            <a:pPr algn="just"/>
            <a:r>
              <a:rPr lang="cs-CZ" smtClean="0"/>
              <a:t>vyslovený </a:t>
            </a:r>
            <a:r>
              <a:rPr lang="cs-CZ"/>
              <a:t>závěr by nedopadal na situaci, kdy si daňový subjekt v řízení nestřeží svá práva a neplní své povinnosti, jež jsou mu zákonem uloženy (§ 16, § 31 odst. 9 daňového řádu), neboli je v řízení nečinný, v důsledku čehož by mu byla stanovena daň za užití pomůcek a poté by se snažil již cestou mimořádného opravného prostředku tuto svoji situaci dohánět a zvrátit</a:t>
            </a:r>
          </a:p>
        </p:txBody>
      </p:sp>
    </p:spTree>
    <p:extLst>
      <p:ext uri="{BB962C8B-B14F-4D97-AF65-F5344CB8AC3E}">
        <p14:creationId xmlns:p14="http://schemas.microsoft.com/office/powerpoint/2010/main" val="2883627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Nepřípustnost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k dani, která je předmětem probíhající daňové kontroly;</a:t>
            </a:r>
          </a:p>
          <a:p>
            <a:r>
              <a:rPr lang="cs-CZ"/>
              <a:t>k dani, která je předmětem výzvy k zahájení daňové kontroly dle </a:t>
            </a:r>
            <a:r>
              <a:rPr lang="cs-CZ">
                <a:hlinkClick r:id="rId2" tooltip=" [Odkaz se otevře v novém okně]"/>
              </a:rPr>
              <a:t>§ 87 odst. </a:t>
            </a:r>
            <a:r>
              <a:rPr lang="cs-CZ">
                <a:hlinkClick r:id="rId2" tooltip=" [Odkaz se otevře v novém okně]"/>
              </a:rPr>
              <a:t>2</a:t>
            </a:r>
            <a:r>
              <a:rPr lang="cs-CZ"/>
              <a:t> </a:t>
            </a:r>
            <a:r>
              <a:rPr lang="cs-CZ" smtClean="0"/>
              <a:t>DŘ;</a:t>
            </a:r>
            <a:endParaRPr lang="cs-CZ"/>
          </a:p>
          <a:p>
            <a:r>
              <a:rPr lang="cs-CZ"/>
              <a:t>je-li o dani zahájeno řízení o mimořádném opravném prostředku nebo dozorčím prostředku;</a:t>
            </a:r>
          </a:p>
          <a:p>
            <a:r>
              <a:rPr lang="cs-CZ"/>
              <a:t>je-li o dani zahájeno řízení o žalobě podané proti rozhodnutí správce </a:t>
            </a:r>
            <a:r>
              <a:rPr lang="cs-CZ"/>
              <a:t>daně</a:t>
            </a:r>
            <a:r>
              <a:rPr lang="cs-CZ" smtClean="0"/>
              <a:t>.</a:t>
            </a:r>
          </a:p>
          <a:p>
            <a:endParaRPr lang="cs-CZ"/>
          </a:p>
          <a:p>
            <a:pPr marL="0" indent="0" algn="just">
              <a:buNone/>
            </a:pPr>
            <a:r>
              <a:rPr lang="cs-CZ" sz="1900"/>
              <a:t>přerušují běh lhůty pro podání dodatečného daňového tvrzení nebo dodatečného vyúčtování. Nová lhůta počne běžet </a:t>
            </a:r>
            <a:r>
              <a:rPr lang="cs-CZ" sz="1900"/>
              <a:t>od </a:t>
            </a:r>
            <a:endParaRPr lang="cs-CZ" sz="1900" smtClean="0"/>
          </a:p>
          <a:p>
            <a:pPr algn="just">
              <a:buFontTx/>
              <a:buChar char="-"/>
            </a:pPr>
            <a:r>
              <a:rPr lang="cs-CZ" sz="1900" smtClean="0"/>
              <a:t>právní </a:t>
            </a:r>
            <a:r>
              <a:rPr lang="cs-CZ" sz="1900"/>
              <a:t>moci dodatečného platebního výměru nebo od ukončení daňové kontroly, pokud se poslední známá daň nemění</a:t>
            </a:r>
            <a:r>
              <a:rPr lang="cs-CZ" sz="1900"/>
              <a:t>. </a:t>
            </a:r>
            <a:endParaRPr lang="cs-CZ" sz="1900" smtClean="0"/>
          </a:p>
          <a:p>
            <a:pPr algn="just">
              <a:buFontTx/>
              <a:buChar char="-"/>
            </a:pPr>
            <a:r>
              <a:rPr lang="cs-CZ" sz="1900" smtClean="0"/>
              <a:t>právní </a:t>
            </a:r>
            <a:r>
              <a:rPr lang="cs-CZ" sz="1900"/>
              <a:t>moci rozhodnutí, kterým je ukončeno řízení o mimořádném opravném nebo dozorčím prostředku, nebo řízení o žalobě.</a:t>
            </a:r>
          </a:p>
        </p:txBody>
      </p:sp>
    </p:spTree>
    <p:extLst>
      <p:ext uri="{BB962C8B-B14F-4D97-AF65-F5344CB8AC3E}">
        <p14:creationId xmlns:p14="http://schemas.microsoft.com/office/powerpoint/2010/main" val="93954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smtClean="0"/>
              <a:t>Postup </a:t>
            </a:r>
            <a:r>
              <a:rPr lang="cs-CZ" sz="4400" smtClean="0"/>
              <a:t>při nepodání řádného/dodatečného daň </a:t>
            </a:r>
            <a:r>
              <a:rPr lang="cs-CZ" sz="4400" smtClean="0"/>
              <a:t>tvrz</a:t>
            </a:r>
            <a:r>
              <a:rPr lang="cs-CZ" sz="4900" smtClean="0"/>
              <a:t>.</a:t>
            </a:r>
            <a:r>
              <a:rPr lang="cs-CZ" smtClean="0"/>
              <a:t>	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Nebylo </a:t>
            </a:r>
            <a:r>
              <a:rPr lang="cs-CZ" smtClean="0"/>
              <a:t>podáno, ač podáno být mělo </a:t>
            </a:r>
            <a:r>
              <a:rPr lang="cs-CZ"/>
              <a:t>-&gt; správce daně vyzve s náhradní lhůtou -&gt; nedodá -&gt; bude vyměřeno podle pomůcek </a:t>
            </a:r>
            <a:r>
              <a:rPr lang="cs-CZ"/>
              <a:t>podle </a:t>
            </a:r>
            <a:r>
              <a:rPr lang="cs-CZ" smtClean="0"/>
              <a:t>pomůcek </a:t>
            </a:r>
            <a:r>
              <a:rPr lang="cs-CZ"/>
              <a:t>dle </a:t>
            </a:r>
            <a:r>
              <a:rPr lang="cs-CZ"/>
              <a:t>§ </a:t>
            </a:r>
            <a:r>
              <a:rPr lang="cs-CZ" smtClean="0"/>
              <a:t>98 DŘ</a:t>
            </a:r>
            <a:endParaRPr lang="cs-CZ"/>
          </a:p>
          <a:p>
            <a:endParaRPr lang="cs-CZ" smtClean="0"/>
          </a:p>
          <a:p>
            <a:pPr marL="0" indent="0" algn="just">
              <a:buNone/>
            </a:pPr>
            <a:r>
              <a:rPr lang="cs-CZ" sz="2000"/>
              <a:t>V případech kdy např</a:t>
            </a:r>
            <a:r>
              <a:rPr lang="cs-CZ" sz="2000"/>
              <a:t>. </a:t>
            </a:r>
            <a:r>
              <a:rPr lang="cs-CZ" sz="2000" smtClean="0"/>
              <a:t>správce </a:t>
            </a:r>
            <a:r>
              <a:rPr lang="cs-CZ" sz="2000"/>
              <a:t>daně zjistí nové skutečnosti nebo důkazy mimo daňovou kontrolu (např. vyhledávací činností) a lze důvodně předpokládat, že daň bude doměřena, vyzve subjekt k podání dodatečného </a:t>
            </a:r>
            <a:r>
              <a:rPr lang="cs-CZ" sz="2000"/>
              <a:t>daňového </a:t>
            </a:r>
            <a:r>
              <a:rPr lang="cs-CZ" sz="2000" smtClean="0"/>
              <a:t>tvrzení.</a:t>
            </a:r>
          </a:p>
          <a:p>
            <a:pPr marL="0" indent="0" algn="just">
              <a:buNone/>
            </a:pPr>
            <a:endParaRPr lang="cs-CZ" sz="2000"/>
          </a:p>
          <a:p>
            <a:pPr marL="0" indent="0" algn="just">
              <a:buNone/>
            </a:pPr>
            <a:r>
              <a:rPr lang="cs-CZ" sz="2000"/>
              <a:t>V případě doměření (ať už dokazováním nebo podle pomůcek) bez podání dodatečného daňového tvrzení bude daňový subjekt navíc stižen povinností platit penále dle </a:t>
            </a:r>
            <a:r>
              <a:rPr lang="cs-CZ" sz="2000">
                <a:hlinkClick r:id="rId2" tooltip=" [Odkaz se otevře v novém okně]"/>
              </a:rPr>
              <a:t>§ </a:t>
            </a:r>
            <a:r>
              <a:rPr lang="cs-CZ" sz="2000">
                <a:hlinkClick r:id="rId2" tooltip=" [Odkaz se otevře v novém okně]"/>
              </a:rPr>
              <a:t>251</a:t>
            </a:r>
            <a:r>
              <a:rPr lang="cs-CZ" sz="2000"/>
              <a:t> </a:t>
            </a:r>
            <a:r>
              <a:rPr lang="cs-CZ" sz="2000" smtClean="0"/>
              <a:t>DŘ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451249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Rozhodnutí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mtClean="0"/>
              <a:t>Platební výměr, dodatečný platební výměr</a:t>
            </a:r>
          </a:p>
          <a:p>
            <a:endParaRPr lang="cs-CZ"/>
          </a:p>
          <a:p>
            <a:pPr marL="0" indent="0">
              <a:buNone/>
            </a:pPr>
            <a:r>
              <a:rPr lang="cs-CZ" smtClean="0"/>
              <a:t>Toto </a:t>
            </a:r>
            <a:r>
              <a:rPr lang="cs-CZ"/>
              <a:t>rozhodnutí se neodůvodňuje v případě, že je daň stanovena v souladu s dodatečným tvrzením daňového subjektu. Pokud se daň odchyluje, je nutno odůvodnit rozdíl. Stejně tak je nutno odůvodnit rozhodnutí, kterým byla stanovena daň z </a:t>
            </a:r>
            <a:r>
              <a:rPr lang="cs-CZ"/>
              <a:t>moci </a:t>
            </a:r>
            <a:r>
              <a:rPr lang="cs-CZ" smtClean="0"/>
              <a:t>úřední.</a:t>
            </a:r>
          </a:p>
          <a:p>
            <a:pPr marL="0" indent="0">
              <a:buNone/>
            </a:pPr>
            <a:endParaRPr lang="cs-CZ"/>
          </a:p>
          <a:p>
            <a:pPr marL="0" indent="0" algn="just">
              <a:buNone/>
            </a:pPr>
            <a:r>
              <a:rPr lang="cs-CZ"/>
              <a:t>Daňová kontrola, odstranění pochybností – odůvodněním  je zpráva o daňové kontrole</a:t>
            </a:r>
            <a:r>
              <a:rPr lang="cs-CZ"/>
              <a:t>, </a:t>
            </a:r>
            <a:r>
              <a:rPr lang="cs-CZ" smtClean="0"/>
              <a:t>protokol </a:t>
            </a:r>
            <a:r>
              <a:rPr lang="cs-CZ"/>
              <a:t>o projednání výsledku postupu k odstranění pochybností</a:t>
            </a:r>
          </a:p>
        </p:txBody>
      </p:sp>
    </p:spTree>
    <p:extLst>
      <p:ext uri="{BB962C8B-B14F-4D97-AF65-F5344CB8AC3E}">
        <p14:creationId xmlns:p14="http://schemas.microsoft.com/office/powerpoint/2010/main" val="223640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Zaokrouhlování	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 celé koruny směrem nahoru</a:t>
            </a:r>
          </a:p>
          <a:p>
            <a:endParaRPr lang="cs-CZ"/>
          </a:p>
          <a:p>
            <a:r>
              <a:rPr lang="cs-CZ" smtClean="0"/>
              <a:t>Záloha se zaokruhluje na celé stokoruny nahoru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642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Lhůta pro stanovení daně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mtClean="0"/>
              <a:t>§ 148 DŘ</a:t>
            </a:r>
          </a:p>
          <a:p>
            <a:r>
              <a:rPr lang="cs-CZ" smtClean="0"/>
              <a:t>Do </a:t>
            </a:r>
            <a:r>
              <a:rPr lang="cs-CZ" smtClean="0"/>
              <a:t>3 let po uplynutí období k podání tvrzení nebo kdy byla daň splatná</a:t>
            </a:r>
          </a:p>
          <a:p>
            <a:r>
              <a:rPr lang="cs-CZ" smtClean="0"/>
              <a:t>Běží </a:t>
            </a:r>
            <a:r>
              <a:rPr lang="cs-CZ" smtClean="0"/>
              <a:t>znovu, pokud byla zahájena daňová kontrola</a:t>
            </a:r>
          </a:p>
          <a:p>
            <a:r>
              <a:rPr lang="cs-CZ" smtClean="0"/>
              <a:t>Neběží v případě soudního řízení</a:t>
            </a:r>
            <a:endParaRPr lang="cs-CZ"/>
          </a:p>
          <a:p>
            <a:r>
              <a:rPr lang="cs-CZ" smtClean="0"/>
              <a:t>Možno prodloužit o 12 měsíců když</a:t>
            </a:r>
          </a:p>
          <a:p>
            <a:pPr lvl="1"/>
            <a:r>
              <a:rPr lang="cs-CZ" smtClean="0"/>
              <a:t>Doadtečné daňové tvrzení</a:t>
            </a:r>
          </a:p>
          <a:p>
            <a:pPr lvl="1"/>
            <a:r>
              <a:rPr lang="cs-CZ" smtClean="0"/>
              <a:t>Oznámení rozhodnutí o stanovení daně</a:t>
            </a:r>
          </a:p>
          <a:p>
            <a:pPr lvl="1"/>
            <a:r>
              <a:rPr lang="cs-CZ" smtClean="0"/>
              <a:t>Záhajení řízení o opravných prostředcích</a:t>
            </a:r>
          </a:p>
          <a:p>
            <a:pPr lvl="1"/>
            <a:r>
              <a:rPr lang="cs-CZ" smtClean="0"/>
              <a:t>…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19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Daňové řízení se skládá z řízení dílčích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Nalézací </a:t>
            </a:r>
            <a:endParaRPr lang="cs-CZ"/>
          </a:p>
          <a:p>
            <a:pPr lvl="1"/>
            <a:r>
              <a:rPr lang="cs-CZ"/>
              <a:t>Vyměřovací</a:t>
            </a:r>
          </a:p>
          <a:p>
            <a:pPr lvl="1"/>
            <a:r>
              <a:rPr lang="cs-CZ"/>
              <a:t>Doměřovací</a:t>
            </a:r>
          </a:p>
          <a:p>
            <a:pPr lvl="1"/>
            <a:r>
              <a:rPr lang="cs-CZ"/>
              <a:t>O řádném opravném prostředku</a:t>
            </a:r>
          </a:p>
          <a:p>
            <a:r>
              <a:rPr lang="cs-CZ"/>
              <a:t>Při placení daní </a:t>
            </a:r>
          </a:p>
          <a:p>
            <a:pPr lvl="1"/>
            <a:r>
              <a:rPr lang="cs-CZ"/>
              <a:t>O posečkání a splátkování daně</a:t>
            </a:r>
          </a:p>
          <a:p>
            <a:pPr lvl="1"/>
            <a:r>
              <a:rPr lang="cs-CZ"/>
              <a:t>O zajištění daně</a:t>
            </a:r>
          </a:p>
          <a:p>
            <a:pPr lvl="1"/>
            <a:r>
              <a:rPr lang="cs-CZ"/>
              <a:t>Exekuční</a:t>
            </a:r>
          </a:p>
          <a:p>
            <a:pPr lvl="1"/>
            <a:r>
              <a:rPr lang="cs-CZ"/>
              <a:t>O řádném opravném prostředku</a:t>
            </a:r>
          </a:p>
          <a:p>
            <a:r>
              <a:rPr lang="cs-CZ"/>
              <a:t>O mimořádných opravných a dozorčích prostředcích.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200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Vyměřovací řízení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Jedná se o podání přiznání ke konkrétní dani</a:t>
            </a:r>
          </a:p>
          <a:p>
            <a:pPr lvl="1"/>
            <a:r>
              <a:rPr lang="cs-CZ" smtClean="0"/>
              <a:t>Zásada autoaplikace</a:t>
            </a:r>
          </a:p>
          <a:p>
            <a:endParaRPr lang="cs-CZ"/>
          </a:p>
          <a:p>
            <a:r>
              <a:rPr lang="cs-CZ" smtClean="0"/>
              <a:t>Lhůty u jednotlivých daní (prodloužení lhůt)</a:t>
            </a:r>
          </a:p>
          <a:p>
            <a:endParaRPr lang="cs-CZ"/>
          </a:p>
          <a:p>
            <a:r>
              <a:rPr lang="cs-CZ" smtClean="0"/>
              <a:t>Splatnost daně v poslední den lhůty pro řádné daňové tvrzení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478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Hlášení a vyúčtování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mtClean="0"/>
              <a:t>Hlášení podává dílčí přehled o jednotlivých sražených částkách v rámci jednoho zdaňovacího období, </a:t>
            </a:r>
          </a:p>
          <a:p>
            <a:r>
              <a:rPr lang="cs-CZ" smtClean="0"/>
              <a:t>vyúčtování naopak poskytuje přehled o plnění povinnosti plátce daně za určité období, kterým bude obvykle období zdaňovací. </a:t>
            </a:r>
          </a:p>
          <a:p>
            <a:pPr marL="0" indent="0" algn="just">
              <a:buNone/>
            </a:pPr>
            <a:endParaRPr lang="cs-CZ" sz="2600" smtClean="0"/>
          </a:p>
          <a:p>
            <a:pPr marL="0" indent="0" algn="just">
              <a:buNone/>
            </a:pPr>
            <a:r>
              <a:rPr lang="cs-CZ" sz="2600" smtClean="0"/>
              <a:t>Pouze pokud správce daně rozhodnutím stanovil za určitou část období daň k přímé úhradě pláci (§ 235), nezahrne plátce toto období do podávaného vyúčtování. Aby však byla zajištěna možnost dohledat daňové povinnosti plátce a poplatníka, má plátce povinnost tato rozhodnutí správce daně o předepsání daně k přímé úhradě plátci daně ve vyúčtování označit</a:t>
            </a:r>
          </a:p>
          <a:p>
            <a:pPr marL="0" indent="0">
              <a:buNone/>
            </a:pPr>
            <a:endParaRPr lang="cs-CZ" smtClean="0"/>
          </a:p>
          <a:p>
            <a:r>
              <a:rPr lang="cs-CZ" smtClean="0"/>
              <a:t>Povinnost podávat hlášení upravena ve zvláštních zákonech (DPH, daň z příjmů)</a:t>
            </a:r>
          </a:p>
          <a:p>
            <a:pPr lvl="2"/>
            <a:r>
              <a:rPr lang="cs-CZ" smtClean="0"/>
              <a:t>Zboží dodávané/dovážené z jiného členského státu; přemístění obchodního majetku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23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Opravné daňové přiznání a opravné vyúčtování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Je možné podat před uplynutím lhůty k podání daňového přiznání nebo vyúčtování</a:t>
            </a:r>
          </a:p>
          <a:p>
            <a:endParaRPr lang="cs-CZ"/>
          </a:p>
          <a:p>
            <a:r>
              <a:rPr lang="cs-CZ" smtClean="0"/>
              <a:t>K původnímu se již </a:t>
            </a:r>
            <a:r>
              <a:rPr lang="cs-CZ" smtClean="0"/>
              <a:t>nepřihlíží</a:t>
            </a:r>
          </a:p>
          <a:p>
            <a:endParaRPr lang="cs-CZ"/>
          </a:p>
          <a:p>
            <a:r>
              <a:rPr lang="cs-CZ"/>
              <a:t>Je možné podat opravné daňové přiznání nebo opravné vyúčtování i opakovaně, děje-li se tak ve stanovené lhůtě. Postupovat se bude vždy podle posledního podání.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111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Vyměření daně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Lze na základě daňového přiznání nebo vyúčtování nebo ex offo.</a:t>
            </a:r>
          </a:p>
          <a:p>
            <a:pPr marL="0" indent="0">
              <a:buNone/>
            </a:pPr>
            <a:r>
              <a:rPr lang="cs-CZ"/>
              <a:t>	</a:t>
            </a:r>
            <a:endParaRPr lang="cs-CZ" smtClean="0"/>
          </a:p>
          <a:p>
            <a:pPr marL="0" indent="0">
              <a:buNone/>
            </a:pPr>
            <a:r>
              <a:rPr lang="cs-CZ"/>
              <a:t>	</a:t>
            </a:r>
            <a:r>
              <a:rPr lang="cs-CZ" smtClean="0"/>
              <a:t>- Pokud se neliší vyměření od tvrzení -&gt; 	neoznamuje se (neplatí při zahájení </a:t>
            </a:r>
            <a:r>
              <a:rPr lang="cs-CZ" smtClean="0"/>
              <a:t>daňové </a:t>
            </a:r>
            <a:r>
              <a:rPr lang="cs-CZ" smtClean="0"/>
              <a:t>kontroly)</a:t>
            </a:r>
          </a:p>
          <a:p>
            <a:pPr marL="0" indent="0">
              <a:buNone/>
            </a:pPr>
            <a:r>
              <a:rPr lang="cs-CZ" smtClean="0"/>
              <a:t>	- Pokud se liší – rozdíl splatný do 15ti dní </a:t>
            </a:r>
            <a:r>
              <a:rPr lang="cs-CZ" smtClean="0"/>
              <a:t>od </a:t>
            </a:r>
            <a:r>
              <a:rPr lang="cs-CZ" smtClean="0"/>
              <a:t>PM platebního výměru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679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</a:t>
            </a:r>
            <a:r>
              <a:rPr lang="cs-CZ" smtClean="0"/>
              <a:t>dvolání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Proti platebnímu výměru se nelze odvolat, tedy platí, že není možné se odvolat proti vlastnímu tvrzení, je-li daň vyměřena v souladu s </a:t>
            </a:r>
            <a:r>
              <a:rPr lang="cs-CZ"/>
              <a:t>tímto </a:t>
            </a:r>
            <a:r>
              <a:rPr lang="cs-CZ" smtClean="0"/>
              <a:t>tvrzením</a:t>
            </a:r>
          </a:p>
          <a:p>
            <a:endParaRPr lang="cs-CZ"/>
          </a:p>
          <a:p>
            <a:r>
              <a:rPr lang="cs-CZ"/>
              <a:t>Možnost odvolání proti platebnímu výměru, kterým je stanovena daň v souladu s daňovým tvrzením, je připuštěna v případě, kdy platební výměr byl vydán na základě rozhodnutí o závazném posouzení</a:t>
            </a:r>
          </a:p>
        </p:txBody>
      </p:sp>
    </p:spTree>
    <p:extLst>
      <p:ext uri="{BB962C8B-B14F-4D97-AF65-F5344CB8AC3E}">
        <p14:creationId xmlns:p14="http://schemas.microsoft.com/office/powerpoint/2010/main" val="577043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Nepodání DP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 případě, že daňový subjekt nepodá daňové přiznání, vyzývá jej správce daně k jeho podání, pro které mu stanoví náhradní lhůtu. Přestože subjekt výzvě vyhoví a podá daňové přiznání, stíhají ho tyto sankce:</a:t>
            </a:r>
          </a:p>
          <a:p>
            <a:r>
              <a:rPr lang="cs-CZ"/>
              <a:t>Pokuta za opožděné tvrzení daně dle </a:t>
            </a:r>
            <a:r>
              <a:rPr lang="cs-CZ">
                <a:hlinkClick r:id="rId2" tooltip=" [Odkaz se otevře v novém okně]"/>
              </a:rPr>
              <a:t>§ </a:t>
            </a:r>
            <a:r>
              <a:rPr lang="cs-CZ">
                <a:hlinkClick r:id="rId2" tooltip=" [Odkaz se otevře v novém okně]"/>
              </a:rPr>
              <a:t>250</a:t>
            </a:r>
            <a:r>
              <a:rPr lang="cs-CZ"/>
              <a:t> </a:t>
            </a:r>
            <a:r>
              <a:rPr lang="cs-CZ" smtClean="0"/>
              <a:t>DŘ;</a:t>
            </a:r>
            <a:endParaRPr lang="cs-CZ"/>
          </a:p>
          <a:p>
            <a:r>
              <a:rPr lang="cs-CZ"/>
              <a:t>Úrok z prodlení, byla-li i opožděně zaplacena daň, a to od původního dne splatnosti, resp. od pátého pracovního dne prodlení dle </a:t>
            </a:r>
            <a:r>
              <a:rPr lang="cs-CZ">
                <a:hlinkClick r:id="rId3" tooltip=" [Odkaz se otevře v novém okně]"/>
              </a:rPr>
              <a:t>§ </a:t>
            </a:r>
            <a:r>
              <a:rPr lang="cs-CZ">
                <a:hlinkClick r:id="rId3" tooltip=" [Odkaz se otevře v novém okně]"/>
              </a:rPr>
              <a:t>252</a:t>
            </a:r>
            <a:r>
              <a:rPr lang="cs-CZ"/>
              <a:t> </a:t>
            </a:r>
            <a:r>
              <a:rPr lang="cs-CZ" smtClean="0"/>
              <a:t>DŘ.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382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Nepodání u nečinných subjektů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Nebylo-li podáno řádné daňové tvrzení, vyzve správce daně daňový subjekt k jeho podání a stanoví náhradní lhůtu. Nevyhoví-li daňový subjekt této výzvě ve stanovené lhůtě, může správce daně vyměřit daň podle pomůcek </a:t>
            </a:r>
            <a:r>
              <a:rPr lang="cs-CZ" b="1"/>
              <a:t>nebo předpokládat, že daňový subjekt tvrdil v řádném daňovém tvrzení daň ve výši 0 Kč.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262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291</TotalTime>
  <Words>1045</Words>
  <Application>Microsoft Office PowerPoint</Application>
  <PresentationFormat>Předvádění na obrazovce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Exekutivní</vt:lpstr>
      <vt:lpstr>Finanční právo II</vt:lpstr>
      <vt:lpstr>Daňové řízení se skládá z řízení dílčích</vt:lpstr>
      <vt:lpstr>Vyměřovací řízení</vt:lpstr>
      <vt:lpstr>Hlášení a vyúčtování</vt:lpstr>
      <vt:lpstr>Opravné daňové přiznání a opravné vyúčtování</vt:lpstr>
      <vt:lpstr>Vyměření daně</vt:lpstr>
      <vt:lpstr>Odvolání</vt:lpstr>
      <vt:lpstr>Nepodání DP</vt:lpstr>
      <vt:lpstr>Nepodání u nečinných subjektů</vt:lpstr>
      <vt:lpstr>Rozhodnutí o stanovení daně</vt:lpstr>
      <vt:lpstr>Doměřovací řízení </vt:lpstr>
      <vt:lpstr>Prezentace aplikace PowerPoint</vt:lpstr>
      <vt:lpstr>Nejvyšší správní soud Sp.zn. 1 Afs 36/200</vt:lpstr>
      <vt:lpstr>Nepřípustnost</vt:lpstr>
      <vt:lpstr>Postup při nepodání řádného/dodatečného daň tvrz. </vt:lpstr>
      <vt:lpstr>Rozhodnutí</vt:lpstr>
      <vt:lpstr>Zaokrouhlování </vt:lpstr>
      <vt:lpstr>Lhůta pro stanovení daně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právo II</dc:title>
  <dc:creator>Green</dc:creator>
  <cp:lastModifiedBy>Green</cp:lastModifiedBy>
  <cp:revision>21</cp:revision>
  <dcterms:created xsi:type="dcterms:W3CDTF">2016-03-07T09:32:33Z</dcterms:created>
  <dcterms:modified xsi:type="dcterms:W3CDTF">2016-03-16T09:40:37Z</dcterms:modified>
</cp:coreProperties>
</file>