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0"/>
  </p:notesMasterIdLst>
  <p:sldIdLst>
    <p:sldId id="257" r:id="rId2"/>
    <p:sldId id="322" r:id="rId3"/>
    <p:sldId id="325" r:id="rId4"/>
    <p:sldId id="358" r:id="rId5"/>
    <p:sldId id="341" r:id="rId6"/>
    <p:sldId id="353" r:id="rId7"/>
    <p:sldId id="327" r:id="rId8"/>
    <p:sldId id="349" r:id="rId9"/>
    <p:sldId id="331" r:id="rId10"/>
    <p:sldId id="326" r:id="rId11"/>
    <p:sldId id="330" r:id="rId12"/>
    <p:sldId id="344" r:id="rId13"/>
    <p:sldId id="343" r:id="rId14"/>
    <p:sldId id="334" r:id="rId15"/>
    <p:sldId id="347" r:id="rId16"/>
    <p:sldId id="346" r:id="rId17"/>
    <p:sldId id="345" r:id="rId18"/>
    <p:sldId id="348" r:id="rId19"/>
    <p:sldId id="351" r:id="rId20"/>
    <p:sldId id="355" r:id="rId21"/>
    <p:sldId id="357" r:id="rId22"/>
    <p:sldId id="350" r:id="rId23"/>
    <p:sldId id="354" r:id="rId24"/>
    <p:sldId id="333" r:id="rId25"/>
    <p:sldId id="340" r:id="rId26"/>
    <p:sldId id="342" r:id="rId27"/>
    <p:sldId id="332" r:id="rId28"/>
    <p:sldId id="33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232C"/>
    <a:srgbClr val="E60C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rednji slog 2 – poudarek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Srednji slog 1 – poudarek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A488322-F2BA-4B5B-9748-0D474271808F}" styleName="Srednji slog 3 – poudarek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15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7487DA-AAD4-4F45-889D-70C4EDF30666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4188B89D-2155-4F8F-B105-F8DBB8AF331F}">
      <dgm:prSet/>
      <dgm:spPr/>
      <dgm:t>
        <a:bodyPr/>
        <a:lstStyle/>
        <a:p>
          <a:pPr rtl="0"/>
          <a:r>
            <a:rPr lang="sl-SI" b="1" dirty="0" smtClean="0"/>
            <a:t>Based on </a:t>
          </a:r>
          <a:r>
            <a:rPr lang="sl-SI" dirty="0" err="1" smtClean="0"/>
            <a:t>strive</a:t>
          </a:r>
          <a:r>
            <a:rPr lang="sl-SI" dirty="0" smtClean="0"/>
            <a:t>/</a:t>
          </a:r>
          <a:r>
            <a:rPr lang="sl-SI" dirty="0" err="1" smtClean="0"/>
            <a:t>needs</a:t>
          </a:r>
          <a:r>
            <a:rPr lang="sl-SI" dirty="0" smtClean="0"/>
            <a:t> for:</a:t>
          </a:r>
          <a:endParaRPr lang="sl-SI" dirty="0"/>
        </a:p>
      </dgm:t>
    </dgm:pt>
    <dgm:pt modelId="{FF036D53-D9AD-4143-BABD-BC0BCF36A38C}" type="parTrans" cxnId="{36E199F4-820C-4BA3-BF2B-AC0876590C04}">
      <dgm:prSet/>
      <dgm:spPr/>
      <dgm:t>
        <a:bodyPr/>
        <a:lstStyle/>
        <a:p>
          <a:endParaRPr lang="sl-SI"/>
        </a:p>
      </dgm:t>
    </dgm:pt>
    <dgm:pt modelId="{70082702-2036-423F-BA8C-5E5A9C157D30}" type="sibTrans" cxnId="{36E199F4-820C-4BA3-BF2B-AC0876590C04}">
      <dgm:prSet/>
      <dgm:spPr/>
      <dgm:t>
        <a:bodyPr/>
        <a:lstStyle/>
        <a:p>
          <a:endParaRPr lang="sl-SI"/>
        </a:p>
      </dgm:t>
    </dgm:pt>
    <dgm:pt modelId="{8B5A1CFC-B42A-450E-A76A-2B1926308BB2}">
      <dgm:prSet/>
      <dgm:spPr/>
      <dgm:t>
        <a:bodyPr/>
        <a:lstStyle/>
        <a:p>
          <a:pPr rtl="0"/>
          <a:r>
            <a:rPr lang="en-US" smtClean="0"/>
            <a:t>L</a:t>
          </a:r>
          <a:r>
            <a:rPr lang="en-US" noProof="0" smtClean="0"/>
            <a:t>egal certainty</a:t>
          </a:r>
          <a:r>
            <a:rPr lang="sl-SI" noProof="0" smtClean="0"/>
            <a:t> &amp; other CoE and </a:t>
          </a:r>
          <a:r>
            <a:rPr lang="sl-SI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European AL principles</a:t>
          </a:r>
          <a:endParaRPr lang="en-US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C7B231-0464-4BD8-BC14-ACF1C592365B}" type="parTrans" cxnId="{7C2A8548-5343-43BF-9A56-840BAB91F138}">
      <dgm:prSet/>
      <dgm:spPr/>
      <dgm:t>
        <a:bodyPr/>
        <a:lstStyle/>
        <a:p>
          <a:endParaRPr lang="sl-SI"/>
        </a:p>
      </dgm:t>
    </dgm:pt>
    <dgm:pt modelId="{10AAB59C-4BE3-4CAF-BC50-4926FD2C78F6}" type="sibTrans" cxnId="{7C2A8548-5343-43BF-9A56-840BAB91F138}">
      <dgm:prSet/>
      <dgm:spPr/>
      <dgm:t>
        <a:bodyPr/>
        <a:lstStyle/>
        <a:p>
          <a:endParaRPr lang="sl-SI"/>
        </a:p>
      </dgm:t>
    </dgm:pt>
    <dgm:pt modelId="{CAF0CA04-3318-404C-BADF-0E0CCD5FD266}">
      <dgm:prSet/>
      <dgm:spPr/>
      <dgm:t>
        <a:bodyPr/>
        <a:lstStyle/>
        <a:p>
          <a:pPr rtl="0"/>
          <a:r>
            <a:rPr lang="en-US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Eff. &amp; equivalence </a:t>
          </a:r>
          <a:r>
            <a:rPr lang="en-US" b="1" noProof="0" smtClean="0"/>
            <a:t>of EU law</a:t>
          </a:r>
          <a:endParaRPr lang="en-US" b="1" noProof="0" dirty="0"/>
        </a:p>
      </dgm:t>
    </dgm:pt>
    <dgm:pt modelId="{F683DC6F-390E-462B-A4DB-EFCB3F19DD5E}" type="parTrans" cxnId="{E6A3893D-9B95-4E86-BEA6-1FE11961B34B}">
      <dgm:prSet/>
      <dgm:spPr/>
      <dgm:t>
        <a:bodyPr/>
        <a:lstStyle/>
        <a:p>
          <a:endParaRPr lang="sl-SI"/>
        </a:p>
      </dgm:t>
    </dgm:pt>
    <dgm:pt modelId="{0FB9BA78-BFDA-4018-9BCE-F45D90EA0105}" type="sibTrans" cxnId="{E6A3893D-9B95-4E86-BEA6-1FE11961B34B}">
      <dgm:prSet/>
      <dgm:spPr/>
      <dgm:t>
        <a:bodyPr/>
        <a:lstStyle/>
        <a:p>
          <a:endParaRPr lang="sl-SI"/>
        </a:p>
      </dgm:t>
    </dgm:pt>
    <dgm:pt modelId="{0F6E229D-A92F-4C2F-9B15-2D43EA16E30D}">
      <dgm:prSet/>
      <dgm:spPr/>
      <dgm:t>
        <a:bodyPr/>
        <a:lstStyle/>
        <a:p>
          <a:pPr rtl="0"/>
          <a:r>
            <a:rPr lang="en-US" noProof="0" dirty="0" smtClean="0"/>
            <a:t>More </a:t>
          </a:r>
          <a:r>
            <a:rPr lang="en-US" b="1" noProof="0" dirty="0" smtClean="0"/>
            <a:t>subjective</a:t>
          </a:r>
          <a:r>
            <a:rPr lang="en-US" noProof="0" dirty="0" smtClean="0"/>
            <a:t> approach; APA as a tool for </a:t>
          </a:r>
          <a:r>
            <a:rPr lang="en-US" noProof="0" dirty="0" err="1" smtClean="0"/>
            <a:t>indiv</a:t>
          </a:r>
          <a:r>
            <a:rPr lang="en-US" noProof="0" dirty="0" smtClean="0"/>
            <a:t>. </a:t>
          </a:r>
          <a:r>
            <a:rPr lang="sl-SI" noProof="0" dirty="0" smtClean="0"/>
            <a:t>r</a:t>
          </a:r>
          <a:r>
            <a:rPr lang="en-US" noProof="0" dirty="0" err="1" smtClean="0"/>
            <a:t>ights</a:t>
          </a:r>
          <a:r>
            <a:rPr lang="sl-SI" noProof="0" dirty="0" smtClean="0"/>
            <a:t>; </a:t>
          </a:r>
          <a:r>
            <a:rPr lang="sl-SI" b="1" noProof="0" dirty="0" err="1" smtClean="0"/>
            <a:t>enforceability</a:t>
          </a:r>
          <a:r>
            <a:rPr lang="sl-SI" b="1" noProof="0" dirty="0" smtClean="0"/>
            <a:t> ASAP</a:t>
          </a:r>
          <a:endParaRPr lang="en-US" noProof="0" dirty="0"/>
        </a:p>
      </dgm:t>
    </dgm:pt>
    <dgm:pt modelId="{8D9413BE-1944-40E4-868C-DD878655EB54}" type="parTrans" cxnId="{72C08848-24D2-4C30-94AC-CBB8EBD0F3DA}">
      <dgm:prSet/>
      <dgm:spPr/>
      <dgm:t>
        <a:bodyPr/>
        <a:lstStyle/>
        <a:p>
          <a:endParaRPr lang="sl-SI"/>
        </a:p>
      </dgm:t>
    </dgm:pt>
    <dgm:pt modelId="{7DB3C1DD-C017-48C0-B41D-146B45D94BA7}" type="sibTrans" cxnId="{72C08848-24D2-4C30-94AC-CBB8EBD0F3DA}">
      <dgm:prSet/>
      <dgm:spPr/>
      <dgm:t>
        <a:bodyPr/>
        <a:lstStyle/>
        <a:p>
          <a:endParaRPr lang="sl-SI"/>
        </a:p>
      </dgm:t>
    </dgm:pt>
    <dgm:pt modelId="{035084CD-BF3F-49FE-AF9A-68A6DE23E121}">
      <dgm:prSet/>
      <dgm:spPr/>
      <dgm:t>
        <a:bodyPr/>
        <a:lstStyle/>
        <a:p>
          <a:pPr rtl="0"/>
          <a:r>
            <a:rPr lang="en-US" noProof="0" dirty="0" smtClean="0"/>
            <a:t>Substantive v. </a:t>
          </a:r>
          <a:r>
            <a:rPr lang="en-US" b="1" noProof="0" dirty="0" smtClean="0"/>
            <a:t>procedural </a:t>
          </a:r>
          <a:r>
            <a:rPr lang="en-US" noProof="0" dirty="0" smtClean="0"/>
            <a:t>law</a:t>
          </a:r>
          <a:endParaRPr lang="en-US" noProof="0" dirty="0"/>
        </a:p>
      </dgm:t>
    </dgm:pt>
    <dgm:pt modelId="{EBA3BFC8-E693-4AEA-A66D-D74C791E58A9}" type="sibTrans" cxnId="{A44ED5A8-AA68-42A1-ABBA-B94ADE960563}">
      <dgm:prSet/>
      <dgm:spPr/>
      <dgm:t>
        <a:bodyPr/>
        <a:lstStyle/>
        <a:p>
          <a:endParaRPr lang="sl-SI"/>
        </a:p>
      </dgm:t>
    </dgm:pt>
    <dgm:pt modelId="{1AC34D9C-102D-4129-9A8B-BF36741BCA1B}" type="parTrans" cxnId="{A44ED5A8-AA68-42A1-ABBA-B94ADE960563}">
      <dgm:prSet/>
      <dgm:spPr/>
      <dgm:t>
        <a:bodyPr/>
        <a:lstStyle/>
        <a:p>
          <a:endParaRPr lang="sl-SI"/>
        </a:p>
      </dgm:t>
    </dgm:pt>
    <dgm:pt modelId="{694AEF46-7023-457A-8F30-2FC7D01ED351}">
      <dgm:prSet/>
      <dgm:spPr/>
      <dgm:t>
        <a:bodyPr/>
        <a:lstStyle/>
        <a:p>
          <a:pPr rtl="0"/>
          <a:r>
            <a:rPr lang="en-US" noProof="0" dirty="0" smtClean="0"/>
            <a:t>Issues of </a:t>
          </a:r>
          <a:r>
            <a:rPr lang="en-US" b="1" noProof="0" dirty="0" smtClean="0"/>
            <a:t>autonomy</a:t>
          </a:r>
          <a:r>
            <a:rPr lang="en-US" noProof="0" dirty="0" smtClean="0"/>
            <a:t>: EU v. MS &amp; state v. local entities</a:t>
          </a:r>
          <a:endParaRPr lang="en-US" noProof="0" dirty="0"/>
        </a:p>
      </dgm:t>
    </dgm:pt>
    <dgm:pt modelId="{B9DFA9CF-6151-4179-ACD1-1F651ADFFFCC}" type="parTrans" cxnId="{3C3A36C9-FD8E-423B-8C32-AD13E2418320}">
      <dgm:prSet/>
      <dgm:spPr/>
      <dgm:t>
        <a:bodyPr/>
        <a:lstStyle/>
        <a:p>
          <a:endParaRPr lang="sl-SI"/>
        </a:p>
      </dgm:t>
    </dgm:pt>
    <dgm:pt modelId="{638EAF4F-9965-4A73-A325-9E6C02C3485B}" type="sibTrans" cxnId="{3C3A36C9-FD8E-423B-8C32-AD13E2418320}">
      <dgm:prSet/>
      <dgm:spPr/>
      <dgm:t>
        <a:bodyPr/>
        <a:lstStyle/>
        <a:p>
          <a:endParaRPr lang="sl-SI"/>
        </a:p>
      </dgm:t>
    </dgm:pt>
    <dgm:pt modelId="{DEFABBA2-70BA-4750-B312-F2F8DB0BA8D6}">
      <dgm:prSet/>
      <dgm:spPr/>
      <dgm:t>
        <a:bodyPr/>
        <a:lstStyle/>
        <a:p>
          <a:pPr rtl="0"/>
          <a:r>
            <a:rPr lang="sl-SI" noProof="0" dirty="0" err="1" smtClean="0"/>
            <a:t>Harmonization</a:t>
          </a:r>
          <a:r>
            <a:rPr lang="sl-SI" noProof="0" dirty="0" smtClean="0"/>
            <a:t> and </a:t>
          </a:r>
          <a:r>
            <a:rPr lang="sl-SI" b="1" noProof="0" dirty="0" err="1" smtClean="0"/>
            <a:t>anti-fragmentation</a:t>
          </a:r>
          <a:r>
            <a:rPr lang="sl-SI" noProof="0" dirty="0" smtClean="0"/>
            <a:t> …</a:t>
          </a:r>
          <a:endParaRPr lang="en-US" noProof="0" dirty="0"/>
        </a:p>
      </dgm:t>
    </dgm:pt>
    <dgm:pt modelId="{DB86F01C-77B6-4157-A022-7440ED9A4535}" type="parTrans" cxnId="{4AEA4F58-9D49-4D3D-A4FB-08F4DE5FD83E}">
      <dgm:prSet/>
      <dgm:spPr/>
      <dgm:t>
        <a:bodyPr/>
        <a:lstStyle/>
        <a:p>
          <a:endParaRPr lang="sl-SI"/>
        </a:p>
      </dgm:t>
    </dgm:pt>
    <dgm:pt modelId="{14B98264-9A45-4A58-915F-B913F58803E8}" type="sibTrans" cxnId="{4AEA4F58-9D49-4D3D-A4FB-08F4DE5FD83E}">
      <dgm:prSet/>
      <dgm:spPr/>
      <dgm:t>
        <a:bodyPr/>
        <a:lstStyle/>
        <a:p>
          <a:endParaRPr lang="sl-SI"/>
        </a:p>
      </dgm:t>
    </dgm:pt>
    <dgm:pt modelId="{40FA5315-356F-4376-9D15-3F351B78D2AC}" type="pres">
      <dgm:prSet presAssocID="{A07487DA-AAD4-4F45-889D-70C4EDF306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E4BB4B-C4CD-4E79-B69A-580BAAD80B1C}" type="pres">
      <dgm:prSet presAssocID="{4188B89D-2155-4F8F-B105-F8DBB8AF331F}" presName="composite" presStyleCnt="0"/>
      <dgm:spPr/>
    </dgm:pt>
    <dgm:pt modelId="{C2772A75-EB06-4010-9DED-33C47B9676B2}" type="pres">
      <dgm:prSet presAssocID="{4188B89D-2155-4F8F-B105-F8DBB8AF331F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6B6AC5-4D29-497E-B64A-B99AE8737A79}" type="pres">
      <dgm:prSet presAssocID="{4188B89D-2155-4F8F-B105-F8DBB8AF331F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72C08848-24D2-4C30-94AC-CBB8EBD0F3DA}" srcId="{4188B89D-2155-4F8F-B105-F8DBB8AF331F}" destId="{0F6E229D-A92F-4C2F-9B15-2D43EA16E30D}" srcOrd="2" destOrd="0" parTransId="{8D9413BE-1944-40E4-868C-DD878655EB54}" sibTransId="{7DB3C1DD-C017-48C0-B41D-146B45D94BA7}"/>
    <dgm:cxn modelId="{8844EB01-72A0-4F72-98E0-EAB263CF998A}" type="presOf" srcId="{8B5A1CFC-B42A-450E-A76A-2B1926308BB2}" destId="{B96B6AC5-4D29-497E-B64A-B99AE8737A79}" srcOrd="0" destOrd="0" presId="urn:microsoft.com/office/officeart/2005/8/layout/hList1"/>
    <dgm:cxn modelId="{A4AD6712-79AF-4698-9E69-E93647FDE8F7}" type="presOf" srcId="{DEFABBA2-70BA-4750-B312-F2F8DB0BA8D6}" destId="{B96B6AC5-4D29-497E-B64A-B99AE8737A79}" srcOrd="0" destOrd="5" presId="urn:microsoft.com/office/officeart/2005/8/layout/hList1"/>
    <dgm:cxn modelId="{A4CCA413-482B-42AE-BC08-423A05428BEB}" type="presOf" srcId="{4188B89D-2155-4F8F-B105-F8DBB8AF331F}" destId="{C2772A75-EB06-4010-9DED-33C47B9676B2}" srcOrd="0" destOrd="0" presId="urn:microsoft.com/office/officeart/2005/8/layout/hList1"/>
    <dgm:cxn modelId="{7C2A8548-5343-43BF-9A56-840BAB91F138}" srcId="{4188B89D-2155-4F8F-B105-F8DBB8AF331F}" destId="{8B5A1CFC-B42A-450E-A76A-2B1926308BB2}" srcOrd="0" destOrd="0" parTransId="{C6C7B231-0464-4BD8-BC14-ACF1C592365B}" sibTransId="{10AAB59C-4BE3-4CAF-BC50-4926FD2C78F6}"/>
    <dgm:cxn modelId="{3E2EAEF4-C4A2-4928-9B47-44DBB4DD6C16}" type="presOf" srcId="{CAF0CA04-3318-404C-BADF-0E0CCD5FD266}" destId="{B96B6AC5-4D29-497E-B64A-B99AE8737A79}" srcOrd="0" destOrd="1" presId="urn:microsoft.com/office/officeart/2005/8/layout/hList1"/>
    <dgm:cxn modelId="{4AEA4F58-9D49-4D3D-A4FB-08F4DE5FD83E}" srcId="{4188B89D-2155-4F8F-B105-F8DBB8AF331F}" destId="{DEFABBA2-70BA-4750-B312-F2F8DB0BA8D6}" srcOrd="5" destOrd="0" parTransId="{DB86F01C-77B6-4157-A022-7440ED9A4535}" sibTransId="{14B98264-9A45-4A58-915F-B913F58803E8}"/>
    <dgm:cxn modelId="{3C3A36C9-FD8E-423B-8C32-AD13E2418320}" srcId="{4188B89D-2155-4F8F-B105-F8DBB8AF331F}" destId="{694AEF46-7023-457A-8F30-2FC7D01ED351}" srcOrd="4" destOrd="0" parTransId="{B9DFA9CF-6151-4179-ACD1-1F651ADFFFCC}" sibTransId="{638EAF4F-9965-4A73-A325-9E6C02C3485B}"/>
    <dgm:cxn modelId="{E6A3893D-9B95-4E86-BEA6-1FE11961B34B}" srcId="{4188B89D-2155-4F8F-B105-F8DBB8AF331F}" destId="{CAF0CA04-3318-404C-BADF-0E0CCD5FD266}" srcOrd="1" destOrd="0" parTransId="{F683DC6F-390E-462B-A4DB-EFCB3F19DD5E}" sibTransId="{0FB9BA78-BFDA-4018-9BCE-F45D90EA0105}"/>
    <dgm:cxn modelId="{36E199F4-820C-4BA3-BF2B-AC0876590C04}" srcId="{A07487DA-AAD4-4F45-889D-70C4EDF30666}" destId="{4188B89D-2155-4F8F-B105-F8DBB8AF331F}" srcOrd="0" destOrd="0" parTransId="{FF036D53-D9AD-4143-BABD-BC0BCF36A38C}" sibTransId="{70082702-2036-423F-BA8C-5E5A9C157D30}"/>
    <dgm:cxn modelId="{E64FC9B7-368C-4867-847E-5AF38A6E8CBA}" type="presOf" srcId="{694AEF46-7023-457A-8F30-2FC7D01ED351}" destId="{B96B6AC5-4D29-497E-B64A-B99AE8737A79}" srcOrd="0" destOrd="4" presId="urn:microsoft.com/office/officeart/2005/8/layout/hList1"/>
    <dgm:cxn modelId="{4065157F-1741-49FF-915E-230A238C316A}" type="presOf" srcId="{035084CD-BF3F-49FE-AF9A-68A6DE23E121}" destId="{B96B6AC5-4D29-497E-B64A-B99AE8737A79}" srcOrd="0" destOrd="3" presId="urn:microsoft.com/office/officeart/2005/8/layout/hList1"/>
    <dgm:cxn modelId="{67F9DF2B-791D-4FA6-B579-8297BD79A6C5}" type="presOf" srcId="{A07487DA-AAD4-4F45-889D-70C4EDF30666}" destId="{40FA5315-356F-4376-9D15-3F351B78D2AC}" srcOrd="0" destOrd="0" presId="urn:microsoft.com/office/officeart/2005/8/layout/hList1"/>
    <dgm:cxn modelId="{A44ED5A8-AA68-42A1-ABBA-B94ADE960563}" srcId="{4188B89D-2155-4F8F-B105-F8DBB8AF331F}" destId="{035084CD-BF3F-49FE-AF9A-68A6DE23E121}" srcOrd="3" destOrd="0" parTransId="{1AC34D9C-102D-4129-9A8B-BF36741BCA1B}" sibTransId="{EBA3BFC8-E693-4AEA-A66D-D74C791E58A9}"/>
    <dgm:cxn modelId="{85658ECE-1C67-4634-A6A2-17B37E5B87CF}" type="presOf" srcId="{0F6E229D-A92F-4C2F-9B15-2D43EA16E30D}" destId="{B96B6AC5-4D29-497E-B64A-B99AE8737A79}" srcOrd="0" destOrd="2" presId="urn:microsoft.com/office/officeart/2005/8/layout/hList1"/>
    <dgm:cxn modelId="{DDF28A1D-5C9E-449D-BD19-9D96E646F3A5}" type="presParOf" srcId="{40FA5315-356F-4376-9D15-3F351B78D2AC}" destId="{B8E4BB4B-C4CD-4E79-B69A-580BAAD80B1C}" srcOrd="0" destOrd="0" presId="urn:microsoft.com/office/officeart/2005/8/layout/hList1"/>
    <dgm:cxn modelId="{1B1E861A-5426-4ADC-B21D-45E34E95C24E}" type="presParOf" srcId="{B8E4BB4B-C4CD-4E79-B69A-580BAAD80B1C}" destId="{C2772A75-EB06-4010-9DED-33C47B9676B2}" srcOrd="0" destOrd="0" presId="urn:microsoft.com/office/officeart/2005/8/layout/hList1"/>
    <dgm:cxn modelId="{AB1955D6-76CF-493F-AEA8-6D7271040D3B}" type="presParOf" srcId="{B8E4BB4B-C4CD-4E79-B69A-580BAAD80B1C}" destId="{B96B6AC5-4D29-497E-B64A-B99AE8737A7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63F62C-C1FC-414D-9A8E-A2049BB5C384}" type="doc">
      <dgm:prSet loTypeId="urn:microsoft.com/office/officeart/2005/8/layout/hList1" loCatId="list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lang="sl-SI"/>
        </a:p>
      </dgm:t>
    </dgm:pt>
    <dgm:pt modelId="{B4604B63-25E2-4E3F-A390-5557AC950CAC}">
      <dgm:prSet custT="1"/>
      <dgm:spPr/>
      <dgm:t>
        <a:bodyPr/>
        <a:lstStyle/>
        <a:p>
          <a:pPr rtl="0"/>
          <a:r>
            <a:rPr lang="en-US" sz="2400" dirty="0" smtClean="0"/>
            <a:t>There are significant </a:t>
          </a:r>
          <a:r>
            <a:rPr lang="en-US" sz="2400" b="1" dirty="0" smtClean="0"/>
            <a:t>impacts </a:t>
          </a:r>
          <a:r>
            <a:rPr lang="en-US" sz="2400" dirty="0" smtClean="0"/>
            <a:t>on legal protection in AP</a:t>
          </a:r>
          <a:r>
            <a:rPr lang="sl-SI" sz="2400" dirty="0" smtClean="0"/>
            <a:t>/</a:t>
          </a:r>
          <a:r>
            <a:rPr lang="en-US" sz="2400" dirty="0" smtClean="0"/>
            <a:t>A:</a:t>
          </a:r>
          <a:endParaRPr lang="sl-SI" sz="2400" dirty="0"/>
        </a:p>
      </dgm:t>
    </dgm:pt>
    <dgm:pt modelId="{85784BD6-69AC-4ED7-AF25-0C03F3C236AF}" type="parTrans" cxnId="{98778B7B-BDDF-4B0E-B2B6-BAA697E03B8F}">
      <dgm:prSet/>
      <dgm:spPr/>
      <dgm:t>
        <a:bodyPr/>
        <a:lstStyle/>
        <a:p>
          <a:endParaRPr lang="sl-SI"/>
        </a:p>
      </dgm:t>
    </dgm:pt>
    <dgm:pt modelId="{9EE9C124-5F11-44B3-ADC3-D75B391B27F1}" type="sibTrans" cxnId="{98778B7B-BDDF-4B0E-B2B6-BAA697E03B8F}">
      <dgm:prSet/>
      <dgm:spPr/>
      <dgm:t>
        <a:bodyPr/>
        <a:lstStyle/>
        <a:p>
          <a:endParaRPr lang="sl-SI"/>
        </a:p>
      </dgm:t>
    </dgm:pt>
    <dgm:pt modelId="{92A9C887-23A7-45A8-9DA4-C0E189A5C014}">
      <dgm:prSet custT="1"/>
      <dgm:spPr/>
      <dgm:t>
        <a:bodyPr/>
        <a:lstStyle/>
        <a:p>
          <a:pPr rtl="0"/>
          <a:r>
            <a:rPr lang="en-US" sz="2400" b="1" baseline="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Less remedies</a:t>
          </a:r>
          <a:r>
            <a:rPr lang="en-US" sz="2400" baseline="0" noProof="0" dirty="0" smtClean="0"/>
            <a:t>, less grounds/ applicants, shorter time in APs …</a:t>
          </a:r>
          <a:endParaRPr lang="en-US" sz="2400" baseline="0" noProof="0" dirty="0"/>
        </a:p>
      </dgm:t>
    </dgm:pt>
    <dgm:pt modelId="{E9265063-0DF9-48EC-81D5-E89E07AA8F20}" type="parTrans" cxnId="{97C016BC-D0AC-492F-9A49-F72F287638D2}">
      <dgm:prSet/>
      <dgm:spPr/>
      <dgm:t>
        <a:bodyPr/>
        <a:lstStyle/>
        <a:p>
          <a:endParaRPr lang="sl-SI"/>
        </a:p>
      </dgm:t>
    </dgm:pt>
    <dgm:pt modelId="{8732DDF4-4B13-4448-BBD5-6B44A8ACE2F4}" type="sibTrans" cxnId="{97C016BC-D0AC-492F-9A49-F72F287638D2}">
      <dgm:prSet/>
      <dgm:spPr/>
      <dgm:t>
        <a:bodyPr/>
        <a:lstStyle/>
        <a:p>
          <a:endParaRPr lang="sl-SI"/>
        </a:p>
      </dgm:t>
    </dgm:pt>
    <dgm:pt modelId="{CEBDEE8D-E448-40CE-84F1-752D87A3CDD7}">
      <dgm:prSet custT="1"/>
      <dgm:spPr/>
      <dgm:t>
        <a:bodyPr/>
        <a:lstStyle/>
        <a:p>
          <a:pPr rtl="0"/>
          <a:r>
            <a:rPr lang="en-US" sz="2400" i="1" baseline="0" noProof="0" smtClean="0"/>
            <a:t>Materia</a:t>
          </a:r>
          <a:r>
            <a:rPr lang="en-US" sz="2400" baseline="0" noProof="0" smtClean="0"/>
            <a:t> of </a:t>
          </a:r>
          <a:r>
            <a:rPr lang="en-US" sz="2400" b="1" baseline="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substantive law</a:t>
          </a:r>
          <a:endParaRPr lang="en-US" sz="2400" b="1" baseline="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169344-D6CB-4F92-B9BA-D48E783F01A5}" type="parTrans" cxnId="{E07EAFB1-5367-4F4D-BC4C-DFFA8E9F8662}">
      <dgm:prSet/>
      <dgm:spPr/>
      <dgm:t>
        <a:bodyPr/>
        <a:lstStyle/>
        <a:p>
          <a:endParaRPr lang="sl-SI"/>
        </a:p>
      </dgm:t>
    </dgm:pt>
    <dgm:pt modelId="{18B9D76E-467D-4BC1-BCF6-83BE8D92CAE1}" type="sibTrans" cxnId="{E07EAFB1-5367-4F4D-BC4C-DFFA8E9F8662}">
      <dgm:prSet/>
      <dgm:spPr/>
      <dgm:t>
        <a:bodyPr/>
        <a:lstStyle/>
        <a:p>
          <a:endParaRPr lang="sl-SI"/>
        </a:p>
      </dgm:t>
    </dgm:pt>
    <dgm:pt modelId="{66FF8A0A-34C0-4C1B-AD8C-2F2325D09BED}">
      <dgm:prSet custT="1"/>
      <dgm:spPr/>
      <dgm:t>
        <a:bodyPr/>
        <a:lstStyle/>
        <a:p>
          <a:pPr rtl="0"/>
          <a:r>
            <a:rPr lang="en-US" sz="2400" baseline="0" noProof="0" dirty="0" smtClean="0"/>
            <a:t>No </a:t>
          </a:r>
          <a:r>
            <a:rPr lang="en-US" sz="2400" baseline="0" noProof="0" dirty="0" err="1" smtClean="0"/>
            <a:t>divison</a:t>
          </a:r>
          <a:r>
            <a:rPr lang="en-US" sz="2400" baseline="0" noProof="0" dirty="0" smtClean="0"/>
            <a:t> extra/ordinary; </a:t>
          </a:r>
          <a:r>
            <a:rPr lang="en-US" sz="2400" i="1" baseline="0" noProof="0" dirty="0" smtClean="0"/>
            <a:t>l</a:t>
          </a:r>
          <a:r>
            <a:rPr lang="sl-SI" sz="2400" i="1" baseline="0" noProof="0" dirty="0" smtClean="0"/>
            <a:t>.</a:t>
          </a:r>
          <a:r>
            <a:rPr lang="en-US" sz="2400" i="1" baseline="0" noProof="0" dirty="0" smtClean="0"/>
            <a:t>standi</a:t>
          </a:r>
          <a:r>
            <a:rPr lang="en-US" sz="2400" baseline="0" noProof="0" dirty="0" smtClean="0"/>
            <a:t> </a:t>
          </a:r>
          <a:r>
            <a:rPr lang="sl-SI" sz="2400" baseline="0" noProof="0" dirty="0" smtClean="0"/>
            <a:t>= </a:t>
          </a:r>
          <a:r>
            <a:rPr lang="en-US" sz="2400" b="1" baseline="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party</a:t>
          </a:r>
          <a:r>
            <a:rPr lang="en-US" sz="2400" baseline="0" noProof="0" dirty="0" smtClean="0"/>
            <a:t>, </a:t>
          </a:r>
          <a:r>
            <a:rPr lang="en-US" sz="2400" i="1" baseline="0" noProof="0" dirty="0" smtClean="0"/>
            <a:t>ex officio</a:t>
          </a:r>
          <a:r>
            <a:rPr lang="sl-SI" sz="2400" i="1" baseline="0" noProof="0" dirty="0" smtClean="0"/>
            <a:t> </a:t>
          </a:r>
          <a:r>
            <a:rPr lang="en-US" sz="2400" baseline="0" noProof="0" dirty="0" smtClean="0"/>
            <a:t>exceptionally!</a:t>
          </a:r>
          <a:endParaRPr lang="en-US" sz="2400" baseline="0" noProof="0" dirty="0"/>
        </a:p>
      </dgm:t>
    </dgm:pt>
    <dgm:pt modelId="{CF03CCA1-B917-4617-A82A-0A18698BA403}" type="parTrans" cxnId="{BC8287C8-AD76-458A-9B8C-900216CB39B6}">
      <dgm:prSet/>
      <dgm:spPr/>
      <dgm:t>
        <a:bodyPr/>
        <a:lstStyle/>
        <a:p>
          <a:endParaRPr lang="sl-SI"/>
        </a:p>
      </dgm:t>
    </dgm:pt>
    <dgm:pt modelId="{6DBCC68A-38E7-4AEF-AB0C-11EB8DF51C2A}" type="sibTrans" cxnId="{BC8287C8-AD76-458A-9B8C-900216CB39B6}">
      <dgm:prSet/>
      <dgm:spPr/>
      <dgm:t>
        <a:bodyPr/>
        <a:lstStyle/>
        <a:p>
          <a:endParaRPr lang="sl-SI"/>
        </a:p>
      </dgm:t>
    </dgm:pt>
    <dgm:pt modelId="{587EF582-8AE8-4B79-9E45-9605971FDA17}">
      <dgm:prSet custT="1"/>
      <dgm:spPr/>
      <dgm:t>
        <a:bodyPr/>
        <a:lstStyle/>
        <a:p>
          <a:pPr rtl="0"/>
          <a:r>
            <a:rPr lang="en-US" sz="2400" baseline="0" noProof="0" smtClean="0"/>
            <a:t>Appeal within AP option/excl</a:t>
          </a:r>
          <a:r>
            <a:rPr lang="sl-SI" sz="2400" baseline="0" noProof="0" smtClean="0"/>
            <a:t>.</a:t>
          </a:r>
          <a:r>
            <a:rPr lang="en-US" sz="2400" baseline="0" noProof="0" smtClean="0"/>
            <a:t> but uncoditional </a:t>
          </a:r>
          <a:r>
            <a:rPr lang="en-US" sz="2400" b="1" baseline="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judicial protection!</a:t>
          </a:r>
          <a:endParaRPr lang="en-US" sz="2400" b="1" baseline="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9952C4-1797-42A1-A954-2F6B1D822001}" type="parTrans" cxnId="{18606A07-7A0A-4C7A-82E8-7F1FC50AAB8C}">
      <dgm:prSet/>
      <dgm:spPr/>
      <dgm:t>
        <a:bodyPr/>
        <a:lstStyle/>
        <a:p>
          <a:endParaRPr lang="sl-SI"/>
        </a:p>
      </dgm:t>
    </dgm:pt>
    <dgm:pt modelId="{333E55B3-8919-4EA9-B426-0D7F53C97CDC}" type="sibTrans" cxnId="{18606A07-7A0A-4C7A-82E8-7F1FC50AAB8C}">
      <dgm:prSet/>
      <dgm:spPr/>
      <dgm:t>
        <a:bodyPr/>
        <a:lstStyle/>
        <a:p>
          <a:endParaRPr lang="sl-SI"/>
        </a:p>
      </dgm:t>
    </dgm:pt>
    <dgm:pt modelId="{CAD2991C-F7A0-4AE5-A1DC-95874CDF6A20}">
      <dgm:prSet custT="1"/>
      <dgm:spPr/>
      <dgm:t>
        <a:bodyPr/>
        <a:lstStyle/>
        <a:p>
          <a:pPr rtl="0"/>
          <a:r>
            <a:rPr lang="en-US" sz="2400" b="1" baseline="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ADR</a:t>
          </a:r>
          <a:r>
            <a:rPr lang="en-US" sz="2400" baseline="0" noProof="0" smtClean="0"/>
            <a:t> mechanism</a:t>
          </a:r>
          <a:r>
            <a:rPr lang="sl-SI" sz="2400" baseline="0" noProof="0" smtClean="0"/>
            <a:t>s</a:t>
          </a:r>
          <a:endParaRPr lang="en-US" sz="2400" baseline="0" noProof="0" dirty="0"/>
        </a:p>
      </dgm:t>
    </dgm:pt>
    <dgm:pt modelId="{81E0B981-97DC-4CCB-A84A-A0B74415F1EA}" type="parTrans" cxnId="{DAAFF61B-050E-4CD2-BF31-2034D53CE6DB}">
      <dgm:prSet/>
      <dgm:spPr/>
      <dgm:t>
        <a:bodyPr/>
        <a:lstStyle/>
        <a:p>
          <a:endParaRPr lang="sl-SI"/>
        </a:p>
      </dgm:t>
    </dgm:pt>
    <dgm:pt modelId="{A662F7AE-9460-4B95-9BC3-FB111D295AE1}" type="sibTrans" cxnId="{DAAFF61B-050E-4CD2-BF31-2034D53CE6DB}">
      <dgm:prSet/>
      <dgm:spPr/>
      <dgm:t>
        <a:bodyPr/>
        <a:lstStyle/>
        <a:p>
          <a:endParaRPr lang="sl-SI"/>
        </a:p>
      </dgm:t>
    </dgm:pt>
    <dgm:pt modelId="{C885D4C6-EB27-4D15-8D5F-BABF1C09D3D8}" type="pres">
      <dgm:prSet presAssocID="{A163F62C-C1FC-414D-9A8E-A2049BB5C3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47EF11-FCD7-407D-9DC3-8BEFB1C6F6F4}" type="pres">
      <dgm:prSet presAssocID="{B4604B63-25E2-4E3F-A390-5557AC950CAC}" presName="composite" presStyleCnt="0"/>
      <dgm:spPr/>
    </dgm:pt>
    <dgm:pt modelId="{D4991AAE-B220-4D35-9224-BB776B9ABC82}" type="pres">
      <dgm:prSet presAssocID="{B4604B63-25E2-4E3F-A390-5557AC950CAC}" presName="parTx" presStyleLbl="alignNode1" presStyleIdx="0" presStyleCnt="1" custScaleY="100000" custLinFactNeighborY="59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87745975-C867-4864-A43E-A44200F50FB0}" type="pres">
      <dgm:prSet presAssocID="{B4604B63-25E2-4E3F-A390-5557AC950CAC}" presName="desTx" presStyleLbl="alignAccFollowNode1" presStyleIdx="0" presStyleCnt="1" custScaleY="102306" custLinFactNeighborY="-5568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E07EAFB1-5367-4F4D-BC4C-DFFA8E9F8662}" srcId="{B4604B63-25E2-4E3F-A390-5557AC950CAC}" destId="{CEBDEE8D-E448-40CE-84F1-752D87A3CDD7}" srcOrd="1" destOrd="0" parTransId="{87169344-D6CB-4F92-B9BA-D48E783F01A5}" sibTransId="{18B9D76E-467D-4BC1-BCF6-83BE8D92CAE1}"/>
    <dgm:cxn modelId="{B08A377E-7935-4752-AA05-788C7E20E24A}" type="presOf" srcId="{587EF582-8AE8-4B79-9E45-9605971FDA17}" destId="{87745975-C867-4864-A43E-A44200F50FB0}" srcOrd="0" destOrd="4" presId="urn:microsoft.com/office/officeart/2005/8/layout/hList1"/>
    <dgm:cxn modelId="{18606A07-7A0A-4C7A-82E8-7F1FC50AAB8C}" srcId="{B4604B63-25E2-4E3F-A390-5557AC950CAC}" destId="{587EF582-8AE8-4B79-9E45-9605971FDA17}" srcOrd="4" destOrd="0" parTransId="{619952C4-1797-42A1-A954-2F6B1D822001}" sibTransId="{333E55B3-8919-4EA9-B426-0D7F53C97CDC}"/>
    <dgm:cxn modelId="{E2A97C3E-7C05-4E4B-BD77-46FA4825EED1}" type="presOf" srcId="{66FF8A0A-34C0-4C1B-AD8C-2F2325D09BED}" destId="{87745975-C867-4864-A43E-A44200F50FB0}" srcOrd="0" destOrd="2" presId="urn:microsoft.com/office/officeart/2005/8/layout/hList1"/>
    <dgm:cxn modelId="{EA9CC2C8-DD92-4B04-B620-AA90C1946F0B}" type="presOf" srcId="{92A9C887-23A7-45A8-9DA4-C0E189A5C014}" destId="{87745975-C867-4864-A43E-A44200F50FB0}" srcOrd="0" destOrd="0" presId="urn:microsoft.com/office/officeart/2005/8/layout/hList1"/>
    <dgm:cxn modelId="{3DAA2BEC-D0F7-4094-8C34-879919AD5A18}" type="presOf" srcId="{A163F62C-C1FC-414D-9A8E-A2049BB5C384}" destId="{C885D4C6-EB27-4D15-8D5F-BABF1C09D3D8}" srcOrd="0" destOrd="0" presId="urn:microsoft.com/office/officeart/2005/8/layout/hList1"/>
    <dgm:cxn modelId="{97C016BC-D0AC-492F-9A49-F72F287638D2}" srcId="{B4604B63-25E2-4E3F-A390-5557AC950CAC}" destId="{92A9C887-23A7-45A8-9DA4-C0E189A5C014}" srcOrd="0" destOrd="0" parTransId="{E9265063-0DF9-48EC-81D5-E89E07AA8F20}" sibTransId="{8732DDF4-4B13-4448-BBD5-6B44A8ACE2F4}"/>
    <dgm:cxn modelId="{BC8287C8-AD76-458A-9B8C-900216CB39B6}" srcId="{B4604B63-25E2-4E3F-A390-5557AC950CAC}" destId="{66FF8A0A-34C0-4C1B-AD8C-2F2325D09BED}" srcOrd="2" destOrd="0" parTransId="{CF03CCA1-B917-4617-A82A-0A18698BA403}" sibTransId="{6DBCC68A-38E7-4AEF-AB0C-11EB8DF51C2A}"/>
    <dgm:cxn modelId="{98778B7B-BDDF-4B0E-B2B6-BAA697E03B8F}" srcId="{A163F62C-C1FC-414D-9A8E-A2049BB5C384}" destId="{B4604B63-25E2-4E3F-A390-5557AC950CAC}" srcOrd="0" destOrd="0" parTransId="{85784BD6-69AC-4ED7-AF25-0C03F3C236AF}" sibTransId="{9EE9C124-5F11-44B3-ADC3-D75B391B27F1}"/>
    <dgm:cxn modelId="{DAAFF61B-050E-4CD2-BF31-2034D53CE6DB}" srcId="{B4604B63-25E2-4E3F-A390-5557AC950CAC}" destId="{CAD2991C-F7A0-4AE5-A1DC-95874CDF6A20}" srcOrd="3" destOrd="0" parTransId="{81E0B981-97DC-4CCB-A84A-A0B74415F1EA}" sibTransId="{A662F7AE-9460-4B95-9BC3-FB111D295AE1}"/>
    <dgm:cxn modelId="{09BCF036-381C-4D58-B4A2-DDDF4CCF778E}" type="presOf" srcId="{CAD2991C-F7A0-4AE5-A1DC-95874CDF6A20}" destId="{87745975-C867-4864-A43E-A44200F50FB0}" srcOrd="0" destOrd="3" presId="urn:microsoft.com/office/officeart/2005/8/layout/hList1"/>
    <dgm:cxn modelId="{967FED8A-7580-4D90-BF63-2284F0A18313}" type="presOf" srcId="{CEBDEE8D-E448-40CE-84F1-752D87A3CDD7}" destId="{87745975-C867-4864-A43E-A44200F50FB0}" srcOrd="0" destOrd="1" presId="urn:microsoft.com/office/officeart/2005/8/layout/hList1"/>
    <dgm:cxn modelId="{3B545CFC-6E0C-4805-85F2-6CC07665B4C9}" type="presOf" srcId="{B4604B63-25E2-4E3F-A390-5557AC950CAC}" destId="{D4991AAE-B220-4D35-9224-BB776B9ABC82}" srcOrd="0" destOrd="0" presId="urn:microsoft.com/office/officeart/2005/8/layout/hList1"/>
    <dgm:cxn modelId="{42EBA8B5-8259-4A57-807C-155AA6F43431}" type="presParOf" srcId="{C885D4C6-EB27-4D15-8D5F-BABF1C09D3D8}" destId="{0247EF11-FCD7-407D-9DC3-8BEFB1C6F6F4}" srcOrd="0" destOrd="0" presId="urn:microsoft.com/office/officeart/2005/8/layout/hList1"/>
    <dgm:cxn modelId="{B3BC6757-D793-4D2F-8B64-AE511F1A8BA0}" type="presParOf" srcId="{0247EF11-FCD7-407D-9DC3-8BEFB1C6F6F4}" destId="{D4991AAE-B220-4D35-9224-BB776B9ABC82}" srcOrd="0" destOrd="0" presId="urn:microsoft.com/office/officeart/2005/8/layout/hList1"/>
    <dgm:cxn modelId="{0299AC56-4EE5-4A97-98A2-7F205BBE01D2}" type="presParOf" srcId="{0247EF11-FCD7-407D-9DC3-8BEFB1C6F6F4}" destId="{87745975-C867-4864-A43E-A44200F50FB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4E448-7AC3-4414-8347-B2D88C58FFC6}" type="datetimeFigureOut">
              <a:rPr lang="sl-SI" smtClean="0"/>
              <a:pPr/>
              <a:t>18.4.2016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C7883-780D-4595-B464-592929C7B27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3444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AD7C22-A76B-44F5-B0A1-2037468A3BDC}" type="slidenum">
              <a:rPr lang="sl-SI" smtClean="0"/>
              <a:pPr/>
              <a:t>12</a:t>
            </a:fld>
            <a:endParaRPr lang="sl-SI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6406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i="1">
                <a:solidFill>
                  <a:schemeClr val="tx1"/>
                </a:solidFill>
                <a:latin typeface="Arial" charset="0"/>
              </a:defRPr>
            </a:lvl1pPr>
            <a:lvl2pPr marL="741679" indent="-285262" eaLnBrk="0" hangingPunct="0">
              <a:defRPr sz="3200" i="1">
                <a:solidFill>
                  <a:schemeClr val="tx1"/>
                </a:solidFill>
                <a:latin typeface="Arial" charset="0"/>
              </a:defRPr>
            </a:lvl2pPr>
            <a:lvl3pPr marL="1141046" indent="-228209" eaLnBrk="0" hangingPunct="0">
              <a:defRPr sz="3200" i="1">
                <a:solidFill>
                  <a:schemeClr val="tx1"/>
                </a:solidFill>
                <a:latin typeface="Arial" charset="0"/>
              </a:defRPr>
            </a:lvl3pPr>
            <a:lvl4pPr marL="1597465" indent="-228209" eaLnBrk="0" hangingPunct="0">
              <a:defRPr sz="3200" i="1">
                <a:solidFill>
                  <a:schemeClr val="tx1"/>
                </a:solidFill>
                <a:latin typeface="Arial" charset="0"/>
              </a:defRPr>
            </a:lvl4pPr>
            <a:lvl5pPr marL="2053883" indent="-228209" eaLnBrk="0" hangingPunct="0">
              <a:defRPr sz="3200" i="1">
                <a:solidFill>
                  <a:schemeClr val="tx1"/>
                </a:solidFill>
                <a:latin typeface="Arial" charset="0"/>
              </a:defRPr>
            </a:lvl5pPr>
            <a:lvl6pPr marL="2510302" indent="-228209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Arial" charset="0"/>
              </a:defRPr>
            </a:lvl6pPr>
            <a:lvl7pPr marL="2966720" indent="-228209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Arial" charset="0"/>
              </a:defRPr>
            </a:lvl7pPr>
            <a:lvl8pPr marL="3423139" indent="-228209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Arial" charset="0"/>
              </a:defRPr>
            </a:lvl8pPr>
            <a:lvl9pPr marL="3879557" indent="-228209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D84BD5-72AE-4B25-B2F7-73514E14CA6E}" type="slidenum">
              <a:rPr lang="sl-SI" altLang="sl-SI" sz="1200" i="0"/>
              <a:pPr eaLnBrk="1" hangingPunct="1"/>
              <a:t>17</a:t>
            </a:fld>
            <a:endParaRPr lang="sl-SI" altLang="sl-SI" sz="1200" i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sl-SI" dirty="0" smtClean="0"/>
          </a:p>
        </p:txBody>
      </p:sp>
    </p:spTree>
    <p:extLst>
      <p:ext uri="{BB962C8B-B14F-4D97-AF65-F5344CB8AC3E}">
        <p14:creationId xmlns:p14="http://schemas.microsoft.com/office/powerpoint/2010/main" val="1434593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2167128" cy="6858000"/>
          </a:xfrm>
          <a:prstGeom prst="rect">
            <a:avLst/>
          </a:prstGeom>
          <a:solidFill>
            <a:srgbClr val="D22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9464" y="1700785"/>
            <a:ext cx="6120000" cy="22928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0320" y="4178808"/>
            <a:ext cx="61200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2167128" cy="6858000"/>
          </a:xfrm>
          <a:prstGeom prst="rect">
            <a:avLst/>
          </a:prstGeom>
          <a:solidFill>
            <a:srgbClr val="D22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9" name="Picture 8" descr="logotip-Fakulteta-za-upravo-stranski-transparent-AN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179692" y="91440"/>
            <a:ext cx="3509772" cy="1513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67128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478024" y="1618488"/>
            <a:ext cx="6345936" cy="439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6856" y="274638"/>
            <a:ext cx="670255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pic>
        <p:nvPicPr>
          <p:cNvPr id="8" name="Picture 7" descr="logotip-Fakulteta-za-upravo-stranski-transparentni-mali-AN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69464" y="6098326"/>
            <a:ext cx="1604587" cy="6925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slov, besedilo in izre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17527" y="547688"/>
            <a:ext cx="8596313" cy="747712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1066800" y="2057400"/>
            <a:ext cx="3810000" cy="41148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izrezkov 3"/>
          <p:cNvSpPr>
            <a:spLocks noGrp="1"/>
          </p:cNvSpPr>
          <p:nvPr>
            <p:ph type="clipArt" sz="half" idx="2"/>
          </p:nvPr>
        </p:nvSpPr>
        <p:spPr>
          <a:xfrm>
            <a:off x="5029200" y="2057400"/>
            <a:ext cx="3810000" cy="4114800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AEFF1-0780-4A81-8214-8495E9AD0FF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2994807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167128" cy="6858000"/>
          </a:xfrm>
          <a:prstGeom prst="rect">
            <a:avLst/>
          </a:prstGeom>
          <a:solidFill>
            <a:srgbClr val="D22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9464" y="4507484"/>
            <a:ext cx="61200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2569464" y="3007297"/>
            <a:ext cx="61200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2167128" cy="6858000"/>
          </a:xfrm>
          <a:prstGeom prst="rect">
            <a:avLst/>
          </a:prstGeom>
          <a:solidFill>
            <a:srgbClr val="D22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9" name="Picture 8" descr="logotip-Fakulteta-za-upravo-stranski-transparentni-mali-AN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69464" y="6098326"/>
            <a:ext cx="1604587" cy="6925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167128" cy="6858000"/>
          </a:xfrm>
          <a:prstGeom prst="rect">
            <a:avLst/>
          </a:prstGeom>
          <a:solidFill>
            <a:srgbClr val="D22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2167128" cy="6858000"/>
          </a:xfrm>
          <a:prstGeom prst="rect">
            <a:avLst/>
          </a:prstGeom>
          <a:solidFill>
            <a:srgbClr val="D22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6" name="Picture 5" descr="logotip-Fakulteta-za-upravo-stranski-transparentni-mali-AN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69464" y="6098326"/>
            <a:ext cx="1604587" cy="6925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gi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/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pic>
        <p:nvPicPr>
          <p:cNvPr id="6" name="Picture 5" descr="logotip-Fakulteta-za-upravo-stranski-transparentni-mali-ANG.png"/>
          <p:cNvPicPr>
            <a:picLocks noChangeAspect="1"/>
          </p:cNvPicPr>
          <p:nvPr userDrawn="1"/>
        </p:nvPicPr>
        <p:blipFill>
          <a:blip r:embed="rId18" cstate="print"/>
          <a:stretch>
            <a:fillRect/>
          </a:stretch>
        </p:blipFill>
        <p:spPr>
          <a:xfrm>
            <a:off x="461957" y="6144046"/>
            <a:ext cx="1604587" cy="692579"/>
          </a:xfrm>
          <a:prstGeom prst="rect">
            <a:avLst/>
          </a:prstGeom>
        </p:spPr>
      </p:pic>
      <p:pic>
        <p:nvPicPr>
          <p:cNvPr id="7" name="Picture 6" descr="EAPAA logo accr.gif"/>
          <p:cNvPicPr>
            <a:picLocks noChangeAspect="1"/>
          </p:cNvPicPr>
          <p:nvPr userDrawn="1"/>
        </p:nvPicPr>
        <p:blipFill>
          <a:blip r:embed="rId19" cstate="print"/>
          <a:stretch>
            <a:fillRect/>
          </a:stretch>
        </p:blipFill>
        <p:spPr>
          <a:xfrm>
            <a:off x="7845552" y="6159595"/>
            <a:ext cx="841248" cy="67322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74" r:id="rId14"/>
    <p:sldLayoutId id="2147483689" r:id="rId1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447675" indent="-447675" algn="l" defTabSz="914400" rtl="0" eaLnBrk="1" latinLnBrk="0" hangingPunct="1">
        <a:lnSpc>
          <a:spcPct val="95000"/>
        </a:lnSpc>
        <a:spcBef>
          <a:spcPts val="600"/>
        </a:spcBef>
        <a:buSzPct val="95000"/>
        <a:buFontTx/>
        <a:buBlip>
          <a:blip r:embed="rId20"/>
        </a:buBlip>
        <a:defRPr sz="3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804863" indent="-347663" algn="l" defTabSz="914400" rtl="0" eaLnBrk="1" latinLnBrk="0" hangingPunct="1">
        <a:lnSpc>
          <a:spcPct val="95000"/>
        </a:lnSpc>
        <a:spcBef>
          <a:spcPts val="0"/>
        </a:spcBef>
        <a:spcAft>
          <a:spcPts val="300"/>
        </a:spcAft>
        <a:buClr>
          <a:schemeClr val="accent3"/>
        </a:buClr>
        <a:buFont typeface="Wingdings" pitchFamily="2" charset="2"/>
        <a:buChar char="§"/>
        <a:defRPr sz="2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079500" indent="-274638" algn="l" defTabSz="914400" rtl="0" eaLnBrk="1" latinLnBrk="0" hangingPunct="1">
        <a:lnSpc>
          <a:spcPct val="95000"/>
        </a:lnSpc>
        <a:spcBef>
          <a:spcPts val="0"/>
        </a:spcBef>
        <a:spcAft>
          <a:spcPts val="300"/>
        </a:spcAft>
        <a:buClr>
          <a:schemeClr val="accent3"/>
        </a:buClr>
        <a:buFont typeface="Arial" pitchFamily="34" charset="0"/>
        <a:buChar char="•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300"/>
        </a:spcAft>
        <a:buFont typeface="Arial" pitchFamily="34" charset="0"/>
        <a:buChar char="–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300"/>
        </a:spcAft>
        <a:buFont typeface="Arial" pitchFamily="34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hyperlink" Target="http://en.wikipedia.org/wiki/File:Flag_of_the_Czech_Republic.svg" TargetMode="Externa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2167344" y="1955549"/>
            <a:ext cx="6753450" cy="2206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600"/>
              </a:spcBef>
              <a:buSzPct val="95000"/>
              <a:buFontTx/>
              <a:buNone/>
              <a:defRPr sz="32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Wingdings" pitchFamily="2" charset="2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</a:rPr>
              <a:t>Polonca </a:t>
            </a:r>
            <a:r>
              <a:rPr lang="en-US" sz="2400" b="1" dirty="0" smtClean="0">
                <a:solidFill>
                  <a:schemeClr val="tx1"/>
                </a:solidFill>
              </a:rPr>
              <a:t>KOVAČ</a:t>
            </a:r>
            <a:endParaRPr lang="sl-SI" sz="2400" dirty="0" smtClean="0">
              <a:solidFill>
                <a:schemeClr val="tx1"/>
              </a:solidFill>
            </a:endParaRPr>
          </a:p>
          <a:p>
            <a:r>
              <a:rPr lang="sl-SI" sz="2400" dirty="0" smtClean="0">
                <a:solidFill>
                  <a:schemeClr val="tx1"/>
                </a:solidFill>
              </a:rPr>
              <a:t>    </a:t>
            </a:r>
            <a:r>
              <a:rPr lang="sl-SI" sz="2400" dirty="0" err="1" smtClean="0">
                <a:solidFill>
                  <a:schemeClr val="tx1"/>
                </a:solidFill>
              </a:rPr>
              <a:t>PhD</a:t>
            </a:r>
            <a:r>
              <a:rPr lang="sl-SI" sz="2400" dirty="0" smtClean="0">
                <a:solidFill>
                  <a:schemeClr val="tx1"/>
                </a:solidFill>
              </a:rPr>
              <a:t>, A</a:t>
            </a:r>
            <a:r>
              <a:rPr lang="en-US" sz="2400" dirty="0" err="1" smtClean="0">
                <a:solidFill>
                  <a:schemeClr val="tx1"/>
                </a:solidFill>
              </a:rPr>
              <a:t>ssoc</a:t>
            </a:r>
            <a:r>
              <a:rPr lang="sl-SI" sz="2400" dirty="0" err="1" smtClean="0">
                <a:solidFill>
                  <a:schemeClr val="tx1"/>
                </a:solidFill>
              </a:rPr>
              <a:t>iate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err="1" smtClean="0">
                <a:solidFill>
                  <a:schemeClr val="tx1"/>
                </a:solidFill>
              </a:rPr>
              <a:t>Professor</a:t>
            </a:r>
            <a:endParaRPr lang="sl-SI" sz="2400" dirty="0" smtClean="0">
              <a:solidFill>
                <a:schemeClr val="tx1"/>
              </a:solidFill>
            </a:endParaRPr>
          </a:p>
          <a:p>
            <a:endParaRPr lang="sl-SI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Europeanization of Legal Protection in (</a:t>
            </a:r>
            <a:r>
              <a:rPr lang="sl-SI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ndividual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Administrative Matters</a:t>
            </a:r>
            <a:endParaRPr lang="sl-SI" sz="2800" b="1" i="1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2475" y="4788893"/>
            <a:ext cx="8954814" cy="13004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600"/>
              </a:spcBef>
              <a:buSzPct val="95000"/>
              <a:buFontTx/>
              <a:buNone/>
              <a:defRPr sz="32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Wingdings" pitchFamily="2" charset="2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sz="2400" dirty="0" smtClean="0">
                <a:solidFill>
                  <a:schemeClr val="tx1"/>
                </a:solidFill>
              </a:rPr>
              <a:t>    </a:t>
            </a:r>
            <a:r>
              <a:rPr lang="sl-SI" sz="2400" dirty="0" err="1" smtClean="0">
                <a:solidFill>
                  <a:schemeClr val="tx1"/>
                </a:solidFill>
              </a:rPr>
              <a:t>Conference</a:t>
            </a:r>
            <a:r>
              <a:rPr lang="sl-SI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sz="2400" b="1" dirty="0" smtClean="0">
                <a:solidFill>
                  <a:schemeClr val="tx1"/>
                </a:solidFill>
              </a:rPr>
              <a:t>Mea</a:t>
            </a:r>
            <a:r>
              <a:rPr lang="sl-SI" sz="2400" b="1" dirty="0" err="1" smtClean="0">
                <a:solidFill>
                  <a:schemeClr val="tx1"/>
                </a:solidFill>
              </a:rPr>
              <a:t>sures</a:t>
            </a:r>
            <a:r>
              <a:rPr lang="en-US" sz="2400" b="1" dirty="0" smtClean="0">
                <a:solidFill>
                  <a:schemeClr val="tx1"/>
                </a:solidFill>
              </a:rPr>
              <a:t> of Protection of Individual Rights in Public </a:t>
            </a:r>
            <a:r>
              <a:rPr lang="sl-SI" sz="2400" b="1" dirty="0" smtClean="0">
                <a:solidFill>
                  <a:schemeClr val="tx1"/>
                </a:solidFill>
              </a:rPr>
              <a:t>	                  </a:t>
            </a:r>
            <a:r>
              <a:rPr lang="en-US" sz="2400" b="1" dirty="0" smtClean="0">
                <a:solidFill>
                  <a:schemeClr val="tx1"/>
                </a:solidFill>
              </a:rPr>
              <a:t>Administration, Their System and Effectiveness</a:t>
            </a:r>
            <a:endParaRPr lang="sl-SI" sz="2400" b="1" dirty="0" smtClean="0">
              <a:solidFill>
                <a:schemeClr val="tx1"/>
              </a:solidFill>
            </a:endParaRPr>
          </a:p>
          <a:p>
            <a:r>
              <a:rPr lang="sl-SI" sz="2400" dirty="0" smtClean="0">
                <a:solidFill>
                  <a:schemeClr val="tx1"/>
                </a:solidFill>
              </a:rPr>
              <a:t>                      28</a:t>
            </a:r>
            <a:r>
              <a:rPr lang="en-US" sz="2400" dirty="0">
                <a:solidFill>
                  <a:schemeClr val="tx1"/>
                </a:solidFill>
              </a:rPr>
              <a:t>–</a:t>
            </a:r>
            <a:r>
              <a:rPr lang="sl-SI" sz="2400" dirty="0">
                <a:solidFill>
                  <a:schemeClr val="tx1"/>
                </a:solidFill>
              </a:rPr>
              <a:t>2</a:t>
            </a:r>
            <a:r>
              <a:rPr lang="sl-SI" sz="2400" dirty="0" smtClean="0">
                <a:solidFill>
                  <a:schemeClr val="tx1"/>
                </a:solidFill>
              </a:rPr>
              <a:t>9 April </a:t>
            </a:r>
            <a:r>
              <a:rPr lang="sl-SI" sz="2400" dirty="0">
                <a:solidFill>
                  <a:schemeClr val="tx1"/>
                </a:solidFill>
              </a:rPr>
              <a:t>2016, Brno, Czech Republik</a:t>
            </a:r>
            <a:endParaRPr lang="en-US" sz="2400" dirty="0">
              <a:solidFill>
                <a:schemeClr val="tx1"/>
              </a:solidFill>
            </a:endParaRPr>
          </a:p>
          <a:p>
            <a:endParaRPr lang="sl-SI" sz="24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l-SI" sz="2800" b="1" i="1" dirty="0"/>
          </a:p>
        </p:txBody>
      </p:sp>
      <p:pic>
        <p:nvPicPr>
          <p:cNvPr id="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73" y="5277812"/>
            <a:ext cx="1862692" cy="6498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Slika 6" descr="bill of right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11" y="1435890"/>
            <a:ext cx="1790700" cy="149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665" y="1443821"/>
            <a:ext cx="1907704" cy="2399170"/>
          </a:xfrm>
          <a:prstGeom prst="rect">
            <a:avLst/>
          </a:prstGeom>
        </p:spPr>
      </p:pic>
      <p:sp>
        <p:nvSpPr>
          <p:cNvPr id="9218" name="Title 8"/>
          <p:cNvSpPr>
            <a:spLocks noGrp="1"/>
          </p:cNvSpPr>
          <p:nvPr>
            <p:ph type="title"/>
          </p:nvPr>
        </p:nvSpPr>
        <p:spPr>
          <a:xfrm>
            <a:off x="0" y="183203"/>
            <a:ext cx="9017876" cy="79553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l-SI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Ratio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sl-SI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CoE/EU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driven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administrative procedures 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grada vsebine 2"/>
          <p:cNvSpPr>
            <a:spLocks noGrp="1"/>
          </p:cNvSpPr>
          <p:nvPr>
            <p:ph idx="1"/>
          </p:nvPr>
        </p:nvSpPr>
        <p:spPr>
          <a:xfrm>
            <a:off x="287767" y="1443821"/>
            <a:ext cx="8397728" cy="3483521"/>
          </a:xfrm>
        </p:spPr>
        <p:txBody>
          <a:bodyPr>
            <a:noAutofit/>
          </a:bodyPr>
          <a:lstStyle/>
          <a:p>
            <a:pPr marL="936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sl-SI" sz="2400" b="1" dirty="0">
                <a:solidFill>
                  <a:schemeClr val="tx1"/>
                </a:solidFill>
              </a:rPr>
              <a:t>H</a:t>
            </a:r>
            <a:r>
              <a:rPr lang="en-US" sz="2400" b="1" dirty="0" err="1">
                <a:solidFill>
                  <a:schemeClr val="tx1"/>
                </a:solidFill>
              </a:rPr>
              <a:t>uman</a:t>
            </a:r>
            <a:r>
              <a:rPr lang="en-US" sz="2400" b="1" dirty="0">
                <a:solidFill>
                  <a:schemeClr val="tx1"/>
                </a:solidFill>
              </a:rPr>
              <a:t> rights‘ </a:t>
            </a:r>
            <a:r>
              <a:rPr lang="en-US" sz="2400" dirty="0">
                <a:solidFill>
                  <a:schemeClr val="tx1"/>
                </a:solidFill>
              </a:rPr>
              <a:t>protection = AP‘s</a:t>
            </a:r>
            <a:r>
              <a:rPr lang="sl-SI" sz="2400" dirty="0">
                <a:solidFill>
                  <a:schemeClr val="tx1"/>
                </a:solidFill>
              </a:rPr>
              <a:t> </a:t>
            </a:r>
            <a:r>
              <a:rPr lang="sl-SI" sz="2400" dirty="0" err="1">
                <a:solidFill>
                  <a:schemeClr val="tx1"/>
                </a:solidFill>
              </a:rPr>
              <a:t>value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per se</a:t>
            </a:r>
            <a:endParaRPr lang="sl-SI" sz="2400" i="1" dirty="0">
              <a:solidFill>
                <a:schemeClr val="tx1"/>
              </a:solidFill>
            </a:endParaRPr>
          </a:p>
          <a:p>
            <a:pPr marL="936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Public </a:t>
            </a:r>
            <a:r>
              <a:rPr lang="en-US" sz="2400" b="1" dirty="0">
                <a:solidFill>
                  <a:schemeClr val="tx1"/>
                </a:solidFill>
              </a:rPr>
              <a:t>policy/interest‘s effective implementation = </a:t>
            </a:r>
            <a:r>
              <a:rPr lang="sl-SI" sz="2400" b="1" dirty="0">
                <a:solidFill>
                  <a:schemeClr val="tx1"/>
                </a:solidFill>
              </a:rPr>
              <a:t> </a:t>
            </a:r>
            <a:r>
              <a:rPr lang="sl-SI" sz="2400" b="1" dirty="0" smtClean="0">
                <a:solidFill>
                  <a:schemeClr val="tx1"/>
                </a:solidFill>
              </a:rPr>
              <a:t>       </a:t>
            </a:r>
            <a:r>
              <a:rPr lang="en-US" sz="2400" dirty="0" smtClean="0">
                <a:solidFill>
                  <a:schemeClr val="tx1"/>
                </a:solidFill>
              </a:rPr>
              <a:t>AP </a:t>
            </a:r>
            <a:r>
              <a:rPr lang="en-US" sz="2400" dirty="0">
                <a:solidFill>
                  <a:schemeClr val="tx1"/>
                </a:solidFill>
              </a:rPr>
              <a:t>as a mean for substantive </a:t>
            </a:r>
            <a:r>
              <a:rPr lang="sl-SI" sz="2400" dirty="0" smtClean="0">
                <a:solidFill>
                  <a:schemeClr val="tx1"/>
                </a:solidFill>
              </a:rPr>
              <a:t>(</a:t>
            </a:r>
            <a:r>
              <a:rPr lang="sl-SI" sz="2400" dirty="0" err="1" smtClean="0">
                <a:solidFill>
                  <a:schemeClr val="tx1"/>
                </a:solidFill>
              </a:rPr>
              <a:t>laws</a:t>
            </a:r>
            <a:r>
              <a:rPr lang="sl-SI" sz="2400" dirty="0" smtClean="0">
                <a:solidFill>
                  <a:schemeClr val="tx1"/>
                </a:solidFill>
              </a:rPr>
              <a:t>) </a:t>
            </a:r>
            <a:r>
              <a:rPr lang="en-US" sz="2400" dirty="0" smtClean="0">
                <a:solidFill>
                  <a:schemeClr val="tx1"/>
                </a:solidFill>
              </a:rPr>
              <a:t>goals</a:t>
            </a:r>
            <a:endParaRPr lang="en-US" sz="2400" dirty="0">
              <a:solidFill>
                <a:schemeClr val="tx1"/>
              </a:solidFill>
            </a:endParaRPr>
          </a:p>
          <a:p>
            <a:pPr marL="936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sl-SI" sz="2400" b="1" i="1" dirty="0" smtClean="0">
              <a:solidFill>
                <a:schemeClr val="tx1"/>
              </a:solidFill>
            </a:endParaRPr>
          </a:p>
          <a:p>
            <a:pPr marL="936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sl-SI" sz="2400" b="1" i="1" dirty="0">
              <a:solidFill>
                <a:schemeClr val="tx1"/>
              </a:solidFill>
            </a:endParaRPr>
          </a:p>
          <a:p>
            <a:pPr marL="936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sl-SI" sz="2400" b="1" i="1" dirty="0" smtClean="0">
              <a:solidFill>
                <a:schemeClr val="tx1"/>
              </a:solidFill>
            </a:endParaRPr>
          </a:p>
          <a:p>
            <a:pPr marL="936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sl-SI" sz="2400" b="1" i="1" dirty="0" smtClean="0">
              <a:solidFill>
                <a:schemeClr val="tx1"/>
              </a:solidFill>
            </a:endParaRPr>
          </a:p>
          <a:p>
            <a:pPr marL="488325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sl-SI" sz="2400" b="1" dirty="0" smtClean="0">
                <a:solidFill>
                  <a:schemeClr val="tx1"/>
                </a:solidFill>
              </a:rPr>
              <a:t>3. </a:t>
            </a:r>
            <a:r>
              <a:rPr lang="en-US" sz="2400" b="1" dirty="0" smtClean="0">
                <a:solidFill>
                  <a:schemeClr val="tx1"/>
                </a:solidFill>
              </a:rPr>
              <a:t>Dialogue</a:t>
            </a:r>
            <a:r>
              <a:rPr lang="en-US" sz="2400" b="1" dirty="0">
                <a:solidFill>
                  <a:schemeClr val="tx1"/>
                </a:solidFill>
              </a:rPr>
              <a:t>, economic </a:t>
            </a:r>
            <a:r>
              <a:rPr lang="en-US" sz="2400" dirty="0" smtClean="0">
                <a:solidFill>
                  <a:schemeClr val="tx1"/>
                </a:solidFill>
              </a:rPr>
              <a:t>progress</a:t>
            </a:r>
            <a:r>
              <a:rPr lang="sl-SI" sz="2400" dirty="0" smtClean="0">
                <a:solidFill>
                  <a:schemeClr val="tx1"/>
                </a:solidFill>
              </a:rPr>
              <a:t> …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= </a:t>
            </a: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service-mindedness</a:t>
            </a:r>
            <a:endParaRPr lang="sl-SI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88325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sl-SI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European </a:t>
            </a:r>
            <a:r>
              <a:rPr lang="en-US" sz="2400" b="1" dirty="0" smtClean="0">
                <a:solidFill>
                  <a:schemeClr val="tx1"/>
                </a:solidFill>
              </a:rPr>
              <a:t>standardization</a:t>
            </a:r>
            <a:r>
              <a:rPr lang="sl-SI" sz="2400" b="1" dirty="0" smtClean="0">
                <a:solidFill>
                  <a:schemeClr val="tx1"/>
                </a:solidFill>
              </a:rPr>
              <a:t> &amp;</a:t>
            </a:r>
            <a:r>
              <a:rPr lang="en-US" sz="2400" b="1" dirty="0" smtClean="0">
                <a:solidFill>
                  <a:schemeClr val="tx1"/>
                </a:solidFill>
              </a:rPr>
              <a:t> cooperation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10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sl-SI" sz="2400" dirty="0">
              <a:solidFill>
                <a:schemeClr val="tx1"/>
              </a:solidFill>
            </a:endParaRPr>
          </a:p>
        </p:txBody>
      </p:sp>
      <p:sp>
        <p:nvSpPr>
          <p:cNvPr id="4" name="Up-Down Arrow 3"/>
          <p:cNvSpPr/>
          <p:nvPr/>
        </p:nvSpPr>
        <p:spPr>
          <a:xfrm>
            <a:off x="115312" y="1211342"/>
            <a:ext cx="683775" cy="1692113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000" dirty="0" err="1">
                <a:latin typeface="+mj-lt"/>
                <a:cs typeface="Arial" panose="020B0604020202020204" pitchFamily="34" charset="0"/>
              </a:rPr>
              <a:t>Twi</a:t>
            </a:r>
            <a:r>
              <a:rPr lang="sl-SI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sl-SI" sz="2000" dirty="0" err="1">
                <a:latin typeface="+mj-lt"/>
                <a:cs typeface="Arial" panose="020B0604020202020204" pitchFamily="34" charset="0"/>
              </a:rPr>
              <a:t>ns</a:t>
            </a:r>
            <a:endParaRPr lang="sl-SI" sz="2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Rounded Rectangle 7"/>
          <p:cNvSpPr/>
          <p:nvPr/>
        </p:nvSpPr>
        <p:spPr>
          <a:xfrm>
            <a:off x="71169" y="3305569"/>
            <a:ext cx="8810242" cy="12515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Administrative law in terms of „</a:t>
            </a:r>
            <a:r>
              <a:rPr lang="en-US" sz="2400" b="1" dirty="0"/>
              <a:t>Good Administration</a:t>
            </a:r>
            <a:r>
              <a:rPr lang="en-US" sz="2400" dirty="0"/>
              <a:t>“: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revents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arbitrary </a:t>
            </a:r>
            <a:r>
              <a:rPr lang="en-US" sz="2400" dirty="0" smtClean="0"/>
              <a:t>public authority </a:t>
            </a:r>
            <a:r>
              <a:rPr lang="sl-SI" sz="2400" dirty="0" smtClean="0"/>
              <a:t>&amp; </a:t>
            </a:r>
            <a:r>
              <a:rPr lang="sl-SI" sz="2400" dirty="0" err="1" smtClean="0"/>
              <a:t>protects</a:t>
            </a:r>
            <a:r>
              <a:rPr lang="sl-SI" sz="2400" dirty="0" smtClean="0"/>
              <a:t> HR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guarantees a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</a:t>
            </a: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rity </a:t>
            </a:r>
            <a:r>
              <a:rPr lang="en-US" sz="2400" dirty="0" smtClean="0"/>
              <a:t>to implement 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interest</a:t>
            </a:r>
            <a:endParaRPr lang="en-US" sz="2400" dirty="0"/>
          </a:p>
        </p:txBody>
      </p:sp>
      <p:sp>
        <p:nvSpPr>
          <p:cNvPr id="5" name="Puščica dol 4"/>
          <p:cNvSpPr/>
          <p:nvPr/>
        </p:nvSpPr>
        <p:spPr>
          <a:xfrm>
            <a:off x="3291727" y="4542583"/>
            <a:ext cx="1808418" cy="465083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&amp; </a:t>
            </a:r>
            <a:r>
              <a:rPr lang="sl-SI" dirty="0" err="1" smtClean="0"/>
              <a:t>new</a:t>
            </a:r>
            <a:endParaRPr lang="sl-SI" dirty="0"/>
          </a:p>
        </p:txBody>
      </p:sp>
      <p:sp>
        <p:nvSpPr>
          <p:cNvPr id="11" name="Puščica dol 10"/>
          <p:cNvSpPr/>
          <p:nvPr/>
        </p:nvSpPr>
        <p:spPr>
          <a:xfrm>
            <a:off x="2854233" y="2791876"/>
            <a:ext cx="2431157" cy="635194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Traditional</a:t>
            </a:r>
            <a:endParaRPr lang="sl-SI" dirty="0"/>
          </a:p>
        </p:txBody>
      </p:sp>
      <p:sp>
        <p:nvSpPr>
          <p:cNvPr id="14" name="Plus 13"/>
          <p:cNvSpPr/>
          <p:nvPr/>
        </p:nvSpPr>
        <p:spPr>
          <a:xfrm>
            <a:off x="0" y="4897743"/>
            <a:ext cx="914400" cy="914400"/>
          </a:xfrm>
          <a:prstGeom prst="mathPl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1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266" y="5234152"/>
            <a:ext cx="1922734" cy="162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58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"/>
          <p:cNvSpPr>
            <a:spLocks noGrp="1"/>
          </p:cNvSpPr>
          <p:nvPr>
            <p:ph type="title"/>
          </p:nvPr>
        </p:nvSpPr>
        <p:spPr>
          <a:xfrm>
            <a:off x="0" y="54054"/>
            <a:ext cx="9017876" cy="79553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2.I Scope of </a:t>
            </a:r>
            <a:r>
              <a:rPr lang="sl-SI" sz="3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CoE/EU</a:t>
            </a: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1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driven</a:t>
            </a: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administrative procedures </a:t>
            </a:r>
            <a:endParaRPr lang="en-US" sz="3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grada vsebine 2"/>
          <p:cNvSpPr>
            <a:spLocks noGrp="1"/>
          </p:cNvSpPr>
          <p:nvPr>
            <p:ph idx="1"/>
          </p:nvPr>
        </p:nvSpPr>
        <p:spPr>
          <a:xfrm>
            <a:off x="147182" y="1209175"/>
            <a:ext cx="8397728" cy="2156764"/>
          </a:xfrm>
        </p:spPr>
        <p:txBody>
          <a:bodyPr>
            <a:noAutofit/>
          </a:bodyPr>
          <a:lstStyle/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ndividual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/single case &amp; authoritative </a:t>
            </a:r>
            <a:r>
              <a:rPr lang="en-US" sz="2400" dirty="0">
                <a:solidFill>
                  <a:schemeClr val="tx1"/>
                </a:solidFill>
              </a:rPr>
              <a:t>decision making </a:t>
            </a:r>
            <a:r>
              <a:rPr lang="sl-SI" sz="2400" b="1" dirty="0">
                <a:solidFill>
                  <a:schemeClr val="tx1"/>
                </a:solidFill>
              </a:rPr>
              <a:t>&amp; ?</a:t>
            </a:r>
          </a:p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sl-SI" sz="900" b="1" dirty="0" smtClean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sl-SI" sz="2400" b="1" u="sng" dirty="0" smtClean="0">
                <a:solidFill>
                  <a:schemeClr val="tx1"/>
                </a:solidFill>
              </a:rPr>
              <a:t>? General</a:t>
            </a:r>
            <a:r>
              <a:rPr lang="sl-SI" sz="2400" b="1" dirty="0" smtClean="0">
                <a:solidFill>
                  <a:schemeClr val="tx1"/>
                </a:solidFill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smtClean="0">
                <a:solidFill>
                  <a:schemeClr val="tx1"/>
                </a:solidFill>
              </a:rPr>
              <a:t>rule making) administrative decision making</a:t>
            </a:r>
          </a:p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sl-SI" sz="2400" b="1" u="sng" dirty="0" smtClean="0">
                <a:solidFill>
                  <a:schemeClr val="tx1"/>
                </a:solidFill>
              </a:rPr>
              <a:t>? </a:t>
            </a:r>
            <a:r>
              <a:rPr lang="en-US" sz="2400" b="1" u="sng" dirty="0" smtClean="0">
                <a:solidFill>
                  <a:schemeClr val="tx1"/>
                </a:solidFill>
              </a:rPr>
              <a:t>Contractual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administrative relations/acts </a:t>
            </a:r>
          </a:p>
          <a:p>
            <a:pPr lvl="1">
              <a:lnSpc>
                <a:spcPct val="110000"/>
              </a:lnSpc>
              <a:spcAft>
                <a:spcPts val="0"/>
              </a:spcAft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sl-SI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ReNEUAL Role Model Rules 2014 - </a:t>
            </a:r>
            <a:endParaRPr lang="sl-SI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250448"/>
              </p:ext>
            </p:extLst>
          </p:nvPr>
        </p:nvGraphicFramePr>
        <p:xfrm>
          <a:off x="350239" y="3667134"/>
          <a:ext cx="8317397" cy="3112036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971456"/>
                <a:gridCol w="6217046"/>
                <a:gridCol w="1128895"/>
              </a:tblGrid>
              <a:tr h="499452">
                <a:tc>
                  <a:txBody>
                    <a:bodyPr/>
                    <a:lstStyle/>
                    <a:p>
                      <a:pPr algn="ctr"/>
                      <a:r>
                        <a:rPr lang="sl-SI" sz="1600" dirty="0" smtClean="0"/>
                        <a:t>Book</a:t>
                      </a:r>
                      <a:endParaRPr lang="sl-SI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80"/>
                        </a:lnSpc>
                      </a:pPr>
                      <a:r>
                        <a:rPr lang="sl-SI" sz="2000" dirty="0" smtClean="0"/>
                        <a:t>Http://www.reneual.eu/                </a:t>
                      </a:r>
                      <a:endParaRPr lang="sl-SI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 smtClean="0"/>
                        <a:t>No./</a:t>
                      </a:r>
                      <a:r>
                        <a:rPr lang="sl-SI" sz="1400" dirty="0" err="1" smtClean="0"/>
                        <a:t>Art</a:t>
                      </a:r>
                      <a:endParaRPr lang="sl-S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4929">
                <a:tc>
                  <a:txBody>
                    <a:bodyPr/>
                    <a:lstStyle/>
                    <a:p>
                      <a:r>
                        <a:rPr lang="sl-SI" sz="2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sl-SI" sz="2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880"/>
                        </a:lnSpc>
                      </a:pPr>
                      <a:r>
                        <a:rPr lang="en-US" sz="2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Provisions</a:t>
                      </a:r>
                      <a:endParaRPr lang="sl-SI" sz="2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2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sl-SI" sz="2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4242">
                <a:tc>
                  <a:txBody>
                    <a:bodyPr/>
                    <a:lstStyle/>
                    <a:p>
                      <a:r>
                        <a:rPr lang="sl-SI" sz="2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sl-SI" sz="2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880"/>
                        </a:lnSpc>
                      </a:pPr>
                      <a:r>
                        <a:rPr lang="en-US" sz="23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Administrative Rule-Making</a:t>
                      </a:r>
                      <a:endParaRPr lang="sl-SI" sz="23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2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sl-SI" sz="2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4242">
                <a:tc>
                  <a:txBody>
                    <a:bodyPr/>
                    <a:lstStyle/>
                    <a:p>
                      <a:r>
                        <a:rPr lang="sl-SI" sz="2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sl-SI" sz="23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880"/>
                        </a:lnSpc>
                      </a:pPr>
                      <a:r>
                        <a:rPr lang="en-US" sz="23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 Case Decision-Making</a:t>
                      </a:r>
                      <a:endParaRPr lang="sl-SI" sz="23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23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sl-SI" sz="23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4242">
                <a:tc>
                  <a:txBody>
                    <a:bodyPr/>
                    <a:lstStyle/>
                    <a:p>
                      <a:r>
                        <a:rPr lang="sl-SI" sz="23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sl-SI" sz="23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880"/>
                        </a:lnSpc>
                      </a:pPr>
                      <a:r>
                        <a:rPr lang="en-US" sz="23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Contracts</a:t>
                      </a:r>
                      <a:endParaRPr lang="sl-SI" sz="2300" b="1" kern="12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23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sl-SI" sz="23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4929">
                <a:tc>
                  <a:txBody>
                    <a:bodyPr/>
                    <a:lstStyle/>
                    <a:p>
                      <a:r>
                        <a:rPr lang="sl-SI" sz="2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V+VI</a:t>
                      </a:r>
                      <a:endParaRPr lang="sl-SI" sz="2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Mutual Assistance</a:t>
                      </a:r>
                      <a:r>
                        <a:rPr lang="sl-SI" sz="2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en-US" sz="2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</a:t>
                      </a:r>
                      <a:r>
                        <a:rPr lang="sl-SI" sz="2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2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Info </a:t>
                      </a:r>
                      <a:r>
                        <a:rPr lang="sl-SI" sz="2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  <a:endParaRPr lang="sl-SI" sz="2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2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6+41</a:t>
                      </a:r>
                      <a:endParaRPr lang="sl-SI" sz="2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34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9372" y="116632"/>
            <a:ext cx="9144000" cy="1536171"/>
          </a:xfrm>
        </p:spPr>
        <p:txBody>
          <a:bodyPr>
            <a:normAutofit/>
          </a:bodyPr>
          <a:lstStyle/>
          <a:p>
            <a:pPr eaLnBrk="1" hangingPunct="1"/>
            <a:r>
              <a:rPr lang="sl-SI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sl-SI" sz="3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generations</a:t>
            </a:r>
            <a:r>
              <a:rPr lang="sl-SI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polit-adm. procedures </a:t>
            </a:r>
            <a:r>
              <a:rPr lang="sl-SI" sz="1100" b="0" dirty="0" smtClean="0">
                <a:solidFill>
                  <a:schemeClr val="tx1"/>
                </a:solidFill>
              </a:rPr>
              <a:t>(Barnes, 08)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/>
          </p:nvPr>
        </p:nvGraphicFramePr>
        <p:xfrm>
          <a:off x="0" y="671160"/>
          <a:ext cx="9144000" cy="5185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9062"/>
                <a:gridCol w="3381704"/>
                <a:gridCol w="3413234"/>
              </a:tblGrid>
              <a:tr h="768084">
                <a:tc>
                  <a:txBody>
                    <a:bodyPr/>
                    <a:lstStyle/>
                    <a:p>
                      <a:pPr algn="l"/>
                      <a:r>
                        <a:rPr lang="sl-SI" sz="24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Type</a:t>
                      </a:r>
                      <a:r>
                        <a:rPr lang="sl-SI" sz="2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of process</a:t>
                      </a:r>
                      <a:endParaRPr lang="sl-SI" sz="24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i="0" dirty="0" err="1" smtClean="0">
                          <a:latin typeface="+mj-lt"/>
                          <a:cs typeface="Arial" panose="020B0604020202020204" pitchFamily="34" charset="0"/>
                        </a:rPr>
                        <a:t>Ground</a:t>
                      </a:r>
                      <a:endParaRPr lang="sl-SI" sz="2400" i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dirty="0" err="1" smtClean="0">
                          <a:latin typeface="+mj-lt"/>
                          <a:cs typeface="Arial" panose="020B0604020202020204" pitchFamily="34" charset="0"/>
                        </a:rPr>
                        <a:t>Method</a:t>
                      </a:r>
                      <a:r>
                        <a:rPr lang="sl-SI" sz="2400" dirty="0" smtClean="0">
                          <a:latin typeface="+mj-lt"/>
                          <a:cs typeface="Arial" panose="020B0604020202020204" pitchFamily="34" charset="0"/>
                        </a:rPr>
                        <a:t> of problem-solving/</a:t>
                      </a:r>
                      <a:r>
                        <a:rPr lang="sl-SI" sz="2400" dirty="0" err="1" smtClean="0">
                          <a:latin typeface="+mj-lt"/>
                          <a:cs typeface="Arial" panose="020B0604020202020204" pitchFamily="34" charset="0"/>
                        </a:rPr>
                        <a:t>competences</a:t>
                      </a:r>
                      <a:endParaRPr lang="sl-SI" sz="24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503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noProof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Ind</a:t>
                      </a:r>
                      <a:r>
                        <a:rPr lang="sl-SI" sz="2400" b="1" i="0" u="none" noProof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2400" b="1" i="0" u="none" noProof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 authoritative</a:t>
                      </a:r>
                      <a:r>
                        <a:rPr lang="en-US" sz="2400" b="1" i="0" u="none" baseline="0" noProof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 decision-making</a:t>
                      </a:r>
                      <a:endParaRPr lang="en-US" sz="2400" b="1" i="0" u="none" noProof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aseline="0" noProof="0" dirty="0" smtClean="0">
                          <a:latin typeface="+mj-lt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2400" noProof="0" dirty="0" err="1" smtClean="0">
                          <a:latin typeface="+mj-lt"/>
                          <a:cs typeface="Arial" panose="020B0604020202020204" pitchFamily="34" charset="0"/>
                        </a:rPr>
                        <a:t>ivision</a:t>
                      </a:r>
                      <a:r>
                        <a:rPr lang="en-US" sz="2400" noProof="0" dirty="0" smtClean="0">
                          <a:latin typeface="+mj-lt"/>
                          <a:cs typeface="Arial" panose="020B0604020202020204" pitchFamily="34" charset="0"/>
                        </a:rPr>
                        <a:t> of powers</a:t>
                      </a:r>
                      <a:r>
                        <a:rPr lang="sl-SI" sz="2400" noProof="0" dirty="0" smtClean="0"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sl-SI" sz="2400" noProof="0" dirty="0" err="1" smtClean="0">
                          <a:latin typeface="+mj-lt"/>
                          <a:cs typeface="Arial" panose="020B0604020202020204" pitchFamily="34" charset="0"/>
                        </a:rPr>
                        <a:t>since</a:t>
                      </a:r>
                      <a:r>
                        <a:rPr lang="sl-SI" sz="2400" noProof="0" dirty="0" smtClean="0">
                          <a:latin typeface="+mj-lt"/>
                          <a:cs typeface="Arial" panose="020B0604020202020204" pitchFamily="34" charset="0"/>
                        </a:rPr>
                        <a:t> 19th </a:t>
                      </a:r>
                      <a:r>
                        <a:rPr lang="sl-SI" sz="2400" noProof="0" dirty="0" err="1" smtClean="0">
                          <a:latin typeface="+mj-lt"/>
                          <a:cs typeface="Arial" panose="020B0604020202020204" pitchFamily="34" charset="0"/>
                        </a:rPr>
                        <a:t>century</a:t>
                      </a:r>
                      <a:endParaRPr lang="sl-SI" sz="24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sng" noProof="0" dirty="0" smtClean="0">
                          <a:latin typeface="+mj-lt"/>
                          <a:cs typeface="Arial" panose="020B0604020202020204" pitchFamily="34" charset="0"/>
                        </a:rPr>
                        <a:t>Judicial</a:t>
                      </a:r>
                      <a:r>
                        <a:rPr lang="sl-SI" sz="2400" b="1" i="0" u="sng" noProof="0" dirty="0" smtClean="0">
                          <a:latin typeface="+mj-lt"/>
                          <a:cs typeface="Arial" panose="020B0604020202020204" pitchFamily="34" charset="0"/>
                        </a:rPr>
                        <a:t>/</a:t>
                      </a:r>
                      <a:r>
                        <a:rPr lang="sl-SI" sz="2400" b="1" i="0" u="sng" dirty="0" smtClean="0">
                          <a:latin typeface="+mj-lt"/>
                          <a:cs typeface="Arial" panose="020B0604020202020204" pitchFamily="34" charset="0"/>
                        </a:rPr>
                        <a:t>Legal </a:t>
                      </a:r>
                      <a:r>
                        <a:rPr lang="sl-SI" sz="2400" i="0" u="none" dirty="0" err="1" smtClean="0">
                          <a:latin typeface="+mj-lt"/>
                          <a:cs typeface="Arial" panose="020B0604020202020204" pitchFamily="34" charset="0"/>
                        </a:rPr>
                        <a:t>knowledge</a:t>
                      </a:r>
                      <a:endParaRPr lang="sl-SI" sz="2400" i="0" u="none" dirty="0" smtClean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60960" marB="60960"/>
                </a:tc>
              </a:tr>
              <a:tr h="1353903">
                <a:tc>
                  <a:txBody>
                    <a:bodyPr/>
                    <a:lstStyle/>
                    <a:p>
                      <a:pPr algn="l"/>
                      <a:r>
                        <a:rPr lang="en-US" sz="2400" b="0" noProof="0" dirty="0" smtClean="0">
                          <a:latin typeface="+mj-lt"/>
                          <a:cs typeface="Arial" panose="020B0604020202020204" pitchFamily="34" charset="0"/>
                        </a:rPr>
                        <a:t>Executive-adm</a:t>
                      </a:r>
                      <a:r>
                        <a:rPr lang="sl-SI" sz="2400" b="0" noProof="0" dirty="0" smtClean="0">
                          <a:latin typeface="+mj-lt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2400" b="0" noProof="0" dirty="0" smtClean="0"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noProof="0" dirty="0" err="1" smtClean="0">
                          <a:latin typeface="+mj-lt"/>
                          <a:cs typeface="Arial" panose="020B0604020202020204" pitchFamily="34" charset="0"/>
                        </a:rPr>
                        <a:t>implementational</a:t>
                      </a:r>
                      <a:r>
                        <a:rPr lang="sl-SI" sz="2400" b="0" noProof="0" dirty="0" smtClean="0"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noProof="0" dirty="0" smtClean="0">
                          <a:latin typeface="+mj-lt"/>
                          <a:cs typeface="Arial" panose="020B0604020202020204" pitchFamily="34" charset="0"/>
                        </a:rPr>
                        <a:t>decision-making</a:t>
                      </a:r>
                      <a:endParaRPr lang="en-US" sz="2400" b="0" u="sng" noProof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dirty="0" err="1" smtClean="0">
                          <a:latin typeface="+mj-lt"/>
                          <a:cs typeface="Arial" panose="020B0604020202020204" pitchFamily="34" charset="0"/>
                        </a:rPr>
                        <a:t>Co.decision</a:t>
                      </a:r>
                      <a:r>
                        <a:rPr lang="sl-SI" sz="2400" dirty="0" smtClean="0">
                          <a:latin typeface="+mj-lt"/>
                          <a:cs typeface="Arial" panose="020B0604020202020204" pitchFamily="34" charset="0"/>
                        </a:rPr>
                        <a:t>-making at</a:t>
                      </a:r>
                      <a:r>
                        <a:rPr lang="sl-SI" sz="2400" baseline="0" dirty="0" smtClean="0"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2400" baseline="0" dirty="0" err="1" smtClean="0">
                          <a:latin typeface="+mj-lt"/>
                          <a:cs typeface="Arial" panose="020B0604020202020204" pitchFamily="34" charset="0"/>
                        </a:rPr>
                        <a:t>national</a:t>
                      </a:r>
                      <a:r>
                        <a:rPr lang="sl-SI" sz="2400" baseline="0" dirty="0" smtClean="0">
                          <a:latin typeface="+mj-lt"/>
                          <a:cs typeface="Arial" panose="020B0604020202020204" pitchFamily="34" charset="0"/>
                        </a:rPr>
                        <a:t> and EU </a:t>
                      </a:r>
                      <a:r>
                        <a:rPr lang="sl-SI" sz="2400" baseline="0" dirty="0" err="1" smtClean="0">
                          <a:latin typeface="+mj-lt"/>
                          <a:cs typeface="Arial" panose="020B0604020202020204" pitchFamily="34" charset="0"/>
                        </a:rPr>
                        <a:t>levels</a:t>
                      </a:r>
                      <a:r>
                        <a:rPr lang="sl-SI" sz="2400" baseline="0" dirty="0" smtClean="0"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2400" baseline="0" dirty="0" err="1" smtClean="0">
                          <a:latin typeface="+mj-lt"/>
                          <a:cs typeface="Arial" panose="020B0604020202020204" pitchFamily="34" charset="0"/>
                        </a:rPr>
                        <a:t>after</a:t>
                      </a:r>
                      <a:r>
                        <a:rPr lang="sl-SI" sz="2400" baseline="0" dirty="0" smtClean="0">
                          <a:latin typeface="+mj-lt"/>
                          <a:cs typeface="Arial" panose="020B0604020202020204" pitchFamily="34" charset="0"/>
                        </a:rPr>
                        <a:t> WW2</a:t>
                      </a:r>
                      <a:endParaRPr lang="sl-SI" sz="24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u="sng" noProof="0" dirty="0" smtClean="0">
                          <a:latin typeface="+mj-lt"/>
                          <a:cs typeface="Arial" panose="020B0604020202020204" pitchFamily="34" charset="0"/>
                        </a:rPr>
                        <a:t>Normative</a:t>
                      </a:r>
                      <a:r>
                        <a:rPr lang="sl-SI" sz="2400" b="1" i="0" u="sng" noProof="0" dirty="0" smtClean="0">
                          <a:latin typeface="+mj-lt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sl-SI" sz="2400" b="1" i="0" u="sng" dirty="0" smtClean="0">
                          <a:latin typeface="+mj-lt"/>
                          <a:cs typeface="Arial" panose="020B0604020202020204" pitchFamily="34" charset="0"/>
                        </a:rPr>
                        <a:t>Legal </a:t>
                      </a:r>
                      <a:r>
                        <a:rPr lang="sl-SI" sz="2400" i="0" u="none" dirty="0" err="1" smtClean="0">
                          <a:latin typeface="+mj-lt"/>
                          <a:cs typeface="Arial" panose="020B0604020202020204" pitchFamily="34" charset="0"/>
                        </a:rPr>
                        <a:t>knowledge</a:t>
                      </a:r>
                      <a:r>
                        <a:rPr lang="sl-SI" sz="2400" i="0" u="none" dirty="0" smtClean="0">
                          <a:latin typeface="+mj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sl-SI" sz="2400" i="0" u="none" dirty="0" err="1" smtClean="0">
                          <a:latin typeface="+mj-lt"/>
                          <a:cs typeface="Arial" panose="020B0604020202020204" pitchFamily="34" charset="0"/>
                        </a:rPr>
                        <a:t>organizational</a:t>
                      </a:r>
                      <a:r>
                        <a:rPr lang="sl-SI" sz="2400" i="0" u="none" dirty="0" smtClean="0">
                          <a:latin typeface="+mj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sl-SI" sz="2400" i="0" u="none" dirty="0" err="1" smtClean="0">
                          <a:latin typeface="+mj-lt"/>
                          <a:cs typeface="Arial" panose="020B0604020202020204" pitchFamily="34" charset="0"/>
                        </a:rPr>
                        <a:t>managerial</a:t>
                      </a:r>
                      <a:r>
                        <a:rPr lang="sl-SI" sz="2400" i="0" u="none" dirty="0" smtClean="0">
                          <a:latin typeface="+mj-lt"/>
                          <a:cs typeface="Arial" panose="020B0604020202020204" pitchFamily="34" charset="0"/>
                        </a:rPr>
                        <a:t>, etc. </a:t>
                      </a:r>
                      <a:r>
                        <a:rPr lang="sl-SI" sz="2400" i="0" u="none" baseline="0" dirty="0" err="1" smtClean="0">
                          <a:latin typeface="+mj-lt"/>
                          <a:cs typeface="Arial" panose="020B0604020202020204" pitchFamily="34" charset="0"/>
                        </a:rPr>
                        <a:t>skills</a:t>
                      </a:r>
                      <a:endParaRPr lang="en-US" sz="2400" i="0" u="none" noProof="0" dirty="0" smtClean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60960" marB="60960"/>
                </a:tc>
              </a:tr>
              <a:tr h="1589090"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u="none" kern="1200" noProof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Public policy cycle</a:t>
                      </a:r>
                      <a:r>
                        <a:rPr lang="sl-SI" sz="2400" b="1" i="0" u="none" kern="1200" noProof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 algn="l"/>
                      <a:r>
                        <a:rPr lang="sl-SI" sz="2400" b="1" i="0" u="none" kern="1200" noProof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societal</a:t>
                      </a:r>
                      <a:r>
                        <a:rPr lang="sl-SI" sz="2400" b="1" i="0" u="none" kern="1200" noProof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2400" b="1" i="0" u="none" kern="1200" noProof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dialogue</a:t>
                      </a:r>
                      <a:endParaRPr lang="sl-SI" sz="2400" b="1" i="0" u="none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i="0" u="sng" kern="1200" baseline="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Coordination of interests </a:t>
                      </a:r>
                      <a:r>
                        <a:rPr lang="sl-SI" sz="2400" b="0" i="0" u="none" kern="1200" baseline="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at policies‘</a:t>
                      </a:r>
                      <a:r>
                        <a:rPr lang="sl-SI" sz="2400" b="1" i="0" u="sng" kern="1200" baseline="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design &amp; </a:t>
                      </a:r>
                      <a:r>
                        <a:rPr lang="sl-SI" sz="2400" b="1" i="0" u="sng" kern="1200" baseline="0" noProof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implementation</a:t>
                      </a:r>
                      <a:endParaRPr lang="sl-SI" sz="2400" b="1" i="0" u="sng" kern="120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sng" kern="1200" baseline="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Administrative</a:t>
                      </a:r>
                      <a:endParaRPr lang="sl-SI" sz="2400" b="1" i="0" u="sng" noProof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noProof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Altruism, (human) dialogue, multitasking, ADR, e-communication</a:t>
                      </a:r>
                      <a:r>
                        <a:rPr lang="sl-SI" sz="2400" b="0" i="0" noProof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…</a:t>
                      </a:r>
                      <a:endParaRPr lang="en-GB" sz="2400" b="0" i="0" noProof="0" dirty="0" smtClean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8" name="Pravokotnik 7"/>
          <p:cNvSpPr/>
          <p:nvPr/>
        </p:nvSpPr>
        <p:spPr bwMode="auto">
          <a:xfrm>
            <a:off x="179512" y="6021288"/>
            <a:ext cx="8788400" cy="8367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sl-SI" sz="2400" b="1" dirty="0" smtClean="0">
                <a:cs typeface="Arial" pitchFamily="34" charset="0"/>
              </a:rPr>
              <a:t>Good Administration </a:t>
            </a:r>
            <a:r>
              <a:rPr lang="sl-SI" sz="2400" dirty="0" smtClean="0">
                <a:cs typeface="Arial" pitchFamily="34" charset="0"/>
              </a:rPr>
              <a:t>= </a:t>
            </a:r>
            <a:r>
              <a:rPr lang="sl-SI" sz="2400" dirty="0" err="1" smtClean="0">
                <a:cs typeface="Arial" pitchFamily="34" charset="0"/>
              </a:rPr>
              <a:t>participatory</a:t>
            </a:r>
            <a:r>
              <a:rPr lang="sl-SI" sz="2400" dirty="0" smtClean="0">
                <a:cs typeface="Arial" pitchFamily="34" charset="0"/>
              </a:rPr>
              <a:t> + efficient </a:t>
            </a:r>
            <a:endParaRPr lang="sl-SI" sz="2400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5" name="Picture 6" descr="http://marketingmreza.com/portal/wp-content/uploads/2012/04/etik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3070" y="6213309"/>
            <a:ext cx="1194699" cy="409107"/>
          </a:xfrm>
          <a:prstGeom prst="rect">
            <a:avLst/>
          </a:prstGeom>
          <a:noFill/>
        </p:spPr>
      </p:pic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7811631" y="6213310"/>
          <a:ext cx="1080120" cy="480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1" name="Clip" r:id="rId5" imgW="2923920" imgH="2192400" progId="">
                  <p:embed/>
                </p:oleObj>
              </mc:Choice>
              <mc:Fallback>
                <p:oleObj name="Clip" r:id="rId5" imgW="2923920" imgH="21924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1631" y="6213310"/>
                        <a:ext cx="1080120" cy="4800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Naslov 1"/>
          <p:cNvSpPr txBox="1">
            <a:spLocks/>
          </p:cNvSpPr>
          <p:nvPr/>
        </p:nvSpPr>
        <p:spPr>
          <a:xfrm>
            <a:off x="110358" y="85733"/>
            <a:ext cx="8781393" cy="489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2.II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Generations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adm. procedures </a:t>
            </a: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(Barnes, 2008-)</a:t>
            </a:r>
            <a:endParaRPr lang="sl-SI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3684534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"/>
          <p:cNvSpPr>
            <a:spLocks noGrp="1"/>
          </p:cNvSpPr>
          <p:nvPr>
            <p:ph type="title"/>
          </p:nvPr>
        </p:nvSpPr>
        <p:spPr>
          <a:xfrm>
            <a:off x="0" y="54054"/>
            <a:ext cx="9144000" cy="79553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2.III Scope of </a:t>
            </a:r>
            <a:r>
              <a:rPr lang="sl-SI" sz="3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CoE/EU</a:t>
            </a: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1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driven</a:t>
            </a: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administrative procedures</a:t>
            </a:r>
            <a:endParaRPr lang="en-US" sz="3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grada vsebine 2"/>
          <p:cNvSpPr>
            <a:spLocks noGrp="1"/>
          </p:cNvSpPr>
          <p:nvPr>
            <p:ph idx="1"/>
          </p:nvPr>
        </p:nvSpPr>
        <p:spPr>
          <a:xfrm>
            <a:off x="0" y="1384106"/>
            <a:ext cx="8397728" cy="2156764"/>
          </a:xfrm>
        </p:spPr>
        <p:txBody>
          <a:bodyPr>
            <a:noAutofit/>
          </a:bodyPr>
          <a:lstStyle/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Administrative  &amp; authoritative </a:t>
            </a:r>
            <a:r>
              <a:rPr lang="en-US" sz="2400" dirty="0" smtClean="0">
                <a:solidFill>
                  <a:schemeClr val="tx1"/>
                </a:solidFill>
              </a:rPr>
              <a:t>decision making – BUT?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457200" lvl="1" indent="0">
              <a:lnSpc>
                <a:spcPct val="110000"/>
              </a:lnSpc>
              <a:spcAft>
                <a:spcPts val="0"/>
              </a:spcAft>
              <a:buNone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457200" lvl="1" indent="0">
              <a:lnSpc>
                <a:spcPct val="110000"/>
              </a:lnSpc>
              <a:spcAft>
                <a:spcPts val="0"/>
              </a:spcAft>
              <a:buNone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457200" lvl="1" indent="0">
              <a:lnSpc>
                <a:spcPct val="110000"/>
              </a:lnSpc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Administrative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civil </a:t>
            </a:r>
            <a:r>
              <a:rPr lang="en-US" sz="2400" dirty="0" smtClean="0">
                <a:solidFill>
                  <a:schemeClr val="tx1"/>
                </a:solidFill>
              </a:rPr>
              <a:t>law:</a:t>
            </a:r>
          </a:p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b="1" u="sng" dirty="0" smtClean="0">
                <a:solidFill>
                  <a:schemeClr val="tx1"/>
                </a:solidFill>
              </a:rPr>
              <a:t>? Real acts &amp; services </a:t>
            </a:r>
            <a:r>
              <a:rPr lang="en-US" sz="2400" dirty="0" smtClean="0">
                <a:solidFill>
                  <a:schemeClr val="tx1"/>
                </a:solidFill>
              </a:rPr>
              <a:t>of general interest? </a:t>
            </a:r>
          </a:p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Concessions …</a:t>
            </a:r>
          </a:p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b="1" u="sng" dirty="0" smtClean="0">
                <a:solidFill>
                  <a:schemeClr val="tx1"/>
                </a:solidFill>
              </a:rPr>
              <a:t>? Civil </a:t>
            </a:r>
            <a:r>
              <a:rPr lang="en-US" sz="2400" dirty="0" smtClean="0">
                <a:solidFill>
                  <a:schemeClr val="tx1"/>
                </a:solidFill>
              </a:rPr>
              <a:t>service, etc.</a:t>
            </a:r>
          </a:p>
          <a:p>
            <a:pPr marL="457200" lvl="1" indent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Administrative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criminal </a:t>
            </a:r>
            <a:r>
              <a:rPr lang="en-US" sz="2400" dirty="0" smtClean="0">
                <a:solidFill>
                  <a:schemeClr val="tx1"/>
                </a:solidFill>
              </a:rPr>
              <a:t>law:</a:t>
            </a:r>
          </a:p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b="1" u="sng" dirty="0" smtClean="0">
                <a:solidFill>
                  <a:schemeClr val="tx1"/>
                </a:solidFill>
              </a:rPr>
              <a:t>? Adm. sanctions</a:t>
            </a:r>
          </a:p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? Misdemeanors</a:t>
            </a:r>
          </a:p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? Taxes </a:t>
            </a:r>
          </a:p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? Inspections …</a:t>
            </a:r>
          </a:p>
          <a:p>
            <a:pPr lvl="1">
              <a:lnSpc>
                <a:spcPct val="110000"/>
              </a:lnSpc>
              <a:spcAft>
                <a:spcPts val="0"/>
              </a:spcAft>
            </a:pP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5" name="Slika 4" descr="ech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1645" y="5699234"/>
            <a:ext cx="5083852" cy="1080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ravokotnik 1"/>
          <p:cNvSpPr/>
          <p:nvPr/>
        </p:nvSpPr>
        <p:spPr>
          <a:xfrm>
            <a:off x="4708191" y="4725909"/>
            <a:ext cx="3983136" cy="7999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dirty="0" err="1" smtClean="0"/>
              <a:t>ECtHR</a:t>
            </a:r>
            <a:r>
              <a:rPr lang="sl-SI" sz="2400" dirty="0"/>
              <a:t> </a:t>
            </a:r>
            <a:r>
              <a:rPr lang="sl-SI" sz="2400" dirty="0" smtClean="0"/>
              <a:t>case law does NOT </a:t>
            </a:r>
            <a:r>
              <a:rPr lang="sl-SI" sz="2400" dirty="0" err="1" smtClean="0"/>
              <a:t>follow</a:t>
            </a:r>
            <a:r>
              <a:rPr lang="sl-SI" sz="2400" dirty="0" smtClean="0"/>
              <a:t> </a:t>
            </a:r>
            <a:r>
              <a:rPr lang="sl-SI" sz="2400" dirty="0" err="1" smtClean="0"/>
              <a:t>the</a:t>
            </a:r>
            <a:r>
              <a:rPr lang="sl-SI" sz="2400" dirty="0" smtClean="0"/>
              <a:t> </a:t>
            </a:r>
            <a:r>
              <a:rPr lang="sl-SI" sz="2400" dirty="0" err="1" smtClean="0"/>
              <a:t>national</a:t>
            </a:r>
            <a:r>
              <a:rPr lang="sl-SI" sz="2400" dirty="0" smtClean="0"/>
              <a:t> regulation!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49120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"/>
          <p:cNvSpPr>
            <a:spLocks noGrp="1"/>
          </p:cNvSpPr>
          <p:nvPr>
            <p:ph type="title"/>
          </p:nvPr>
        </p:nvSpPr>
        <p:spPr>
          <a:xfrm>
            <a:off x="0" y="183203"/>
            <a:ext cx="9017876" cy="79553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3.I EU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driven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hanges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codification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APs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grada vsebine 2"/>
          <p:cNvSpPr>
            <a:spLocks noGrp="1"/>
          </p:cNvSpPr>
          <p:nvPr>
            <p:ph idx="1"/>
          </p:nvPr>
        </p:nvSpPr>
        <p:spPr>
          <a:xfrm>
            <a:off x="147182" y="1217057"/>
            <a:ext cx="8870694" cy="3483521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Strive for a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codification </a:t>
            </a:r>
            <a:r>
              <a:rPr lang="sl-SI" sz="2400" dirty="0">
                <a:solidFill>
                  <a:schemeClr val="tx1"/>
                </a:solidFill>
              </a:rPr>
              <a:t>in </a:t>
            </a:r>
            <a:r>
              <a:rPr lang="sl-SI" sz="2400" dirty="0" err="1">
                <a:solidFill>
                  <a:schemeClr val="tx1"/>
                </a:solidFill>
              </a:rPr>
              <a:t>all</a:t>
            </a:r>
            <a:r>
              <a:rPr lang="sl-SI" sz="2400" dirty="0">
                <a:solidFill>
                  <a:schemeClr val="tx1"/>
                </a:solidFill>
              </a:rPr>
              <a:t> </a:t>
            </a:r>
            <a:r>
              <a:rPr lang="sl-SI" sz="2400" dirty="0" err="1">
                <a:solidFill>
                  <a:schemeClr val="tx1"/>
                </a:solidFill>
              </a:rPr>
              <a:t>countries</a:t>
            </a:r>
            <a:r>
              <a:rPr lang="sl-SI" sz="2400" dirty="0">
                <a:solidFill>
                  <a:schemeClr val="tx1"/>
                </a:solidFill>
              </a:rPr>
              <a:t> &amp; EU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sl-SI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f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</a:t>
            </a:r>
            <a:r>
              <a:rPr lang="en-US" sz="2400" dirty="0">
                <a:solidFill>
                  <a:schemeClr val="tx1"/>
                </a:solidFill>
              </a:rPr>
              <a:t>AP =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APA/GAPA/Code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  <a:endParaRPr lang="sl-SI" sz="2400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endParaRPr lang="sl-SI" sz="800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endParaRPr lang="sl-SI" sz="800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endParaRPr lang="en-US" sz="8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</a:rPr>
              <a:t>National </a:t>
            </a:r>
            <a:r>
              <a:rPr lang="en-US" sz="2400" dirty="0" smtClean="0">
                <a:solidFill>
                  <a:schemeClr val="tx1"/>
                </a:solidFill>
              </a:rPr>
              <a:t>level &amp;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APA </a:t>
            </a:r>
            <a:r>
              <a:rPr lang="en-US" sz="2400" dirty="0" smtClean="0">
                <a:solidFill>
                  <a:schemeClr val="tx1"/>
                </a:solidFill>
              </a:rPr>
              <a:t>over EU institutions &amp; </a:t>
            </a:r>
            <a:r>
              <a:rPr 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spill-over</a:t>
            </a:r>
            <a:r>
              <a:rPr lang="en-US" sz="24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u="sng" dirty="0">
                <a:solidFill>
                  <a:schemeClr val="tx1"/>
                </a:solidFill>
              </a:rPr>
              <a:t>effect</a:t>
            </a:r>
            <a:endParaRPr lang="en-US" sz="2400" u="sng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Strive for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effective!!! realization of legal interests = ASAP </a:t>
            </a:r>
            <a:r>
              <a:rPr lang="en-US" sz="2400" dirty="0">
                <a:solidFill>
                  <a:schemeClr val="tx1"/>
                </a:solidFill>
              </a:rPr>
              <a:t>(legal certainty, proportionality, </a:t>
            </a:r>
            <a:r>
              <a:rPr lang="sl-SI" sz="2400" dirty="0">
                <a:solidFill>
                  <a:schemeClr val="tx1"/>
                </a:solidFill>
              </a:rPr>
              <a:t>transparency, </a:t>
            </a:r>
            <a:r>
              <a:rPr lang="sl-SI" sz="2400" dirty="0" err="1">
                <a:solidFill>
                  <a:schemeClr val="tx1"/>
                </a:solidFill>
              </a:rPr>
              <a:t>etc</a:t>
            </a:r>
            <a:r>
              <a:rPr lang="sl-SI" sz="2400" dirty="0">
                <a:solidFill>
                  <a:schemeClr val="tx1"/>
                </a:solidFill>
              </a:rPr>
              <a:t>. = </a:t>
            </a:r>
            <a:r>
              <a:rPr lang="en-US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simplifi</a:t>
            </a:r>
            <a:r>
              <a:rPr lang="sl-SI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 &amp;</a:t>
            </a:r>
            <a:r>
              <a:rPr lang="sl-SI" sz="2400" b="1" u="sng" dirty="0">
                <a:solidFill>
                  <a:schemeClr val="tx1"/>
                </a:solidFill>
              </a:rPr>
              <a:t> </a:t>
            </a:r>
            <a:r>
              <a:rPr lang="sl-SI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amicable</a:t>
            </a:r>
            <a:r>
              <a:rPr lang="sl-SI" sz="2400" b="1" u="sng" dirty="0">
                <a:solidFill>
                  <a:schemeClr val="tx1"/>
                </a:solidFill>
              </a:rPr>
              <a:t> </a:t>
            </a:r>
            <a:r>
              <a:rPr lang="sl-SI" sz="2400" u="sng" dirty="0" err="1">
                <a:solidFill>
                  <a:schemeClr val="tx1"/>
                </a:solidFill>
              </a:rPr>
              <a:t>proceedings</a:t>
            </a:r>
            <a:endParaRPr lang="en-US" sz="2400" u="sng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en-US" sz="2400" i="1" dirty="0" smtClean="0">
                <a:solidFill>
                  <a:schemeClr val="tx1"/>
                </a:solidFill>
              </a:rPr>
              <a:t>Lex generalis v. leges speciales?</a:t>
            </a:r>
            <a:r>
              <a:rPr lang="sl-SI" sz="2400" i="1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As little specifics as possible</a:t>
            </a:r>
            <a:r>
              <a:rPr lang="sl-SI" sz="2400" dirty="0" smtClean="0">
                <a:solidFill>
                  <a:schemeClr val="tx1"/>
                </a:solidFill>
              </a:rPr>
              <a:t> =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minimis </a:t>
            </a:r>
            <a:r>
              <a:rPr 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 &amp; equal </a:t>
            </a:r>
            <a:r>
              <a:rPr lang="en-US" sz="2400" dirty="0" smtClean="0">
                <a:solidFill>
                  <a:schemeClr val="tx1"/>
                </a:solidFill>
              </a:rPr>
              <a:t>protection of rights</a:t>
            </a:r>
            <a:r>
              <a:rPr lang="sl-SI" sz="2400" dirty="0" smtClean="0">
                <a:solidFill>
                  <a:schemeClr val="tx1"/>
                </a:solidFill>
              </a:rPr>
              <a:t>, </a:t>
            </a:r>
            <a:r>
              <a:rPr lang="sl-SI" sz="2400" dirty="0" err="1" smtClean="0">
                <a:solidFill>
                  <a:schemeClr val="tx1"/>
                </a:solidFill>
              </a:rPr>
              <a:t>joint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ndamental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 </a:t>
            </a:r>
            <a:r>
              <a:rPr lang="en-US" sz="2400" dirty="0" smtClean="0">
                <a:solidFill>
                  <a:schemeClr val="tx1"/>
                </a:solidFill>
              </a:rPr>
              <a:t>over detailed regulation</a:t>
            </a:r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786" y="1319170"/>
            <a:ext cx="2304256" cy="180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333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značba mesta vsebine 2"/>
          <p:cNvSpPr txBox="1">
            <a:spLocks/>
          </p:cNvSpPr>
          <p:nvPr/>
        </p:nvSpPr>
        <p:spPr>
          <a:xfrm>
            <a:off x="251325" y="1802634"/>
            <a:ext cx="8641349" cy="4228388"/>
          </a:xfrm>
          <a:prstGeom prst="rect">
            <a:avLst/>
          </a:prstGeom>
        </p:spPr>
        <p:txBody>
          <a:bodyPr>
            <a:noAutofit/>
          </a:bodyPr>
          <a:lstStyle>
            <a:lvl1pPr marL="447675" indent="-447675" algn="l" defTabSz="914400" rtl="0" eaLnBrk="1" latinLnBrk="0" hangingPunct="1">
              <a:lnSpc>
                <a:spcPct val="95000"/>
              </a:lnSpc>
              <a:spcBef>
                <a:spcPts val="600"/>
              </a:spcBef>
              <a:buSzPct val="95000"/>
              <a:buFontTx/>
              <a:buBlip>
                <a:blip r:embed="rId2"/>
              </a:buBlip>
              <a:defRPr sz="32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04863" indent="-347663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Wingdings" pitchFamily="2" charset="2"/>
              <a:buChar char="§"/>
              <a:defRPr sz="28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79500" indent="-274638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Arial" pitchFamily="34" charset="0"/>
              <a:buChar char="•"/>
              <a:defRPr sz="24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–"/>
              <a:defRPr sz="20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»"/>
              <a:defRPr sz="20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sl-SI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GAPA</a:t>
            </a:r>
            <a:r>
              <a:rPr lang="sl-SI" sz="2400" dirty="0" smtClean="0">
                <a:solidFill>
                  <a:schemeClr val="tx1"/>
                </a:solidFill>
              </a:rPr>
              <a:t>:</a:t>
            </a:r>
            <a:r>
              <a:rPr lang="en-US" sz="2400" dirty="0" smtClean="0">
                <a:solidFill>
                  <a:schemeClr val="tx1"/>
                </a:solidFill>
              </a:rPr>
              <a:t> clarity</a:t>
            </a:r>
            <a:r>
              <a:rPr lang="sl-SI" sz="2400" dirty="0" smtClean="0">
                <a:solidFill>
                  <a:schemeClr val="tx1"/>
                </a:solidFill>
              </a:rPr>
              <a:t>/</a:t>
            </a:r>
            <a:r>
              <a:rPr lang="en-US" sz="2400" dirty="0" smtClean="0">
                <a:solidFill>
                  <a:schemeClr val="tx1"/>
                </a:solidFill>
              </a:rPr>
              <a:t>certainty</a:t>
            </a:r>
            <a:r>
              <a:rPr lang="sl-SI" sz="2400" dirty="0" smtClean="0">
                <a:solidFill>
                  <a:schemeClr val="tx1"/>
                </a:solidFill>
              </a:rPr>
              <a:t>;</a:t>
            </a:r>
            <a:r>
              <a:rPr lang="en-US" sz="2400" dirty="0" smtClean="0">
                <a:solidFill>
                  <a:schemeClr val="tx1"/>
                </a:solidFill>
              </a:rPr>
              <a:t> equality</a:t>
            </a:r>
            <a:r>
              <a:rPr lang="sl-SI" sz="2400" dirty="0" smtClean="0">
                <a:solidFill>
                  <a:schemeClr val="tx1"/>
                </a:solidFill>
              </a:rPr>
              <a:t>;</a:t>
            </a:r>
            <a:r>
              <a:rPr lang="en-US" sz="2400" dirty="0" smtClean="0">
                <a:solidFill>
                  <a:schemeClr val="tx1"/>
                </a:solidFill>
              </a:rPr>
              <a:t> coherence</a:t>
            </a:r>
            <a:r>
              <a:rPr lang="sl-SI" sz="2400" dirty="0" smtClean="0">
                <a:solidFill>
                  <a:schemeClr val="tx1"/>
                </a:solidFill>
              </a:rPr>
              <a:t>; PA‘s &amp; </a:t>
            </a:r>
            <a:r>
              <a:rPr lang="sl-SI" sz="2400" dirty="0" err="1" smtClean="0">
                <a:solidFill>
                  <a:schemeClr val="tx1"/>
                </a:solidFill>
              </a:rPr>
              <a:t>sector</a:t>
            </a:r>
            <a:r>
              <a:rPr lang="sl-SI" sz="2400" dirty="0" smtClean="0">
                <a:solidFill>
                  <a:schemeClr val="tx1"/>
                </a:solidFill>
              </a:rPr>
              <a:t> specific </a:t>
            </a:r>
            <a:r>
              <a:rPr lang="sl-SI" sz="2400" dirty="0" err="1" smtClean="0">
                <a:solidFill>
                  <a:schemeClr val="tx1"/>
                </a:solidFill>
              </a:rPr>
              <a:t>antifragmentation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spcBef>
                <a:spcPts val="1200"/>
              </a:spcBef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err="1">
                <a:solidFill>
                  <a:schemeClr val="tx1"/>
                </a:solidFill>
              </a:rPr>
              <a:t>necessity</a:t>
            </a:r>
            <a:r>
              <a:rPr lang="sl-SI" sz="2400" dirty="0">
                <a:solidFill>
                  <a:schemeClr val="tx1"/>
                </a:solidFill>
              </a:rPr>
              <a:t> </a:t>
            </a:r>
            <a:r>
              <a:rPr lang="sl-SI" sz="2400" dirty="0" err="1">
                <a:solidFill>
                  <a:schemeClr val="tx1"/>
                </a:solidFill>
              </a:rPr>
              <a:t>for</a:t>
            </a:r>
            <a:r>
              <a:rPr lang="sl-SI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flexibility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err="1" smtClean="0">
                <a:solidFill>
                  <a:schemeClr val="tx1"/>
                </a:solidFill>
              </a:rPr>
              <a:t>according</a:t>
            </a:r>
            <a:r>
              <a:rPr lang="sl-SI" sz="2400" dirty="0" smtClean="0">
                <a:solidFill>
                  <a:schemeClr val="tx1"/>
                </a:solidFill>
              </a:rPr>
              <a:t> to </a:t>
            </a:r>
            <a:r>
              <a:rPr lang="sl-SI" sz="2400" dirty="0" err="1" smtClean="0">
                <a:solidFill>
                  <a:schemeClr val="tx1"/>
                </a:solidFill>
              </a:rPr>
              <a:t>the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err="1" smtClean="0">
                <a:solidFill>
                  <a:schemeClr val="tx1"/>
                </a:solidFill>
              </a:rPr>
              <a:t>subject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err="1" smtClean="0">
                <a:solidFill>
                  <a:schemeClr val="tx1"/>
                </a:solidFill>
              </a:rPr>
              <a:t>related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err="1" smtClean="0">
                <a:solidFill>
                  <a:schemeClr val="tx1"/>
                </a:solidFill>
              </a:rPr>
              <a:t>procedures</a:t>
            </a:r>
            <a:r>
              <a:rPr lang="sl-SI" sz="2400" dirty="0">
                <a:solidFill>
                  <a:schemeClr val="tx1"/>
                </a:solidFill>
              </a:rPr>
              <a:t>;</a:t>
            </a:r>
            <a:r>
              <a:rPr lang="en-US" sz="2400" dirty="0" smtClean="0">
                <a:solidFill>
                  <a:schemeClr val="tx1"/>
                </a:solidFill>
              </a:rPr>
              <a:t> differentiation of procedures according to its type (e.g. </a:t>
            </a:r>
            <a:r>
              <a:rPr lang="en-US" sz="2400" i="1" dirty="0" smtClean="0">
                <a:solidFill>
                  <a:schemeClr val="tx1"/>
                </a:solidFill>
              </a:rPr>
              <a:t>ex officio </a:t>
            </a:r>
            <a:r>
              <a:rPr lang="en-US" sz="2400" dirty="0" smtClean="0">
                <a:solidFill>
                  <a:schemeClr val="tx1"/>
                </a:solidFill>
              </a:rPr>
              <a:t>supervision </a:t>
            </a:r>
            <a:r>
              <a:rPr lang="sl-SI" sz="2400" dirty="0" err="1" smtClean="0">
                <a:solidFill>
                  <a:schemeClr val="tx1"/>
                </a:solidFill>
              </a:rPr>
              <a:t>usually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requires stricter </a:t>
            </a:r>
            <a:r>
              <a:rPr lang="sl-SI" sz="2400" dirty="0" smtClean="0">
                <a:solidFill>
                  <a:schemeClr val="tx1"/>
                </a:solidFill>
              </a:rPr>
              <a:t>regulation as procedures </a:t>
            </a:r>
            <a:r>
              <a:rPr lang="sl-SI" sz="2400" dirty="0" err="1" smtClean="0">
                <a:solidFill>
                  <a:schemeClr val="tx1"/>
                </a:solidFill>
              </a:rPr>
              <a:t>initiated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err="1" smtClean="0">
                <a:solidFill>
                  <a:schemeClr val="tx1"/>
                </a:solidFill>
              </a:rPr>
              <a:t>by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err="1" smtClean="0">
                <a:solidFill>
                  <a:schemeClr val="tx1"/>
                </a:solidFill>
              </a:rPr>
              <a:t>request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r>
              <a:rPr lang="sl-SI" sz="2400" dirty="0" smtClean="0">
                <a:solidFill>
                  <a:schemeClr val="tx1"/>
                </a:solidFill>
              </a:rPr>
              <a:t>; most </a:t>
            </a:r>
            <a:r>
              <a:rPr lang="sl-SI" sz="2400" dirty="0" err="1" smtClean="0">
                <a:solidFill>
                  <a:schemeClr val="tx1"/>
                </a:solidFill>
              </a:rPr>
              <a:t>often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u="sng" dirty="0" err="1" smtClean="0">
                <a:solidFill>
                  <a:schemeClr val="tx1"/>
                </a:solidFill>
              </a:rPr>
              <a:t>special</a:t>
            </a:r>
            <a:r>
              <a:rPr lang="sl-SI" sz="2400" u="sng" dirty="0" smtClean="0">
                <a:solidFill>
                  <a:schemeClr val="tx1"/>
                </a:solidFill>
              </a:rPr>
              <a:t> </a:t>
            </a:r>
            <a:r>
              <a:rPr lang="sl-SI" sz="2400" u="sng" dirty="0" err="1" smtClean="0">
                <a:solidFill>
                  <a:schemeClr val="tx1"/>
                </a:solidFill>
              </a:rPr>
              <a:t>rules</a:t>
            </a:r>
            <a:r>
              <a:rPr lang="sl-SI" sz="2400" u="sng" dirty="0" smtClean="0">
                <a:solidFill>
                  <a:schemeClr val="tx1"/>
                </a:solidFill>
              </a:rPr>
              <a:t> on </a:t>
            </a:r>
            <a:r>
              <a:rPr lang="sl-SI" sz="2400" u="sng" dirty="0" err="1" smtClean="0">
                <a:solidFill>
                  <a:schemeClr val="tx1"/>
                </a:solidFill>
              </a:rPr>
              <a:t>appeal</a:t>
            </a:r>
            <a:r>
              <a:rPr lang="sl-SI" sz="2400" u="sng" dirty="0" smtClean="0">
                <a:solidFill>
                  <a:schemeClr val="tx1"/>
                </a:solidFill>
              </a:rPr>
              <a:t> &amp; </a:t>
            </a:r>
            <a:r>
              <a:rPr lang="sl-SI" sz="2400" u="sng" dirty="0" err="1" smtClean="0">
                <a:solidFill>
                  <a:schemeClr val="tx1"/>
                </a:solidFill>
              </a:rPr>
              <a:t>other</a:t>
            </a:r>
            <a:r>
              <a:rPr lang="sl-SI" sz="2400" u="sng" dirty="0" smtClean="0">
                <a:solidFill>
                  <a:schemeClr val="tx1"/>
                </a:solidFill>
              </a:rPr>
              <a:t> </a:t>
            </a:r>
            <a:r>
              <a:rPr lang="sl-SI" sz="2400" u="sng" dirty="0" err="1" smtClean="0">
                <a:solidFill>
                  <a:schemeClr val="tx1"/>
                </a:solidFill>
              </a:rPr>
              <a:t>remedies</a:t>
            </a:r>
            <a:r>
              <a:rPr lang="sl-SI" sz="2400" u="sng" dirty="0" smtClean="0">
                <a:solidFill>
                  <a:schemeClr val="tx1"/>
                </a:solidFill>
              </a:rPr>
              <a:t>!</a:t>
            </a:r>
            <a:endParaRPr lang="en-US" sz="2400" u="sng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chemeClr val="tx1"/>
                </a:solidFill>
              </a:rPr>
              <a:t>Balance </a:t>
            </a:r>
            <a:r>
              <a:rPr lang="en-US" sz="2400" dirty="0" smtClean="0">
                <a:solidFill>
                  <a:schemeClr val="tx1"/>
                </a:solidFill>
              </a:rPr>
              <a:t>= 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complementary</a:t>
            </a:r>
            <a:r>
              <a:rPr lang="en-US" sz="2400" dirty="0" smtClean="0">
                <a:solidFill>
                  <a:schemeClr val="tx1"/>
                </a:solidFill>
              </a:rPr>
              <a:t> regulation with </a:t>
            </a:r>
            <a:r>
              <a:rPr lang="en-US" sz="2400" dirty="0" err="1" smtClean="0">
                <a:solidFill>
                  <a:schemeClr val="tx1"/>
                </a:solidFill>
              </a:rPr>
              <a:t>admissable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err="1" smtClean="0">
                <a:solidFill>
                  <a:schemeClr val="tx1"/>
                </a:solidFill>
              </a:rPr>
              <a:t>yet</a:t>
            </a:r>
            <a:r>
              <a:rPr lang="en-US" sz="2400" dirty="0" smtClean="0">
                <a:solidFill>
                  <a:schemeClr val="tx1"/>
                </a:solidFill>
              </a:rPr>
              <a:t> limited specifics</a:t>
            </a:r>
            <a:r>
              <a:rPr lang="sl-SI" sz="2400" dirty="0" smtClean="0">
                <a:solidFill>
                  <a:schemeClr val="tx1"/>
                </a:solidFill>
              </a:rPr>
              <a:t> = </a:t>
            </a:r>
            <a:r>
              <a:rPr lang="sl-SI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proportionality</a:t>
            </a: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Slika 7" descr="interdisciplin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6518" y="5392580"/>
            <a:ext cx="1388853" cy="1388853"/>
          </a:xfrm>
          <a:prstGeom prst="rect">
            <a:avLst/>
          </a:prstGeom>
        </p:spPr>
      </p:pic>
      <p:sp>
        <p:nvSpPr>
          <p:cNvPr id="6" name="Title 8"/>
          <p:cNvSpPr>
            <a:spLocks noGrp="1"/>
          </p:cNvSpPr>
          <p:nvPr>
            <p:ph type="title"/>
          </p:nvPr>
        </p:nvSpPr>
        <p:spPr>
          <a:xfrm>
            <a:off x="78828" y="274638"/>
            <a:ext cx="9065172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3.II EU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driven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hanges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pro &amp; contra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unified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(general)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codification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929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2477" y="1005005"/>
            <a:ext cx="9041523" cy="4525963"/>
          </a:xfrm>
        </p:spPr>
        <p:txBody>
          <a:bodyPr>
            <a:noAutofit/>
          </a:bodyPr>
          <a:lstStyle/>
          <a:p>
            <a:pPr lvl="0"/>
            <a:r>
              <a:rPr lang="sl-SI" sz="2400" b="1" u="sng" dirty="0">
                <a:solidFill>
                  <a:schemeClr val="tx1"/>
                </a:solidFill>
              </a:rPr>
              <a:t>EU </a:t>
            </a:r>
            <a:r>
              <a:rPr lang="sl-SI" sz="2400" b="1" u="sng" dirty="0" smtClean="0">
                <a:solidFill>
                  <a:schemeClr val="tx1"/>
                </a:solidFill>
              </a:rPr>
              <a:t>law</a:t>
            </a:r>
            <a:r>
              <a:rPr lang="sl-SI" sz="2400" dirty="0" smtClean="0">
                <a:solidFill>
                  <a:schemeClr val="tx1"/>
                </a:solidFill>
              </a:rPr>
              <a:t>, </a:t>
            </a:r>
            <a:r>
              <a:rPr lang="sl-SI" sz="1200" dirty="0" err="1" smtClean="0">
                <a:solidFill>
                  <a:schemeClr val="tx1"/>
                </a:solidFill>
              </a:rPr>
              <a:t>e.g</a:t>
            </a:r>
            <a:r>
              <a:rPr lang="sl-SI" sz="1200" dirty="0">
                <a:solidFill>
                  <a:schemeClr val="tx1"/>
                </a:solidFill>
              </a:rPr>
              <a:t>. </a:t>
            </a:r>
            <a:r>
              <a:rPr lang="en-US" sz="2400" b="1" dirty="0">
                <a:solidFill>
                  <a:schemeClr val="tx1"/>
                </a:solidFill>
              </a:rPr>
              <a:t>Directive 2006/123/EC </a:t>
            </a:r>
            <a:r>
              <a:rPr lang="en-US" sz="2400" dirty="0">
                <a:solidFill>
                  <a:schemeClr val="tx1"/>
                </a:solidFill>
              </a:rPr>
              <a:t>on services in the </a:t>
            </a:r>
            <a:r>
              <a:rPr lang="en-US" sz="2400" dirty="0" smtClean="0">
                <a:solidFill>
                  <a:schemeClr val="tx1"/>
                </a:solidFill>
              </a:rPr>
              <a:t>internal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market</a:t>
            </a:r>
            <a:endParaRPr lang="sl-SI" sz="2400" dirty="0" smtClean="0">
              <a:solidFill>
                <a:schemeClr val="tx1"/>
              </a:solidFill>
            </a:endParaRPr>
          </a:p>
          <a:p>
            <a:pPr lvl="0"/>
            <a:r>
              <a:rPr lang="sl-SI" sz="2400" b="1" u="sng" dirty="0" smtClean="0">
                <a:solidFill>
                  <a:schemeClr val="tx1"/>
                </a:solidFill>
              </a:rPr>
              <a:t>Case law: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</a:rPr>
              <a:t>General: 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</a:rPr>
              <a:t>On legal remedies </a:t>
            </a:r>
            <a:r>
              <a:rPr lang="en-US" sz="2400" dirty="0" smtClean="0">
                <a:solidFill>
                  <a:schemeClr val="tx1"/>
                </a:solidFill>
              </a:rPr>
              <a:t>in AP: 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i="1" dirty="0">
                <a:solidFill>
                  <a:schemeClr val="tx1"/>
                </a:solidFill>
              </a:rPr>
              <a:t>C</a:t>
            </a:r>
            <a:r>
              <a:rPr lang="sl-SI" sz="2400" i="1" dirty="0">
                <a:solidFill>
                  <a:schemeClr val="tx1"/>
                </a:solidFill>
              </a:rPr>
              <a:t>-</a:t>
            </a:r>
            <a:r>
              <a:rPr lang="en-US" sz="2400" i="1" dirty="0">
                <a:solidFill>
                  <a:schemeClr val="tx1"/>
                </a:solidFill>
              </a:rPr>
              <a:t>/76 Hoffmann-La Roche </a:t>
            </a:r>
            <a:r>
              <a:rPr lang="en-US" sz="2400" i="1" dirty="0" smtClean="0">
                <a:solidFill>
                  <a:schemeClr val="tx1"/>
                </a:solidFill>
              </a:rPr>
              <a:t>v</a:t>
            </a:r>
            <a:r>
              <a:rPr lang="sl-SI" sz="2400" i="1" dirty="0" smtClean="0">
                <a:solidFill>
                  <a:schemeClr val="tx1"/>
                </a:solidFill>
              </a:rPr>
              <a:t>.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Commission </a:t>
            </a:r>
            <a:r>
              <a:rPr lang="sl-SI" sz="2400" i="1" dirty="0" smtClean="0">
                <a:solidFill>
                  <a:schemeClr val="tx1"/>
                </a:solidFill>
              </a:rPr>
              <a:t>(</a:t>
            </a:r>
            <a:r>
              <a:rPr lang="en-US" sz="2400" i="1" dirty="0" smtClean="0">
                <a:solidFill>
                  <a:schemeClr val="tx1"/>
                </a:solidFill>
              </a:rPr>
              <a:t>79</a:t>
            </a:r>
            <a:r>
              <a:rPr lang="sl-SI" sz="2400" i="1" dirty="0" smtClean="0">
                <a:solidFill>
                  <a:schemeClr val="tx1"/>
                </a:solidFill>
              </a:rPr>
              <a:t>) &amp; C-</a:t>
            </a:r>
            <a:r>
              <a:rPr lang="en-US" sz="2400" i="1" dirty="0">
                <a:solidFill>
                  <a:schemeClr val="tx1"/>
                </a:solidFill>
              </a:rPr>
              <a:t>222/84 Johnston v</a:t>
            </a:r>
            <a:r>
              <a:rPr lang="sl-SI" sz="2400" i="1" dirty="0">
                <a:solidFill>
                  <a:schemeClr val="tx1"/>
                </a:solidFill>
              </a:rPr>
              <a:t>. </a:t>
            </a:r>
            <a:r>
              <a:rPr lang="en-US" sz="2400" i="1" dirty="0">
                <a:solidFill>
                  <a:schemeClr val="tx1"/>
                </a:solidFill>
              </a:rPr>
              <a:t>Chief Constable of the Royal Ulster Constabulary </a:t>
            </a:r>
            <a:r>
              <a:rPr lang="sl-SI" sz="2400" i="1" dirty="0" smtClean="0">
                <a:solidFill>
                  <a:schemeClr val="tx1"/>
                </a:solidFill>
              </a:rPr>
              <a:t>(</a:t>
            </a:r>
            <a:r>
              <a:rPr lang="en-US" sz="2400" i="1" dirty="0" smtClean="0">
                <a:solidFill>
                  <a:schemeClr val="tx1"/>
                </a:solidFill>
              </a:rPr>
              <a:t>86</a:t>
            </a:r>
            <a:r>
              <a:rPr lang="sl-SI" sz="2400" i="1" dirty="0">
                <a:solidFill>
                  <a:schemeClr val="tx1"/>
                </a:solidFill>
              </a:rPr>
              <a:t>)</a:t>
            </a:r>
            <a:r>
              <a:rPr lang="en-US" sz="2400" dirty="0"/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= </a:t>
            </a:r>
            <a:r>
              <a:rPr lang="sl-SI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</a:t>
            </a:r>
            <a:r>
              <a:rPr lang="sl-SI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i="1" dirty="0" smtClean="0">
                <a:solidFill>
                  <a:schemeClr val="tx1"/>
                </a:solidFill>
              </a:rPr>
              <a:t>C-234/04</a:t>
            </a:r>
            <a:r>
              <a:rPr lang="sl-SI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Kapferer </a:t>
            </a:r>
            <a:r>
              <a:rPr lang="en-US" sz="2400" dirty="0">
                <a:solidFill>
                  <a:schemeClr val="tx1"/>
                </a:solidFill>
              </a:rPr>
              <a:t>(16.3.06) = no EU interference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i="1" dirty="0" smtClean="0">
                <a:solidFill>
                  <a:schemeClr val="tx1"/>
                </a:solidFill>
              </a:rPr>
              <a:t>C-199/05</a:t>
            </a:r>
            <a:r>
              <a:rPr lang="sl-SI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</a:rPr>
              <a:t>Lucchini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(18.7.07) = primacy of EU over national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i="1" dirty="0" smtClean="0">
                <a:solidFill>
                  <a:schemeClr val="tx1"/>
                </a:solidFill>
              </a:rPr>
              <a:t>C-507/08</a:t>
            </a:r>
            <a:r>
              <a:rPr lang="sl-SI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EC v. Slovakia </a:t>
            </a:r>
            <a:r>
              <a:rPr lang="en-US" sz="2400" dirty="0" smtClean="0">
                <a:solidFill>
                  <a:schemeClr val="tx1"/>
                </a:solidFill>
              </a:rPr>
              <a:t>(22.12.10) = EU primacy only if before finality and if equivalence &amp; effectiveness affected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i="1" dirty="0" smtClean="0">
                <a:solidFill>
                  <a:schemeClr val="tx1"/>
                </a:solidFill>
              </a:rPr>
              <a:t>C-603/10</a:t>
            </a:r>
            <a:r>
              <a:rPr lang="sl-SI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Pelati v. Slovenia </a:t>
            </a:r>
            <a:r>
              <a:rPr lang="en-US" sz="2400" dirty="0" smtClean="0">
                <a:solidFill>
                  <a:schemeClr val="tx1"/>
                </a:solidFill>
              </a:rPr>
              <a:t>(18.10.12) = as longs as E</a:t>
            </a:r>
            <a:r>
              <a:rPr lang="sl-SI" sz="2400" dirty="0" smtClean="0">
                <a:solidFill>
                  <a:schemeClr val="tx1"/>
                </a:solidFill>
              </a:rPr>
              <a:t>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err="1" smtClean="0">
                <a:solidFill>
                  <a:schemeClr val="tx1"/>
                </a:solidFill>
              </a:rPr>
              <a:t>effectively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…</a:t>
            </a:r>
          </a:p>
          <a:p>
            <a:endParaRPr lang="sl-SI" sz="2400" dirty="0"/>
          </a:p>
        </p:txBody>
      </p:sp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0" y="101005"/>
            <a:ext cx="9144000" cy="76677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3.III EU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codification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EU law &amp; CJEU case law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2181169" y="1840110"/>
            <a:ext cx="5354748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C-453/00 Kühne </a:t>
            </a:r>
            <a:r>
              <a:rPr lang="sl-SI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sl-SI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Heitz (</a:t>
            </a:r>
            <a:r>
              <a:rPr lang="sl-SI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2004)…</a:t>
            </a:r>
          </a:p>
        </p:txBody>
      </p:sp>
      <p:sp>
        <p:nvSpPr>
          <p:cNvPr id="19" name="Pravokotnik 18"/>
          <p:cNvSpPr/>
          <p:nvPr/>
        </p:nvSpPr>
        <p:spPr>
          <a:xfrm>
            <a:off x="6897415" y="3434968"/>
            <a:ext cx="1111469" cy="42566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err="1" smtClean="0"/>
              <a:t>national</a:t>
            </a:r>
            <a:endParaRPr lang="sl-SI" dirty="0"/>
          </a:p>
        </p:txBody>
      </p:sp>
      <p:sp>
        <p:nvSpPr>
          <p:cNvPr id="20" name="Pravokotnik 19"/>
          <p:cNvSpPr/>
          <p:nvPr/>
        </p:nvSpPr>
        <p:spPr>
          <a:xfrm>
            <a:off x="7983263" y="3870131"/>
            <a:ext cx="846740" cy="4256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EU!</a:t>
            </a:r>
            <a:endParaRPr lang="sl-SI" dirty="0"/>
          </a:p>
        </p:txBody>
      </p:sp>
      <p:sp>
        <p:nvSpPr>
          <p:cNvPr id="21" name="Pravokotnik 20"/>
          <p:cNvSpPr/>
          <p:nvPr/>
        </p:nvSpPr>
        <p:spPr>
          <a:xfrm>
            <a:off x="7018939" y="4681145"/>
            <a:ext cx="1928648" cy="3494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EU </a:t>
            </a:r>
            <a:r>
              <a:rPr lang="sl-SI" dirty="0" err="1" smtClean="0"/>
              <a:t>conditionally</a:t>
            </a:r>
            <a:endParaRPr lang="sl-SI" dirty="0"/>
          </a:p>
        </p:txBody>
      </p:sp>
      <p:sp>
        <p:nvSpPr>
          <p:cNvPr id="22" name="Pravokotnik 21"/>
          <p:cNvSpPr/>
          <p:nvPr/>
        </p:nvSpPr>
        <p:spPr>
          <a:xfrm>
            <a:off x="2476203" y="5530968"/>
            <a:ext cx="4421212" cy="7560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equivalence &amp; effectiveness </a:t>
            </a:r>
            <a:r>
              <a:rPr lang="sl-SI" sz="2400" dirty="0" err="1" smtClean="0"/>
              <a:t>principles</a:t>
            </a:r>
            <a:r>
              <a:rPr lang="sl-SI" sz="2400" dirty="0" smtClean="0"/>
              <a:t> &amp; </a:t>
            </a:r>
            <a:r>
              <a:rPr lang="sl-SI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</a:t>
            </a:r>
            <a:r>
              <a:rPr lang="sl-SI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autonomy</a:t>
            </a:r>
            <a:endParaRPr lang="sl-SI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4" name="Raven puščični povezovalnik 23"/>
          <p:cNvCxnSpPr/>
          <p:nvPr/>
        </p:nvCxnSpPr>
        <p:spPr>
          <a:xfrm>
            <a:off x="7872248" y="3735245"/>
            <a:ext cx="291663" cy="3050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Raven puščični povezovalnik 25"/>
          <p:cNvCxnSpPr/>
          <p:nvPr/>
        </p:nvCxnSpPr>
        <p:spPr>
          <a:xfrm flipV="1">
            <a:off x="8513378" y="4543917"/>
            <a:ext cx="434209" cy="1878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Raven puščični povezovalnik 27"/>
          <p:cNvCxnSpPr/>
          <p:nvPr/>
        </p:nvCxnSpPr>
        <p:spPr>
          <a:xfrm flipV="1">
            <a:off x="6781799" y="6031981"/>
            <a:ext cx="474279" cy="152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68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/>
          <p:cNvSpPr/>
          <p:nvPr/>
        </p:nvSpPr>
        <p:spPr>
          <a:xfrm>
            <a:off x="3972278" y="3432258"/>
            <a:ext cx="3169090" cy="40397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449263" algn="r"/>
              </a:tabLst>
              <a:defRPr/>
            </a:pPr>
            <a:r>
              <a:rPr lang="sl-SI" dirty="0" err="1" smtClean="0">
                <a:latin typeface="Arial" pitchFamily="34" charset="0"/>
                <a:cs typeface="Arial" pitchFamily="34" charset="0"/>
              </a:rPr>
              <a:t>Reasoning</a:t>
            </a:r>
            <a:r>
              <a:rPr lang="sl-SI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l-SI" dirty="0" err="1">
                <a:latin typeface="Arial" pitchFamily="34" charset="0"/>
                <a:cs typeface="Arial" pitchFamily="34" charset="0"/>
              </a:rPr>
              <a:t>notify</a:t>
            </a:r>
            <a:r>
              <a:rPr lang="sl-SI" dirty="0">
                <a:latin typeface="Arial" pitchFamily="34" charset="0"/>
                <a:cs typeface="Arial" pitchFamily="34" charset="0"/>
              </a:rPr>
              <a:t>…</a:t>
            </a:r>
          </a:p>
        </p:txBody>
      </p:sp>
      <p:sp>
        <p:nvSpPr>
          <p:cNvPr id="34" name="Oval 33"/>
          <p:cNvSpPr/>
          <p:nvPr/>
        </p:nvSpPr>
        <p:spPr>
          <a:xfrm>
            <a:off x="3296201" y="2305219"/>
            <a:ext cx="3724809" cy="44811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449263" algn="r"/>
              </a:tabLst>
              <a:defRPr/>
            </a:pPr>
            <a:r>
              <a:rPr lang="sl-SI" dirty="0">
                <a:latin typeface="Arial" pitchFamily="34" charset="0"/>
                <a:cs typeface="Arial" pitchFamily="34" charset="0"/>
              </a:rPr>
              <a:t>Access to file, hearing...</a:t>
            </a:r>
          </a:p>
        </p:txBody>
      </p:sp>
      <p:sp>
        <p:nvSpPr>
          <p:cNvPr id="19461" name="Line 4"/>
          <p:cNvSpPr>
            <a:spLocks noChangeShapeType="1"/>
          </p:cNvSpPr>
          <p:nvPr/>
        </p:nvSpPr>
        <p:spPr bwMode="auto">
          <a:xfrm flipV="1">
            <a:off x="467545" y="4075127"/>
            <a:ext cx="5818613" cy="5476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l-SI"/>
          </a:p>
        </p:txBody>
      </p:sp>
      <p:sp>
        <p:nvSpPr>
          <p:cNvPr id="19462" name="Line 5"/>
          <p:cNvSpPr>
            <a:spLocks noChangeShapeType="1"/>
          </p:cNvSpPr>
          <p:nvPr/>
        </p:nvSpPr>
        <p:spPr bwMode="auto">
          <a:xfrm>
            <a:off x="478935" y="4025096"/>
            <a:ext cx="0" cy="21550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sl-SI"/>
          </a:p>
        </p:txBody>
      </p:sp>
      <p:sp>
        <p:nvSpPr>
          <p:cNvPr id="19463" name="Line 6"/>
          <p:cNvSpPr>
            <a:spLocks noChangeShapeType="1"/>
          </p:cNvSpPr>
          <p:nvPr/>
        </p:nvSpPr>
        <p:spPr bwMode="auto">
          <a:xfrm>
            <a:off x="6256651" y="4075127"/>
            <a:ext cx="36036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sl-SI"/>
          </a:p>
        </p:txBody>
      </p:sp>
      <p:sp>
        <p:nvSpPr>
          <p:cNvPr id="17423" name="Rectangle 14"/>
          <p:cNvSpPr>
            <a:spLocks noChangeArrowheads="1"/>
          </p:cNvSpPr>
          <p:nvPr/>
        </p:nvSpPr>
        <p:spPr bwMode="auto">
          <a:xfrm>
            <a:off x="6898592" y="3702974"/>
            <a:ext cx="1944216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tabLst>
                <a:tab pos="449263" algn="r"/>
              </a:tabLst>
              <a:defRPr/>
            </a:pPr>
            <a:r>
              <a:rPr lang="sl-SI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Conclusion </a:t>
            </a:r>
            <a:r>
              <a:rPr lang="sl-SI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 procedure</a:t>
            </a:r>
          </a:p>
        </p:txBody>
      </p:sp>
      <p:sp>
        <p:nvSpPr>
          <p:cNvPr id="19474" name="Rectangle 15"/>
          <p:cNvSpPr>
            <a:spLocks noChangeArrowheads="1"/>
          </p:cNvSpPr>
          <p:nvPr/>
        </p:nvSpPr>
        <p:spPr bwMode="auto">
          <a:xfrm>
            <a:off x="2913400" y="2724371"/>
            <a:ext cx="3987875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 eaLnBrk="0" hangingPunct="0"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sl-SI" altLang="sl-SI" sz="2000" b="1" i="0" dirty="0"/>
              <a:t>4. Rights of </a:t>
            </a:r>
            <a:r>
              <a:rPr lang="sl-SI" altLang="sl-SI" sz="2000" b="1" i="0" dirty="0" err="1"/>
              <a:t>defence</a:t>
            </a:r>
            <a:r>
              <a:rPr lang="sl-SI" altLang="sl-SI" sz="2000" b="1" i="0" dirty="0"/>
              <a:t> </a:t>
            </a:r>
            <a:r>
              <a:rPr lang="sl-SI" altLang="sl-SI" sz="2000" i="0" dirty="0"/>
              <a:t>in </a:t>
            </a:r>
            <a:r>
              <a:rPr lang="sl-SI" altLang="sl-SI" sz="2000" i="0" dirty="0" err="1"/>
              <a:t>fact</a:t>
            </a:r>
            <a:r>
              <a:rPr lang="sl-SI" altLang="sl-SI" sz="2000" i="0" dirty="0"/>
              <a:t> </a:t>
            </a:r>
            <a:r>
              <a:rPr lang="sl-SI" altLang="sl-SI" sz="2000" i="0" dirty="0" err="1"/>
              <a:t>establishing</a:t>
            </a:r>
            <a:r>
              <a:rPr lang="sl-SI" altLang="sl-SI" sz="2000" i="0" dirty="0"/>
              <a:t> and </a:t>
            </a:r>
            <a:r>
              <a:rPr lang="sl-SI" altLang="sl-SI" sz="2000" b="1" i="0" dirty="0"/>
              <a:t>evidence</a:t>
            </a:r>
            <a:r>
              <a:rPr lang="sl-SI" altLang="sl-SI" sz="2000" i="0" dirty="0"/>
              <a:t> </a:t>
            </a:r>
            <a:r>
              <a:rPr lang="sl-SI" altLang="sl-SI" sz="2000" i="0" dirty="0" err="1"/>
              <a:t>giving</a:t>
            </a:r>
            <a:endParaRPr lang="sl-SI" altLang="sl-SI" sz="2000" i="0" dirty="0"/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7021009" y="4524782"/>
            <a:ext cx="2055044" cy="10156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tabLst>
                <a:tab pos="449263" algn="r"/>
              </a:tabLst>
              <a:defRPr/>
            </a:pPr>
            <a:r>
              <a:rPr lang="sl-SI" sz="2000" b="1" dirty="0">
                <a:solidFill>
                  <a:schemeClr val="tx1"/>
                </a:solidFill>
                <a:latin typeface="Arial" charset="0"/>
              </a:rPr>
              <a:t>6. </a:t>
            </a:r>
            <a:r>
              <a:rPr lang="sl-SI" sz="2000" b="1" dirty="0" err="1">
                <a:solidFill>
                  <a:schemeClr val="tx1"/>
                </a:solidFill>
                <a:latin typeface="Arial" charset="0"/>
              </a:rPr>
              <a:t>Rectification</a:t>
            </a:r>
            <a:r>
              <a:rPr lang="sl-SI" sz="2000" b="1" dirty="0">
                <a:solidFill>
                  <a:schemeClr val="tx1"/>
                </a:solidFill>
                <a:latin typeface="Arial" charset="0"/>
              </a:rPr>
              <a:t> and </a:t>
            </a:r>
            <a:r>
              <a:rPr lang="sl-SI" sz="2000" b="1" dirty="0" err="1">
                <a:solidFill>
                  <a:schemeClr val="tx1"/>
                </a:solidFill>
                <a:latin typeface="Arial" charset="0"/>
              </a:rPr>
              <a:t>withdrawal</a:t>
            </a:r>
            <a:r>
              <a:rPr lang="sl-SI" sz="20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sl-SI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 decisions</a:t>
            </a:r>
          </a:p>
        </p:txBody>
      </p:sp>
      <p:sp>
        <p:nvSpPr>
          <p:cNvPr id="19478" name="AutoShape 19"/>
          <p:cNvSpPr>
            <a:spLocks/>
          </p:cNvSpPr>
          <p:nvPr/>
        </p:nvSpPr>
        <p:spPr bwMode="auto">
          <a:xfrm rot="5400000">
            <a:off x="3542303" y="2179413"/>
            <a:ext cx="342900" cy="5565709"/>
          </a:xfrm>
          <a:prstGeom prst="rightBrace">
            <a:avLst>
              <a:gd name="adj1" fmla="val 105006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sl-SI" sz="2400" b="1" i="0"/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1278110" y="1474063"/>
            <a:ext cx="4978541" cy="400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sl-SI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General Provisions </a:t>
            </a:r>
            <a:r>
              <a:rPr lang="sl-SI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l-SI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  <a:r>
              <a:rPr lang="sl-SI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  <a:r>
              <a:rPr lang="sl-SI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9" name="Title 8"/>
          <p:cNvSpPr>
            <a:spLocks noGrp="1"/>
          </p:cNvSpPr>
          <p:nvPr>
            <p:ph type="title"/>
          </p:nvPr>
        </p:nvSpPr>
        <p:spPr>
          <a:xfrm>
            <a:off x="-201263" y="129114"/>
            <a:ext cx="9417993" cy="5953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l-SI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3.IV ReNEUAL Model Rules: </a:t>
            </a:r>
            <a:r>
              <a:rPr lang="sl-SI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</a:t>
            </a:r>
            <a:r>
              <a:rPr lang="sl-SI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-case Decision Making</a:t>
            </a:r>
            <a:endParaRPr lang="en-US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529649" y="2108017"/>
            <a:ext cx="3279068" cy="51484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nquisitorial</a:t>
            </a:r>
            <a:r>
              <a:rPr lang="sl-SI" dirty="0">
                <a:latin typeface="Arial" panose="020B0604020202020204" pitchFamily="34" charset="0"/>
                <a:cs typeface="Arial" panose="020B0604020202020204" pitchFamily="34" charset="0"/>
              </a:rPr>
              <a:t> principle</a:t>
            </a:r>
          </a:p>
        </p:txBody>
      </p:sp>
      <p:sp>
        <p:nvSpPr>
          <p:cNvPr id="17422" name="Rectangle 13"/>
          <p:cNvSpPr>
            <a:spLocks noChangeArrowheads="1"/>
          </p:cNvSpPr>
          <p:nvPr/>
        </p:nvSpPr>
        <p:spPr bwMode="auto">
          <a:xfrm>
            <a:off x="144773" y="4280612"/>
            <a:ext cx="4213139" cy="400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457200" indent="-457200">
              <a:tabLst>
                <a:tab pos="449263" algn="r"/>
              </a:tabLst>
              <a:defRPr/>
            </a:pPr>
            <a:r>
              <a:rPr lang="sl-SI" sz="20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sl-SI" sz="2000" b="1" dirty="0" err="1">
                <a:latin typeface="Arial" pitchFamily="34" charset="0"/>
                <a:cs typeface="Arial" pitchFamily="34" charset="0"/>
              </a:rPr>
              <a:t>Initiation</a:t>
            </a:r>
            <a:r>
              <a:rPr lang="sl-SI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sl-SI" sz="2000" dirty="0">
                <a:latin typeface="Arial" pitchFamily="34" charset="0"/>
                <a:cs typeface="Arial" pitchFamily="34" charset="0"/>
              </a:rPr>
              <a:t>and mgmt of procedure</a:t>
            </a:r>
          </a:p>
        </p:txBody>
      </p:sp>
      <p:sp>
        <p:nvSpPr>
          <p:cNvPr id="19475" name="Rectangle 16"/>
          <p:cNvSpPr>
            <a:spLocks noChangeArrowheads="1"/>
          </p:cNvSpPr>
          <p:nvPr/>
        </p:nvSpPr>
        <p:spPr bwMode="auto">
          <a:xfrm>
            <a:off x="640067" y="3561862"/>
            <a:ext cx="3168650" cy="400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lvl1pPr eaLnBrk="0" hangingPunct="0"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 sz="3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sl-SI" altLang="sl-SI" sz="2000" b="1" i="0" dirty="0"/>
              <a:t>3. </a:t>
            </a:r>
            <a:r>
              <a:rPr lang="sl-SI" altLang="sl-SI" sz="2000" b="1" i="0" dirty="0" err="1"/>
              <a:t>Gathering</a:t>
            </a:r>
            <a:r>
              <a:rPr lang="sl-SI" altLang="sl-SI" sz="2000" b="1" i="0" dirty="0"/>
              <a:t> of </a:t>
            </a:r>
            <a:r>
              <a:rPr lang="sl-SI" altLang="sl-SI" sz="2000" b="1" i="0" dirty="0" err="1"/>
              <a:t>info</a:t>
            </a:r>
            <a:endParaRPr lang="sl-SI" altLang="sl-SI" sz="2000" b="1" i="0" dirty="0"/>
          </a:p>
        </p:txBody>
      </p:sp>
      <p:sp>
        <p:nvSpPr>
          <p:cNvPr id="24" name="AutoShape 12"/>
          <p:cNvSpPr>
            <a:spLocks noChangeArrowheads="1"/>
          </p:cNvSpPr>
          <p:nvPr/>
        </p:nvSpPr>
        <p:spPr bwMode="auto">
          <a:xfrm rot="3725880">
            <a:off x="-432178" y="2131877"/>
            <a:ext cx="2536882" cy="794802"/>
          </a:xfrm>
          <a:prstGeom prst="rightArrow">
            <a:avLst>
              <a:gd name="adj1" fmla="val 50000"/>
              <a:gd name="adj2" fmla="val 138993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tabLst>
                <a:tab pos="449263" algn="r"/>
              </a:tabLst>
              <a:defRPr/>
            </a:pPr>
            <a:r>
              <a:rPr lang="sl-SI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Concrete </a:t>
            </a:r>
            <a:r>
              <a:rPr lang="sl-SI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facts</a:t>
            </a:r>
            <a:endParaRPr lang="sl-SI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12"/>
          <p:cNvSpPr>
            <a:spLocks noChangeArrowheads="1"/>
          </p:cNvSpPr>
          <p:nvPr/>
        </p:nvSpPr>
        <p:spPr bwMode="auto">
          <a:xfrm rot="3698174">
            <a:off x="6365043" y="2225458"/>
            <a:ext cx="2521708" cy="794802"/>
          </a:xfrm>
          <a:prstGeom prst="rightArrow">
            <a:avLst>
              <a:gd name="adj1" fmla="val 50000"/>
              <a:gd name="adj2" fmla="val 138993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tabLst>
                <a:tab pos="449263" algn="r"/>
              </a:tabLst>
              <a:defRPr/>
            </a:pPr>
            <a:r>
              <a:rPr lang="sl-SI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Law </a:t>
            </a:r>
            <a:r>
              <a:rPr lang="sl-SI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application</a:t>
            </a:r>
            <a:endParaRPr lang="sl-SI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>
            <a:off x="6617014" y="4102512"/>
            <a:ext cx="475267" cy="694641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l-SI"/>
          </a:p>
        </p:txBody>
      </p:sp>
      <p:sp>
        <p:nvSpPr>
          <p:cNvPr id="21" name="Oval 20"/>
          <p:cNvSpPr/>
          <p:nvPr/>
        </p:nvSpPr>
        <p:spPr>
          <a:xfrm>
            <a:off x="5762143" y="5476074"/>
            <a:ext cx="3257318" cy="55274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449263" algn="r"/>
              </a:tabLst>
              <a:defRPr/>
            </a:pPr>
            <a:r>
              <a:rPr lang="sl-SI" dirty="0" err="1">
                <a:latin typeface="Arial" pitchFamily="34" charset="0"/>
                <a:cs typeface="Arial" pitchFamily="34" charset="0"/>
              </a:rPr>
              <a:t>Adverse</a:t>
            </a:r>
            <a:r>
              <a:rPr lang="sl-SI" dirty="0">
                <a:latin typeface="Arial" pitchFamily="34" charset="0"/>
                <a:cs typeface="Arial" pitchFamily="34" charset="0"/>
              </a:rPr>
              <a:t> &amp; </a:t>
            </a:r>
            <a:r>
              <a:rPr lang="sl-SI" dirty="0" err="1">
                <a:latin typeface="Arial" pitchFamily="34" charset="0"/>
                <a:cs typeface="Arial" pitchFamily="34" charset="0"/>
              </a:rPr>
              <a:t>benefitial</a:t>
            </a:r>
            <a:endParaRPr lang="sl-SI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2890157" y="5204392"/>
            <a:ext cx="2844612" cy="342357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449263" algn="r"/>
              </a:tabLst>
              <a:defRPr/>
            </a:pPr>
            <a:r>
              <a:rPr lang="sl-SI" dirty="0">
                <a:latin typeface="Arial" pitchFamily="34" charset="0"/>
                <a:cs typeface="Arial" pitchFamily="34" charset="0"/>
              </a:rPr>
              <a:t>Up to 3 </a:t>
            </a:r>
            <a:r>
              <a:rPr lang="sl-SI" dirty="0" err="1">
                <a:latin typeface="Arial" pitchFamily="34" charset="0"/>
                <a:cs typeface="Arial" pitchFamily="34" charset="0"/>
              </a:rPr>
              <a:t>months</a:t>
            </a:r>
            <a:r>
              <a:rPr lang="sl-SI" dirty="0">
                <a:latin typeface="Arial" pitchFamily="34" charset="0"/>
                <a:cs typeface="Arial" pitchFamily="34" charset="0"/>
              </a:rPr>
              <a:t>…</a:t>
            </a:r>
          </a:p>
        </p:txBody>
      </p:sp>
      <p:sp>
        <p:nvSpPr>
          <p:cNvPr id="25" name="Oval 24"/>
          <p:cNvSpPr/>
          <p:nvPr/>
        </p:nvSpPr>
        <p:spPr>
          <a:xfrm>
            <a:off x="79954" y="5037152"/>
            <a:ext cx="2691847" cy="33841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449263" algn="r"/>
              </a:tabLst>
              <a:defRPr/>
            </a:pPr>
            <a:r>
              <a:rPr lang="sl-SI" dirty="0">
                <a:latin typeface="Arial" pitchFamily="34" charset="0"/>
                <a:cs typeface="Arial" pitchFamily="34" charset="0"/>
              </a:rPr>
              <a:t>Non-</a:t>
            </a:r>
            <a:r>
              <a:rPr lang="sl-SI" dirty="0" err="1">
                <a:latin typeface="Arial" pitchFamily="34" charset="0"/>
                <a:cs typeface="Arial" pitchFamily="34" charset="0"/>
              </a:rPr>
              <a:t>formalism</a:t>
            </a:r>
            <a:r>
              <a:rPr lang="sl-SI" dirty="0">
                <a:latin typeface="Arial" pitchFamily="34" charset="0"/>
                <a:cs typeface="Arial" pitchFamily="34" charset="0"/>
              </a:rPr>
              <a:t>!</a:t>
            </a:r>
          </a:p>
        </p:txBody>
      </p:sp>
      <p:sp>
        <p:nvSpPr>
          <p:cNvPr id="35" name="Oval 34"/>
          <p:cNvSpPr/>
          <p:nvPr/>
        </p:nvSpPr>
        <p:spPr>
          <a:xfrm>
            <a:off x="1079316" y="3013265"/>
            <a:ext cx="1800201" cy="41899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sl-SI" dirty="0" err="1">
                <a:latin typeface="Arial" panose="020B0604020202020204" pitchFamily="34" charset="0"/>
                <a:cs typeface="Arial" panose="020B0604020202020204" pitchFamily="34" charset="0"/>
              </a:rPr>
              <a:t>spection</a:t>
            </a: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225473" y="6117157"/>
            <a:ext cx="4051737" cy="61374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i="1" dirty="0" smtClean="0"/>
              <a:t>Audi </a:t>
            </a:r>
            <a:r>
              <a:rPr lang="sl-SI" sz="2400" i="1" dirty="0" err="1"/>
              <a:t>alteram</a:t>
            </a:r>
            <a:r>
              <a:rPr lang="sl-SI" sz="2400" i="1" dirty="0"/>
              <a:t> </a:t>
            </a:r>
            <a:r>
              <a:rPr lang="sl-SI" sz="2400" i="1" dirty="0" err="1"/>
              <a:t>partem</a:t>
            </a:r>
            <a:endParaRPr lang="sl-SI" sz="2400" dirty="0"/>
          </a:p>
        </p:txBody>
      </p:sp>
      <p:sp>
        <p:nvSpPr>
          <p:cNvPr id="27" name="Elipsa 26"/>
          <p:cNvSpPr/>
          <p:nvPr/>
        </p:nvSpPr>
        <p:spPr>
          <a:xfrm>
            <a:off x="4872723" y="6184866"/>
            <a:ext cx="4051737" cy="61374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i="1" dirty="0" smtClean="0"/>
              <a:t>Res iudicata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428175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949203"/>
              </p:ext>
            </p:extLst>
          </p:nvPr>
        </p:nvGraphicFramePr>
        <p:xfrm>
          <a:off x="0" y="725939"/>
          <a:ext cx="9144000" cy="613206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5602"/>
                <a:gridCol w="8638398"/>
              </a:tblGrid>
              <a:tr h="366764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(Galetta, Hofmann, Mir, Ziller, 2015)</a:t>
                      </a:r>
                      <a:endParaRPr lang="sl-SI" dirty="0"/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Rule of </a:t>
                      </a:r>
                      <a:r>
                        <a:rPr lang="sl-SI" sz="24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aw</a:t>
                      </a:r>
                      <a:r>
                        <a:rPr lang="sl-SI" sz="24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sl-SI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l-SI" sz="2400" baseline="0" dirty="0" err="1" smtClean="0">
                          <a:solidFill>
                            <a:schemeClr val="tx1"/>
                          </a:solidFill>
                        </a:rPr>
                        <a:t>clarity</a:t>
                      </a:r>
                      <a:r>
                        <a:rPr lang="sl-SI" sz="24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sl-SI" sz="2400" baseline="0" dirty="0" err="1" smtClean="0">
                          <a:solidFill>
                            <a:schemeClr val="tx1"/>
                          </a:solidFill>
                        </a:rPr>
                        <a:t>legality</a:t>
                      </a:r>
                      <a:r>
                        <a:rPr lang="sl-SI" sz="24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sl-SI" sz="2400" baseline="0" dirty="0" err="1" smtClean="0">
                          <a:solidFill>
                            <a:schemeClr val="tx1"/>
                          </a:solidFill>
                        </a:rPr>
                        <a:t>l.certinty</a:t>
                      </a:r>
                      <a:r>
                        <a:rPr lang="sl-SI" sz="2400" baseline="0" dirty="0" smtClean="0">
                          <a:solidFill>
                            <a:schemeClr val="tx1"/>
                          </a:solidFill>
                        </a:rPr>
                        <a:t>, legitimate </a:t>
                      </a:r>
                      <a:r>
                        <a:rPr lang="sl-SI" sz="2400" baseline="0" dirty="0" err="1" smtClean="0">
                          <a:solidFill>
                            <a:schemeClr val="tx1"/>
                          </a:solidFill>
                        </a:rPr>
                        <a:t>expectations</a:t>
                      </a:r>
                      <a:endParaRPr lang="sl-SI" sz="2400" dirty="0"/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Equal treatment and non-discrimination</a:t>
                      </a:r>
                      <a:endParaRPr lang="sl-SI" sz="2400" dirty="0"/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dirty="0" smtClean="0"/>
                        <a:t>Public interest</a:t>
                      </a:r>
                      <a:r>
                        <a:rPr lang="sl-SI" sz="2400" baseline="0" dirty="0" smtClean="0"/>
                        <a:t> protection</a:t>
                      </a:r>
                      <a:endParaRPr lang="sl-SI" sz="2400" dirty="0" smtClean="0"/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dirty="0" smtClean="0"/>
                        <a:t>Proportionality</a:t>
                      </a:r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5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Good administration</a:t>
                      </a:r>
                      <a:r>
                        <a:rPr lang="sl-SI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sl-SI" sz="2400" baseline="0" dirty="0" err="1" smtClean="0"/>
                        <a:t>duty</a:t>
                      </a:r>
                      <a:r>
                        <a:rPr lang="sl-SI" sz="2400" baseline="0" dirty="0" smtClean="0"/>
                        <a:t> of </a:t>
                      </a:r>
                      <a:r>
                        <a:rPr lang="sl-SI" sz="2400" baseline="0" dirty="0" err="1" smtClean="0"/>
                        <a:t>care</a:t>
                      </a:r>
                      <a:endParaRPr lang="sl-SI" sz="2400" dirty="0"/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kern="120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Impartiallity</a:t>
                      </a:r>
                      <a:r>
                        <a:rPr lang="sl-SI" sz="2400" dirty="0" smtClean="0"/>
                        <a:t>, </a:t>
                      </a:r>
                      <a:r>
                        <a:rPr lang="sl-SI" sz="2400" dirty="0" err="1" smtClean="0">
                          <a:solidFill>
                            <a:schemeClr val="tx1"/>
                          </a:solidFill>
                        </a:rPr>
                        <a:t>fairness</a:t>
                      </a:r>
                      <a:endParaRPr lang="sl-SI" sz="2400" dirty="0" smtClean="0"/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7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Participative</a:t>
                      </a:r>
                      <a:r>
                        <a:rPr lang="sl-SI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sl-SI" sz="24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democracy</a:t>
                      </a:r>
                      <a:r>
                        <a:rPr lang="sl-SI" sz="2400" baseline="0" dirty="0" smtClean="0"/>
                        <a:t>, fair </a:t>
                      </a:r>
                      <a:r>
                        <a:rPr lang="sl-SI" sz="2400" kern="120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hearing</a:t>
                      </a:r>
                      <a:r>
                        <a:rPr lang="sl-SI" sz="2400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l-SI" sz="2400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Access to the file</a:t>
                      </a:r>
                      <a:r>
                        <a:rPr lang="sl-SI" sz="2400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information</a:t>
                      </a:r>
                      <a:r>
                        <a:rPr lang="sl-SI" sz="2400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sl-SI" sz="2400" kern="12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l-SI" sz="24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transparency</a:t>
                      </a:r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9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dirty="0" smtClean="0"/>
                        <a:t>Data </a:t>
                      </a:r>
                      <a:r>
                        <a:rPr lang="sl-SI" sz="2400" dirty="0" err="1" smtClean="0"/>
                        <a:t>quality</a:t>
                      </a:r>
                      <a:r>
                        <a:rPr lang="sl-SI" sz="2400" dirty="0" smtClean="0"/>
                        <a:t> &amp; </a:t>
                      </a:r>
                      <a:r>
                        <a:rPr lang="sl-SI" sz="2400" dirty="0" err="1" smtClean="0"/>
                        <a:t>protection</a:t>
                      </a:r>
                      <a:endParaRPr lang="sl-SI" sz="2400" dirty="0" smtClean="0"/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10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Reason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giving </a:t>
                      </a:r>
                      <a:endParaRPr lang="sl-SI" sz="2400" dirty="0" smtClean="0"/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11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Timeliness</a:t>
                      </a:r>
                      <a:endParaRPr lang="sl-SI" sz="2400" dirty="0"/>
                    </a:p>
                  </a:txBody>
                  <a:tcPr/>
                </a:tc>
              </a:tr>
              <a:tr h="722303">
                <a:tc>
                  <a:txBody>
                    <a:bodyPr/>
                    <a:lstStyle/>
                    <a:p>
                      <a:r>
                        <a:rPr lang="sl-SI" dirty="0" smtClean="0"/>
                        <a:t>12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Effective remedy</a:t>
                      </a:r>
                      <a:endParaRPr lang="sl-SI" sz="24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-273993" y="130629"/>
            <a:ext cx="9417993" cy="5953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l-SI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3.V </a:t>
            </a:r>
            <a:r>
              <a:rPr lang="sl-SI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Fundamental</a:t>
            </a:r>
            <a:r>
              <a:rPr lang="sl-SI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principles in European adm. law </a:t>
            </a:r>
            <a:br>
              <a:rPr lang="sl-SI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avokotnik 5"/>
          <p:cNvSpPr/>
          <p:nvPr/>
        </p:nvSpPr>
        <p:spPr>
          <a:xfrm>
            <a:off x="3802455" y="4725910"/>
            <a:ext cx="5278172" cy="20008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90000"/>
              </a:lnSpc>
            </a:pPr>
            <a:r>
              <a:rPr lang="en-US" sz="1500" dirty="0"/>
              <a:t>The right </a:t>
            </a:r>
            <a:r>
              <a:rPr lang="en-US" sz="1500" dirty="0" smtClean="0"/>
              <a:t>is </a:t>
            </a:r>
            <a:r>
              <a:rPr lang="en-US" sz="1500" dirty="0"/>
              <a:t>enshrined in </a:t>
            </a:r>
            <a:r>
              <a:rPr lang="en-US" sz="1500" dirty="0" smtClean="0"/>
              <a:t>Art</a:t>
            </a:r>
            <a:r>
              <a:rPr lang="sl-SI" sz="1500" dirty="0" smtClean="0"/>
              <a:t>.</a:t>
            </a:r>
            <a:r>
              <a:rPr lang="en-US" sz="1500" dirty="0" smtClean="0"/>
              <a:t> </a:t>
            </a:r>
            <a:r>
              <a:rPr lang="en-US" sz="1500" dirty="0"/>
              <a:t>47 of the </a:t>
            </a:r>
            <a:r>
              <a:rPr lang="en-US" sz="1500" dirty="0" smtClean="0"/>
              <a:t>Charter, </a:t>
            </a:r>
            <a:r>
              <a:rPr lang="en-US" sz="1500" dirty="0"/>
              <a:t>in </a:t>
            </a:r>
            <a:r>
              <a:rPr lang="en-US" sz="1500" dirty="0" smtClean="0"/>
              <a:t>Art</a:t>
            </a:r>
            <a:r>
              <a:rPr lang="sl-SI" sz="1500" dirty="0" smtClean="0"/>
              <a:t>.</a:t>
            </a:r>
            <a:r>
              <a:rPr lang="en-US" sz="1500" dirty="0" smtClean="0"/>
              <a:t> </a:t>
            </a:r>
            <a:r>
              <a:rPr lang="en-US" sz="1500" dirty="0"/>
              <a:t>6 </a:t>
            </a:r>
            <a:r>
              <a:rPr lang="sl-SI" sz="1500" dirty="0" smtClean="0"/>
              <a:t>&amp;</a:t>
            </a:r>
            <a:r>
              <a:rPr lang="en-US" sz="1500" dirty="0" smtClean="0"/>
              <a:t> </a:t>
            </a:r>
            <a:r>
              <a:rPr lang="en-US" sz="1500" dirty="0"/>
              <a:t>13 </a:t>
            </a:r>
            <a:r>
              <a:rPr lang="en-US" sz="1500" dirty="0" smtClean="0"/>
              <a:t>E</a:t>
            </a:r>
            <a:r>
              <a:rPr lang="sl-SI" sz="1500" dirty="0" smtClean="0"/>
              <a:t>CHR </a:t>
            </a:r>
            <a:r>
              <a:rPr lang="en-US" sz="1500" dirty="0" smtClean="0"/>
              <a:t>and </a:t>
            </a:r>
            <a:r>
              <a:rPr lang="en-US" sz="1500" dirty="0" err="1"/>
              <a:t>recognised</a:t>
            </a:r>
            <a:r>
              <a:rPr lang="en-US" sz="1500" dirty="0"/>
              <a:t> as a general principle of EU law is a key component to a legal system under the </a:t>
            </a:r>
            <a:r>
              <a:rPr lang="en-US" sz="1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 of law</a:t>
            </a:r>
            <a:r>
              <a:rPr lang="en-US" sz="1500" dirty="0"/>
              <a:t>. According to this principle, neither the EU nor </a:t>
            </a:r>
            <a:r>
              <a:rPr lang="en-US" sz="1500" dirty="0" smtClean="0"/>
              <a:t>M</a:t>
            </a:r>
            <a:r>
              <a:rPr lang="sl-SI" sz="1500" dirty="0" smtClean="0"/>
              <a:t>S</a:t>
            </a:r>
            <a:r>
              <a:rPr lang="en-US" sz="1500" dirty="0" smtClean="0"/>
              <a:t> </a:t>
            </a:r>
            <a:r>
              <a:rPr lang="en-US" sz="1500" dirty="0"/>
              <a:t>can render virtually impossible or excessively difficult the exercise of </a:t>
            </a:r>
            <a:r>
              <a:rPr lang="en-US" sz="1500" dirty="0" smtClean="0"/>
              <a:t>rights </a:t>
            </a:r>
            <a:r>
              <a:rPr lang="en-US" sz="1500" dirty="0"/>
              <a:t>conferred by EU law, are obliged to guarantee </a:t>
            </a:r>
            <a:r>
              <a:rPr lang="en-US" sz="1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 </a:t>
            </a:r>
            <a:r>
              <a:rPr lang="sl-SI" sz="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r>
              <a:rPr lang="en-US" sz="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</a:t>
            </a:r>
            <a:r>
              <a:rPr lang="en-US" sz="1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judicial </a:t>
            </a:r>
            <a:r>
              <a:rPr lang="en-US" sz="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protection </a:t>
            </a:r>
            <a:r>
              <a:rPr lang="sl-SI" sz="1500" dirty="0"/>
              <a:t>(</a:t>
            </a:r>
            <a:r>
              <a:rPr lang="sl-SI" sz="1500" dirty="0" smtClean="0"/>
              <a:t>C14/83</a:t>
            </a:r>
            <a:r>
              <a:rPr lang="sl-SI" sz="1500" dirty="0"/>
              <a:t>) </a:t>
            </a:r>
            <a:r>
              <a:rPr lang="en-US" sz="1500" dirty="0" smtClean="0"/>
              <a:t>and </a:t>
            </a:r>
            <a:r>
              <a:rPr lang="en-US" sz="1500" dirty="0"/>
              <a:t>are barred from applying any rule or applying any procedure which might prevent, even temporarily, </a:t>
            </a:r>
            <a:r>
              <a:rPr lang="en-US" sz="1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rules from having full </a:t>
            </a:r>
            <a:r>
              <a:rPr lang="en-US" sz="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force </a:t>
            </a:r>
            <a:r>
              <a:rPr lang="sl-SI" sz="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en-US" sz="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effect</a:t>
            </a:r>
            <a:r>
              <a:rPr lang="sl-SI" sz="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1500" dirty="0"/>
              <a:t>(C-213/89)</a:t>
            </a:r>
            <a:r>
              <a:rPr lang="en-US" sz="1500" dirty="0"/>
              <a:t>.</a:t>
            </a:r>
            <a:endParaRPr lang="sl-SI" sz="1500" dirty="0"/>
          </a:p>
        </p:txBody>
      </p:sp>
    </p:spTree>
    <p:extLst>
      <p:ext uri="{BB962C8B-B14F-4D97-AF65-F5344CB8AC3E}">
        <p14:creationId xmlns:p14="http://schemas.microsoft.com/office/powerpoint/2010/main" val="100564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81949" y="649740"/>
            <a:ext cx="8892480" cy="5202291"/>
          </a:xfrm>
        </p:spPr>
        <p:txBody>
          <a:bodyPr>
            <a:noAutofit/>
          </a:bodyPr>
          <a:lstStyle/>
          <a:p>
            <a:pPr marL="742950" indent="-742950">
              <a:buNone/>
            </a:pPr>
            <a:r>
              <a:rPr lang="sl-SI" sz="2400" b="1" i="1" dirty="0">
                <a:solidFill>
                  <a:schemeClr val="tx1"/>
                </a:solidFill>
              </a:rPr>
              <a:t>3</a:t>
            </a:r>
            <a:r>
              <a:rPr lang="sl-SI" sz="2400" b="1" i="1" dirty="0" smtClean="0">
                <a:solidFill>
                  <a:schemeClr val="tx1"/>
                </a:solidFill>
              </a:rPr>
              <a:t>. </a:t>
            </a:r>
            <a:r>
              <a:rPr lang="en-US" sz="2400" b="1" i="1" dirty="0" smtClean="0">
                <a:solidFill>
                  <a:schemeClr val="tx1"/>
                </a:solidFill>
              </a:rPr>
              <a:t>Recommendation (</a:t>
            </a:r>
            <a:r>
              <a:rPr lang="en-US" sz="2400" b="1" i="1" dirty="0">
                <a:solidFill>
                  <a:schemeClr val="tx1"/>
                </a:solidFill>
              </a:rPr>
              <a:t>on the </a:t>
            </a:r>
            <a:r>
              <a:rPr lang="sl-SI" sz="2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nine</a:t>
            </a:r>
            <a:r>
              <a:rPr lang="sl-SI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principles</a:t>
            </a:r>
            <a:r>
              <a:rPr lang="en-US" sz="2400" b="1" i="1" dirty="0" smtClean="0">
                <a:solidFill>
                  <a:schemeClr val="tx1"/>
                </a:solidFill>
              </a:rPr>
              <a:t>)</a:t>
            </a:r>
            <a:endParaRPr lang="sl-SI" sz="2400" b="1" i="1" dirty="0" smtClean="0">
              <a:solidFill>
                <a:schemeClr val="tx1"/>
              </a:solidFill>
            </a:endParaRP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</a:pPr>
            <a:r>
              <a:rPr lang="sl-SI" sz="2400" dirty="0" smtClean="0">
                <a:solidFill>
                  <a:schemeClr val="tx1"/>
                </a:solidFill>
              </a:rPr>
              <a:t>L</a:t>
            </a:r>
            <a:r>
              <a:rPr lang="en-US" sz="2400" dirty="0" smtClean="0">
                <a:solidFill>
                  <a:schemeClr val="tx1"/>
                </a:solidFill>
              </a:rPr>
              <a:t>awfulness</a:t>
            </a:r>
            <a:r>
              <a:rPr lang="en-US" sz="2400" dirty="0">
                <a:solidFill>
                  <a:schemeClr val="tx1"/>
                </a:solidFill>
              </a:rPr>
              <a:t> : </a:t>
            </a:r>
            <a:r>
              <a:rPr lang="en-US" sz="2400" dirty="0" err="1">
                <a:solidFill>
                  <a:schemeClr val="tx1"/>
                </a:solidFill>
              </a:rPr>
              <a:t>adm</a:t>
            </a:r>
            <a:r>
              <a:rPr lang="sl-SI" sz="2400" dirty="0">
                <a:solidFill>
                  <a:schemeClr val="tx1"/>
                </a:solidFill>
              </a:rPr>
              <a:t>.</a:t>
            </a:r>
            <a:r>
              <a:rPr lang="en-US" sz="2400" dirty="0">
                <a:solidFill>
                  <a:schemeClr val="tx1"/>
                </a:solidFill>
              </a:rPr>
              <a:t> act in accordance with the law</a:t>
            </a:r>
            <a:r>
              <a:rPr lang="sl-SI" sz="2400" dirty="0">
                <a:solidFill>
                  <a:schemeClr val="tx1"/>
                </a:solidFill>
              </a:rPr>
              <a:t>… </a:t>
            </a:r>
            <a:r>
              <a:rPr lang="en-US" sz="2400" dirty="0">
                <a:solidFill>
                  <a:schemeClr val="tx1"/>
                </a:solidFill>
              </a:rPr>
              <a:t>never arbitrary</a:t>
            </a:r>
            <a:r>
              <a:rPr lang="sl-SI" sz="2400" dirty="0">
                <a:solidFill>
                  <a:schemeClr val="tx1"/>
                </a:solidFill>
              </a:rPr>
              <a:t>… </a:t>
            </a:r>
            <a:r>
              <a:rPr lang="en-US" sz="2400" dirty="0">
                <a:solidFill>
                  <a:schemeClr val="tx1"/>
                </a:solidFill>
              </a:rPr>
              <a:t>by purposes</a:t>
            </a:r>
            <a:r>
              <a:rPr lang="sl-SI" sz="2400" dirty="0">
                <a:solidFill>
                  <a:schemeClr val="tx1"/>
                </a:solidFill>
              </a:rPr>
              <a:t>… not …</a:t>
            </a:r>
            <a:r>
              <a:rPr lang="en-US" sz="2400" dirty="0">
                <a:solidFill>
                  <a:schemeClr val="tx1"/>
                </a:solidFill>
              </a:rPr>
              <a:t>by the public interest.</a:t>
            </a: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</a:pPr>
            <a:r>
              <a:rPr lang="sl-SI" sz="2400" dirty="0">
                <a:solidFill>
                  <a:schemeClr val="tx1"/>
                </a:solidFill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on-discrimination and equal treatment</a:t>
            </a:r>
            <a:endParaRPr lang="sl-SI" sz="2400" dirty="0">
              <a:solidFill>
                <a:schemeClr val="tx1"/>
              </a:solidFill>
            </a:endParaRP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</a:pPr>
            <a:r>
              <a:rPr lang="sl-SI" sz="2400" dirty="0">
                <a:solidFill>
                  <a:schemeClr val="tx1"/>
                </a:solidFill>
              </a:rPr>
              <a:t>P</a:t>
            </a:r>
            <a:r>
              <a:rPr lang="en-US" sz="2400" dirty="0" err="1">
                <a:solidFill>
                  <a:schemeClr val="tx1"/>
                </a:solidFill>
              </a:rPr>
              <a:t>roportionality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</a:pPr>
            <a:r>
              <a:rPr lang="sl-SI" sz="2400" dirty="0">
                <a:solidFill>
                  <a:schemeClr val="tx1"/>
                </a:solidFill>
              </a:rPr>
              <a:t>I</a:t>
            </a:r>
            <a:r>
              <a:rPr lang="en-US" sz="2400" dirty="0" err="1">
                <a:solidFill>
                  <a:schemeClr val="tx1"/>
                </a:solidFill>
              </a:rPr>
              <a:t>mpartiality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endParaRPr lang="sl-SI" sz="2400" dirty="0">
              <a:solidFill>
                <a:schemeClr val="tx1"/>
              </a:solidFill>
            </a:endParaRP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</a:pPr>
            <a:r>
              <a:rPr lang="sl-SI" sz="2400" dirty="0">
                <a:solidFill>
                  <a:schemeClr val="tx1"/>
                </a:solidFill>
              </a:rPr>
              <a:t>C</a:t>
            </a:r>
            <a:r>
              <a:rPr lang="en-US" sz="2400" dirty="0" err="1">
                <a:solidFill>
                  <a:schemeClr val="tx1"/>
                </a:solidFill>
              </a:rPr>
              <a:t>onsistency</a:t>
            </a:r>
            <a:r>
              <a:rPr lang="en-US" sz="2400" dirty="0">
                <a:solidFill>
                  <a:schemeClr val="tx1"/>
                </a:solidFill>
              </a:rPr>
              <a:t> and legitimate expectations </a:t>
            </a:r>
            <a:endParaRPr lang="sl-SI" sz="2400" dirty="0">
              <a:solidFill>
                <a:schemeClr val="tx1"/>
              </a:solidFill>
            </a:endParaRP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</a:pPr>
            <a:r>
              <a:rPr lang="sl-SI" sz="2400" dirty="0">
                <a:solidFill>
                  <a:schemeClr val="tx1"/>
                </a:solidFill>
              </a:rPr>
              <a:t>R</a:t>
            </a:r>
            <a:r>
              <a:rPr lang="en-US" sz="2400" dirty="0" err="1">
                <a:solidFill>
                  <a:schemeClr val="tx1"/>
                </a:solidFill>
              </a:rPr>
              <a:t>espect</a:t>
            </a:r>
            <a:r>
              <a:rPr lang="en-US" sz="2400" dirty="0">
                <a:solidFill>
                  <a:schemeClr val="tx1"/>
                </a:solidFill>
              </a:rPr>
              <a:t> for privacy </a:t>
            </a:r>
            <a:endParaRPr lang="sl-SI" sz="2400" dirty="0">
              <a:solidFill>
                <a:schemeClr val="tx1"/>
              </a:solidFill>
            </a:endParaRP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</a:pPr>
            <a:r>
              <a:rPr lang="sl-SI" sz="2400" dirty="0">
                <a:solidFill>
                  <a:schemeClr val="tx1"/>
                </a:solidFill>
              </a:rPr>
              <a:t>F</a:t>
            </a:r>
            <a:r>
              <a:rPr lang="en-US" sz="2400" dirty="0" err="1">
                <a:solidFill>
                  <a:schemeClr val="tx1"/>
                </a:solidFill>
              </a:rPr>
              <a:t>airness</a:t>
            </a:r>
            <a:endParaRPr lang="sl-SI" sz="2400" dirty="0">
              <a:solidFill>
                <a:schemeClr val="tx1"/>
              </a:solidFill>
            </a:endParaRP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</a:pPr>
            <a:r>
              <a:rPr lang="sl-SI" sz="2400" dirty="0">
                <a:solidFill>
                  <a:schemeClr val="tx1"/>
                </a:solidFill>
              </a:rPr>
              <a:t>T</a:t>
            </a:r>
            <a:r>
              <a:rPr lang="en-US" sz="2400" dirty="0" err="1">
                <a:solidFill>
                  <a:schemeClr val="tx1"/>
                </a:solidFill>
              </a:rPr>
              <a:t>ransparency</a:t>
            </a:r>
            <a:r>
              <a:rPr lang="sl-SI" sz="2400" dirty="0">
                <a:solidFill>
                  <a:schemeClr val="tx1"/>
                </a:solidFill>
              </a:rPr>
              <a:t> </a:t>
            </a: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</a:pPr>
            <a:r>
              <a:rPr lang="sl-SI" sz="2400" dirty="0">
                <a:solidFill>
                  <a:schemeClr val="tx1"/>
                </a:solidFill>
              </a:rPr>
              <a:t>E</a:t>
            </a:r>
            <a:r>
              <a:rPr lang="en-US" sz="2400" dirty="0" err="1">
                <a:solidFill>
                  <a:schemeClr val="tx1"/>
                </a:solidFill>
              </a:rPr>
              <a:t>fficiency</a:t>
            </a:r>
            <a:r>
              <a:rPr lang="en-US" sz="2400" dirty="0">
                <a:solidFill>
                  <a:schemeClr val="tx1"/>
                </a:solidFill>
              </a:rPr>
              <a:t> and service</a:t>
            </a:r>
            <a:endParaRPr lang="sl-SI" sz="2400" dirty="0">
              <a:solidFill>
                <a:schemeClr val="tx1"/>
              </a:solidFill>
            </a:endParaRPr>
          </a:p>
          <a:p>
            <a:pPr marL="742950" indent="-742950">
              <a:buNone/>
            </a:pPr>
            <a:r>
              <a:rPr lang="sl-SI" sz="2400" b="1" i="1" dirty="0" smtClean="0">
                <a:solidFill>
                  <a:schemeClr val="tx1"/>
                </a:solidFill>
              </a:rPr>
              <a:t>4. Recommendation (on </a:t>
            </a:r>
            <a:r>
              <a:rPr lang="sl-SI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</a:t>
            </a:r>
            <a:r>
              <a:rPr lang="sl-SI" sz="2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</a:t>
            </a:r>
            <a:r>
              <a:rPr lang="sl-SI" sz="2400" b="1" i="1" dirty="0" smtClean="0">
                <a:solidFill>
                  <a:schemeClr val="tx1"/>
                </a:solidFill>
              </a:rPr>
              <a:t>): </a:t>
            </a:r>
            <a:r>
              <a:rPr lang="en-US" sz="2400" dirty="0">
                <a:solidFill>
                  <a:schemeClr val="tx1"/>
                </a:solidFill>
              </a:rPr>
              <a:t>initiation of procedure</a:t>
            </a:r>
            <a:r>
              <a:rPr lang="sl-SI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acknowl</a:t>
            </a:r>
            <a:r>
              <a:rPr lang="sl-SI" sz="2400" dirty="0" smtClean="0">
                <a:solidFill>
                  <a:schemeClr val="tx1"/>
                </a:solidFill>
              </a:rPr>
              <a:t>.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of receipt</a:t>
            </a:r>
            <a:r>
              <a:rPr lang="sl-SI" sz="2400" dirty="0">
                <a:solidFill>
                  <a:schemeClr val="tx1"/>
                </a:solidFill>
              </a:rPr>
              <a:t>, </a:t>
            </a:r>
            <a:r>
              <a:rPr lang="en-US" sz="2400" dirty="0">
                <a:solidFill>
                  <a:schemeClr val="tx1"/>
                </a:solidFill>
              </a:rPr>
              <a:t>impartiality</a:t>
            </a:r>
            <a:r>
              <a:rPr lang="sl-SI" sz="2400" dirty="0">
                <a:solidFill>
                  <a:schemeClr val="tx1"/>
                </a:solidFill>
              </a:rPr>
              <a:t>, </a:t>
            </a:r>
            <a:r>
              <a:rPr lang="en-US" sz="2400" dirty="0" smtClean="0">
                <a:solidFill>
                  <a:schemeClr val="tx1"/>
                </a:solidFill>
              </a:rPr>
              <a:t>be </a:t>
            </a:r>
            <a:r>
              <a:rPr lang="en-US" sz="2400" dirty="0">
                <a:solidFill>
                  <a:schemeClr val="tx1"/>
                </a:solidFill>
              </a:rPr>
              <a:t>heard</a:t>
            </a:r>
            <a:r>
              <a:rPr lang="sl-SI" sz="2400" dirty="0">
                <a:solidFill>
                  <a:schemeClr val="tx1"/>
                </a:solidFill>
              </a:rPr>
              <a:t>, </a:t>
            </a:r>
            <a:r>
              <a:rPr lang="en-US" sz="2400" dirty="0">
                <a:solidFill>
                  <a:schemeClr val="tx1"/>
                </a:solidFill>
              </a:rPr>
              <a:t>access to </a:t>
            </a:r>
            <a:r>
              <a:rPr lang="en-US" sz="2400" dirty="0" smtClean="0">
                <a:solidFill>
                  <a:schemeClr val="tx1"/>
                </a:solidFill>
              </a:rPr>
              <a:t>file</a:t>
            </a:r>
            <a:r>
              <a:rPr lang="sl-SI" sz="2400" dirty="0">
                <a:solidFill>
                  <a:schemeClr val="tx1"/>
                </a:solidFill>
              </a:rPr>
              <a:t>, t</a:t>
            </a:r>
            <a:r>
              <a:rPr lang="en-US" sz="2400" dirty="0" err="1">
                <a:solidFill>
                  <a:schemeClr val="tx1"/>
                </a:solidFill>
              </a:rPr>
              <a:t>ime</a:t>
            </a:r>
            <a:r>
              <a:rPr lang="en-US" sz="2400" dirty="0">
                <a:solidFill>
                  <a:schemeClr val="tx1"/>
                </a:solidFill>
              </a:rPr>
              <a:t>-limits</a:t>
            </a:r>
            <a:r>
              <a:rPr lang="sl-SI" sz="2400" dirty="0">
                <a:solidFill>
                  <a:schemeClr val="tx1"/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</a:t>
            </a:r>
            <a:r>
              <a:rPr lang="en-US" sz="2400" dirty="0">
                <a:solidFill>
                  <a:schemeClr val="tx1"/>
                </a:solidFill>
              </a:rPr>
              <a:t> of </a:t>
            </a:r>
            <a:r>
              <a:rPr lang="en-US" sz="2400" dirty="0" smtClean="0">
                <a:solidFill>
                  <a:schemeClr val="tx1"/>
                </a:solidFill>
              </a:rPr>
              <a:t>decisions</a:t>
            </a:r>
            <a:r>
              <a:rPr lang="sl-SI" sz="2400" dirty="0">
                <a:solidFill>
                  <a:schemeClr val="tx1"/>
                </a:solidFill>
              </a:rPr>
              <a:t>, </a:t>
            </a:r>
            <a:r>
              <a:rPr lang="en-US" sz="2400" dirty="0" smtClean="0">
                <a:solidFill>
                  <a:schemeClr val="tx1"/>
                </a:solidFill>
              </a:rPr>
              <a:t>reasons</a:t>
            </a:r>
            <a:r>
              <a:rPr lang="sl-SI" sz="2400" dirty="0">
                <a:solidFill>
                  <a:schemeClr val="tx1"/>
                </a:solidFill>
              </a:rPr>
              <a:t>, </a:t>
            </a:r>
            <a:r>
              <a:rPr lang="sl-SI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otification</a:t>
            </a:r>
            <a:r>
              <a:rPr lang="sl-SI" sz="2400" dirty="0">
                <a:solidFill>
                  <a:schemeClr val="tx1"/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indication of remedies 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endParaRPr lang="sl-SI" sz="2400" dirty="0">
              <a:solidFill>
                <a:schemeClr val="tx1"/>
              </a:solidFill>
            </a:endParaRPr>
          </a:p>
        </p:txBody>
      </p:sp>
      <p:pic>
        <p:nvPicPr>
          <p:cNvPr id="4" name="Slika 5" descr="Zastava-EU--nerabljena_4d3771a7944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5910" y="2030131"/>
            <a:ext cx="1674567" cy="122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8"/>
          <p:cNvSpPr txBox="1">
            <a:spLocks/>
          </p:cNvSpPr>
          <p:nvPr/>
        </p:nvSpPr>
        <p:spPr>
          <a:xfrm>
            <a:off x="-142254" y="0"/>
            <a:ext cx="9286254" cy="5953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sl-SI" sz="2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3.VI </a:t>
            </a:r>
            <a:r>
              <a:rPr lang="sl-SI" sz="29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Fundamental</a:t>
            </a:r>
            <a:r>
              <a:rPr lang="sl-SI" sz="2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principles EP Resolution on EU APA 2013</a:t>
            </a:r>
            <a:endParaRPr lang="en-US" sz="2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54632" y="5756525"/>
            <a:ext cx="89471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None/>
            </a:pPr>
            <a:r>
              <a:rPr lang="sl-SI" sz="2400" b="1" i="1" dirty="0"/>
              <a:t>5. </a:t>
            </a:r>
            <a:r>
              <a:rPr lang="en-US" sz="2400" b="1" i="1" dirty="0"/>
              <a:t>Recommendation (on the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and correction of own decisions</a:t>
            </a:r>
            <a:r>
              <a:rPr lang="en-US" sz="2400" b="1" i="1" dirty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766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6841" y="187927"/>
            <a:ext cx="8229600" cy="1143000"/>
          </a:xfrm>
        </p:spPr>
        <p:txBody>
          <a:bodyPr>
            <a:norm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notions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the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</a:t>
            </a:r>
            <a:endParaRPr lang="sl-SI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grada vsebine 2"/>
          <p:cNvSpPr>
            <a:spLocks noGrp="1"/>
          </p:cNvSpPr>
          <p:nvPr>
            <p:ph idx="1"/>
          </p:nvPr>
        </p:nvSpPr>
        <p:spPr>
          <a:xfrm>
            <a:off x="346841" y="1875692"/>
            <a:ext cx="8324193" cy="418894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sl-SI" sz="2800" b="1" dirty="0" smtClean="0">
                <a:solidFill>
                  <a:schemeClr val="tx1"/>
                </a:solidFill>
              </a:rPr>
              <a:t>A. 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Administrative</a:t>
            </a:r>
            <a:r>
              <a:rPr lang="en-US" sz="2800" b="1" dirty="0" smtClean="0">
                <a:solidFill>
                  <a:schemeClr val="tx1"/>
                </a:solidFill>
              </a:rPr>
              <a:t> matters</a:t>
            </a:r>
            <a:r>
              <a:rPr lang="sl-SI" sz="2800" b="1" dirty="0" smtClean="0">
                <a:solidFill>
                  <a:schemeClr val="tx1"/>
                </a:solidFill>
              </a:rPr>
              <a:t> </a:t>
            </a:r>
            <a:r>
              <a:rPr lang="sl-SI" sz="2800" dirty="0" smtClean="0">
                <a:solidFill>
                  <a:schemeClr val="tx1"/>
                </a:solidFill>
              </a:rPr>
              <a:t>&amp; </a:t>
            </a:r>
            <a:r>
              <a:rPr lang="en-US" sz="2800" dirty="0" smtClean="0">
                <a:solidFill>
                  <a:schemeClr val="tx1"/>
                </a:solidFill>
              </a:rPr>
              <a:t>administrative law </a:t>
            </a:r>
            <a:endParaRPr lang="sl-SI" sz="2800" dirty="0" smtClean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sl-SI" dirty="0" smtClean="0">
                <a:solidFill>
                  <a:schemeClr val="tx1"/>
                </a:solidFill>
              </a:rPr>
              <a:t>Administrative </a:t>
            </a:r>
            <a:r>
              <a:rPr lang="sl-SI" b="1" dirty="0" smtClean="0">
                <a:solidFill>
                  <a:schemeClr val="tx1"/>
                </a:solidFill>
              </a:rPr>
              <a:t>procedures</a:t>
            </a:r>
            <a:endParaRPr lang="sl-SI" dirty="0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en-US" sz="2800" dirty="0" smtClean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sl-SI" b="1" dirty="0">
                <a:solidFill>
                  <a:schemeClr val="tx1"/>
                </a:solidFill>
              </a:rPr>
              <a:t>Legal protection </a:t>
            </a:r>
            <a:r>
              <a:rPr lang="sl-SI" dirty="0">
                <a:solidFill>
                  <a:schemeClr val="tx1"/>
                </a:solidFill>
              </a:rPr>
              <a:t>in administrative </a:t>
            </a:r>
            <a:r>
              <a:rPr lang="sl-SI" dirty="0" smtClean="0">
                <a:solidFill>
                  <a:schemeClr val="tx1"/>
                </a:solidFill>
              </a:rPr>
              <a:t>matters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sl-SI" sz="2800" b="1" dirty="0" smtClean="0">
                <a:solidFill>
                  <a:schemeClr val="tx1"/>
                </a:solidFill>
              </a:rPr>
              <a:t>B.  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Europeanization</a:t>
            </a:r>
            <a:endParaRPr lang="sl-SI" sz="28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1200"/>
              </a:spcBef>
            </a:pPr>
            <a:endParaRPr lang="en-US" sz="2800" dirty="0" smtClean="0">
              <a:solidFill>
                <a:schemeClr val="tx1"/>
              </a:solidFill>
            </a:endParaRPr>
          </a:p>
          <a:p>
            <a:pPr lvl="1">
              <a:spcBef>
                <a:spcPts val="1200"/>
              </a:spcBef>
            </a:pP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92237"/>
              </p:ext>
            </p:extLst>
          </p:nvPr>
        </p:nvGraphicFramePr>
        <p:xfrm>
          <a:off x="8039894" y="351527"/>
          <a:ext cx="536547" cy="16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3" name="Clip" r:id="rId3" imgW="1295640" imgH="3934080" progId="">
                  <p:embed/>
                </p:oleObj>
              </mc:Choice>
              <mc:Fallback>
                <p:oleObj name="Clip" r:id="rId3" imgW="1295640" imgH="39340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9894" y="351527"/>
                        <a:ext cx="536547" cy="162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Puščica dol 2"/>
          <p:cNvSpPr/>
          <p:nvPr/>
        </p:nvSpPr>
        <p:spPr>
          <a:xfrm>
            <a:off x="3287113" y="2971801"/>
            <a:ext cx="591206" cy="824088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0" name="Puščica dol 9"/>
          <p:cNvSpPr/>
          <p:nvPr/>
        </p:nvSpPr>
        <p:spPr>
          <a:xfrm rot="10800000">
            <a:off x="3358057" y="4340653"/>
            <a:ext cx="591206" cy="104327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715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5179" y="796158"/>
            <a:ext cx="8970580" cy="45259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u="sng" dirty="0" smtClean="0">
                <a:solidFill>
                  <a:schemeClr val="tx1"/>
                </a:solidFill>
              </a:rPr>
              <a:t>Art</a:t>
            </a:r>
            <a:r>
              <a:rPr lang="sl-SI" sz="2400" b="1" u="sng" dirty="0" smtClean="0">
                <a:solidFill>
                  <a:schemeClr val="tx1"/>
                </a:solidFill>
              </a:rPr>
              <a:t>.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>
                <a:solidFill>
                  <a:schemeClr val="tx1"/>
                </a:solidFill>
              </a:rPr>
              <a:t>20 Remedies </a:t>
            </a:r>
            <a:r>
              <a:rPr lang="en-US" sz="2400" dirty="0">
                <a:solidFill>
                  <a:schemeClr val="tx1"/>
                </a:solidFill>
              </a:rPr>
              <a:t>1. Administrative acts shall clearly state that an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administrative review is possible</a:t>
            </a:r>
            <a:r>
              <a:rPr lang="en-US" sz="2400" dirty="0">
                <a:solidFill>
                  <a:schemeClr val="tx1"/>
                </a:solidFill>
              </a:rPr>
              <a:t>. 2. Parties shall have the right to request an administrative review against administrative acts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adversely</a:t>
            </a:r>
            <a:r>
              <a:rPr lang="en-US" sz="2400" dirty="0">
                <a:solidFill>
                  <a:schemeClr val="tx1"/>
                </a:solidFill>
              </a:rPr>
              <a:t> affecting their rights and interests. Requests for administrative reviews shall be submitted to the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hierarchical superior </a:t>
            </a:r>
            <a:r>
              <a:rPr lang="en-US" sz="2400" dirty="0">
                <a:solidFill>
                  <a:schemeClr val="tx1"/>
                </a:solidFill>
              </a:rPr>
              <a:t>authority and, where that is not possible, to the same authority which adopted the administrative act. 3. Administrative acts shall describe the procedure to be followed for the submission of a request for administrative review, as well as the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and office address </a:t>
            </a:r>
            <a:r>
              <a:rPr lang="en-US" sz="2400" dirty="0">
                <a:solidFill>
                  <a:schemeClr val="tx1"/>
                </a:solidFill>
              </a:rPr>
              <a:t>of the competent authority or the responsible member of staff with whom the request for review has to be submitted. The act shall also indicate the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time-limit</a:t>
            </a:r>
            <a:r>
              <a:rPr lang="en-US" sz="2400" dirty="0">
                <a:solidFill>
                  <a:schemeClr val="tx1"/>
                </a:solidFill>
              </a:rPr>
              <a:t> for submitting such request. 4. Administrative acts shall clearly refer, where Union law so provides, to the possibility of bringing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judicial proceedings </a:t>
            </a:r>
            <a:r>
              <a:rPr lang="en-US" sz="2400" dirty="0">
                <a:solidFill>
                  <a:schemeClr val="tx1"/>
                </a:solidFill>
              </a:rPr>
              <a:t>or lodging a complaint with the European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Ombudsman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endParaRPr lang="sl-SI" sz="24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l-SI" sz="2000" dirty="0">
              <a:solidFill>
                <a:schemeClr val="tx1"/>
              </a:solidFill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-16908" y="0"/>
            <a:ext cx="8820473" cy="677917"/>
          </a:xfrm>
        </p:spPr>
        <p:txBody>
          <a:bodyPr>
            <a:norm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3.VII EU APA draft (2015-6) on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remedies</a:t>
            </a:r>
            <a:endParaRPr lang="sl-SI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449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0" y="662152"/>
            <a:ext cx="9143999" cy="45259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u="sng" dirty="0" smtClean="0">
                <a:solidFill>
                  <a:schemeClr val="tx1"/>
                </a:solidFill>
              </a:rPr>
              <a:t>Art</a:t>
            </a:r>
            <a:r>
              <a:rPr lang="sl-SI" sz="2400" b="1" u="sng" dirty="0" smtClean="0">
                <a:solidFill>
                  <a:schemeClr val="tx1"/>
                </a:solidFill>
              </a:rPr>
              <a:t>.</a:t>
            </a:r>
            <a:r>
              <a:rPr lang="en-US" sz="2400" b="1" u="sng" dirty="0" smtClean="0">
                <a:solidFill>
                  <a:schemeClr val="tx1"/>
                </a:solidFill>
              </a:rPr>
              <a:t> 2</a:t>
            </a:r>
            <a:r>
              <a:rPr lang="sl-SI" sz="2400" b="1" u="sng" dirty="0" smtClean="0">
                <a:solidFill>
                  <a:schemeClr val="tx1"/>
                </a:solidFill>
              </a:rPr>
              <a:t>3</a:t>
            </a:r>
            <a:r>
              <a:rPr lang="en-US" sz="2400" b="1" u="sng" dirty="0" smtClean="0">
                <a:solidFill>
                  <a:schemeClr val="tx1"/>
                </a:solidFill>
              </a:rPr>
              <a:t> Rectification</a:t>
            </a:r>
            <a:r>
              <a:rPr lang="sl-SI" sz="2400" b="1" u="sng" dirty="0" smtClean="0">
                <a:solidFill>
                  <a:schemeClr val="tx1"/>
                </a:solidFill>
              </a:rPr>
              <a:t>/</a:t>
            </a:r>
            <a:r>
              <a:rPr lang="en-US" sz="2400" b="1" u="sng" dirty="0" smtClean="0">
                <a:solidFill>
                  <a:schemeClr val="tx1"/>
                </a:solidFill>
              </a:rPr>
              <a:t>withdrawal </a:t>
            </a:r>
            <a:r>
              <a:rPr lang="en-US" sz="2400" b="1" u="sng" dirty="0">
                <a:solidFill>
                  <a:schemeClr val="tx1"/>
                </a:solidFill>
              </a:rPr>
              <a:t>of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adm</a:t>
            </a:r>
            <a:r>
              <a:rPr lang="sl-SI" sz="2400" b="1" u="sng" dirty="0" smtClean="0">
                <a:solidFill>
                  <a:schemeClr val="tx1"/>
                </a:solidFill>
              </a:rPr>
              <a:t>.</a:t>
            </a:r>
            <a:r>
              <a:rPr lang="en-US" sz="2400" b="1" u="sng" dirty="0" smtClean="0">
                <a:solidFill>
                  <a:schemeClr val="tx1"/>
                </a:solidFill>
              </a:rPr>
              <a:t>acts</a:t>
            </a:r>
            <a:r>
              <a:rPr lang="sl-SI" sz="2400" b="1" u="sng" dirty="0" smtClean="0">
                <a:solidFill>
                  <a:schemeClr val="tx1"/>
                </a:solidFill>
              </a:rPr>
              <a:t>/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adversely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>
                <a:solidFill>
                  <a:schemeClr val="tx1"/>
                </a:solidFill>
              </a:rPr>
              <a:t>affect </a:t>
            </a:r>
            <a:r>
              <a:rPr lang="en-US" sz="2400" b="1" u="sng" dirty="0" smtClean="0">
                <a:solidFill>
                  <a:schemeClr val="tx1"/>
                </a:solidFill>
              </a:rPr>
              <a:t>party </a:t>
            </a:r>
            <a:endParaRPr lang="sl-SI" sz="2400" b="1" u="sng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000" dirty="0" smtClean="0">
                <a:solidFill>
                  <a:schemeClr val="tx1"/>
                </a:solidFill>
              </a:rPr>
              <a:t>       1. </a:t>
            </a:r>
            <a:r>
              <a:rPr lang="en-US" sz="2000" dirty="0" smtClean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competent authority shall rectify or withdraw, on its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own initiative or </a:t>
            </a:r>
            <a:r>
              <a:rPr lang="sl-SI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following a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 </a:t>
            </a:r>
            <a:r>
              <a:rPr lang="en-US" sz="2000" dirty="0">
                <a:solidFill>
                  <a:schemeClr val="tx1"/>
                </a:solidFill>
              </a:rPr>
              <a:t>by the party concerned, </a:t>
            </a:r>
            <a:endParaRPr lang="sl-SI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an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unlawful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adm</a:t>
            </a:r>
            <a:r>
              <a:rPr lang="sl-SI" sz="2000" dirty="0">
                <a:solidFill>
                  <a:schemeClr val="tx1"/>
                </a:solidFill>
              </a:rPr>
              <a:t>.</a:t>
            </a:r>
            <a:r>
              <a:rPr lang="en-US" sz="2000" dirty="0">
                <a:solidFill>
                  <a:schemeClr val="tx1"/>
                </a:solidFill>
              </a:rPr>
              <a:t> act which adversely affects a party</a:t>
            </a:r>
            <a:r>
              <a:rPr lang="sl-SI" sz="2000" dirty="0">
                <a:solidFill>
                  <a:schemeClr val="tx1"/>
                </a:solidFill>
              </a:rPr>
              <a:t> =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retroactive</a:t>
            </a:r>
            <a:r>
              <a:rPr lang="en-US" sz="2000" dirty="0">
                <a:solidFill>
                  <a:schemeClr val="tx1"/>
                </a:solidFill>
              </a:rPr>
              <a:t> effect</a:t>
            </a:r>
            <a:r>
              <a:rPr lang="sl-SI" sz="2000" dirty="0">
                <a:solidFill>
                  <a:schemeClr val="tx1"/>
                </a:solidFill>
              </a:rPr>
              <a:t>;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endParaRPr lang="sl-SI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lawful </a:t>
            </a:r>
            <a:r>
              <a:rPr lang="en-US" sz="2000" dirty="0" err="1">
                <a:solidFill>
                  <a:schemeClr val="tx1"/>
                </a:solidFill>
              </a:rPr>
              <a:t>adm</a:t>
            </a:r>
            <a:r>
              <a:rPr lang="sl-SI" sz="2000" dirty="0">
                <a:solidFill>
                  <a:schemeClr val="tx1"/>
                </a:solidFill>
              </a:rPr>
              <a:t>.</a:t>
            </a:r>
            <a:r>
              <a:rPr lang="en-US" sz="2000" dirty="0">
                <a:solidFill>
                  <a:schemeClr val="tx1"/>
                </a:solidFill>
              </a:rPr>
              <a:t> act which adversely affects a party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US" sz="2000" dirty="0">
                <a:solidFill>
                  <a:schemeClr val="tx1"/>
                </a:solidFill>
              </a:rPr>
              <a:t>the reasons that lead to the decision no longer exist</a:t>
            </a:r>
            <a:r>
              <a:rPr lang="sl-SI" sz="2000" dirty="0">
                <a:solidFill>
                  <a:schemeClr val="tx1"/>
                </a:solidFill>
              </a:rPr>
              <a:t>; =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have retroactive</a:t>
            </a:r>
            <a:r>
              <a:rPr lang="en-US" sz="2000" dirty="0">
                <a:solidFill>
                  <a:schemeClr val="tx1"/>
                </a:solidFill>
              </a:rPr>
              <a:t> effect. </a:t>
            </a:r>
            <a:endParaRPr lang="sl-SI" sz="20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</a:rPr>
              <a:t>3. Rectification or withdrawal</a:t>
            </a:r>
            <a:r>
              <a:rPr lang="sl-SI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shall take effect upon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notification</a:t>
            </a:r>
            <a:r>
              <a:rPr lang="en-US" sz="2000" dirty="0">
                <a:solidFill>
                  <a:schemeClr val="tx1"/>
                </a:solidFill>
              </a:rPr>
              <a:t> to the party. 4. Where an administrative act adversely affects a party and at the same time is beneficial to other parties, an assessment of the possible impact </a:t>
            </a:r>
            <a:r>
              <a:rPr lang="sl-SI" sz="2000" dirty="0">
                <a:solidFill>
                  <a:schemeClr val="tx1"/>
                </a:solidFill>
              </a:rPr>
              <a:t>…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sl-SI" sz="800" b="1" u="sng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u="sng" dirty="0" smtClean="0">
                <a:solidFill>
                  <a:schemeClr val="tx1"/>
                </a:solidFill>
              </a:rPr>
              <a:t>Art</a:t>
            </a:r>
            <a:r>
              <a:rPr lang="sl-SI" sz="2400" b="1" u="sng" dirty="0" smtClean="0">
                <a:solidFill>
                  <a:schemeClr val="tx1"/>
                </a:solidFill>
              </a:rPr>
              <a:t>.</a:t>
            </a:r>
            <a:r>
              <a:rPr lang="en-US" sz="2400" b="1" u="sng" dirty="0" smtClean="0">
                <a:solidFill>
                  <a:schemeClr val="tx1"/>
                </a:solidFill>
              </a:rPr>
              <a:t> 24 Rectification or withdrawal</a:t>
            </a:r>
            <a:r>
              <a:rPr lang="sl-SI" sz="2400" b="1" u="sng" dirty="0" smtClean="0">
                <a:solidFill>
                  <a:schemeClr val="tx1"/>
                </a:solidFill>
              </a:rPr>
              <a:t>/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beneficial</a:t>
            </a:r>
            <a:r>
              <a:rPr lang="en-US" sz="2400" b="1" u="sng" dirty="0" smtClean="0">
                <a:solidFill>
                  <a:schemeClr val="tx1"/>
                </a:solidFill>
              </a:rPr>
              <a:t> to a party </a:t>
            </a:r>
            <a:endParaRPr lang="sl-SI" sz="2400" b="1" u="sng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competent authority shall, on its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own initiative or following a request </a:t>
            </a:r>
            <a:r>
              <a:rPr lang="en-US" sz="2000" dirty="0">
                <a:solidFill>
                  <a:schemeClr val="tx1"/>
                </a:solidFill>
              </a:rPr>
              <a:t>by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another </a:t>
            </a:r>
            <a:r>
              <a:rPr lang="en-US" sz="2000" dirty="0">
                <a:solidFill>
                  <a:schemeClr val="tx1"/>
                </a:solidFill>
              </a:rPr>
              <a:t>party, rectify or withdraw an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unlawful </a:t>
            </a:r>
            <a:r>
              <a:rPr lang="en-US" sz="2000" dirty="0" err="1" smtClean="0">
                <a:solidFill>
                  <a:schemeClr val="tx1"/>
                </a:solidFill>
              </a:rPr>
              <a:t>adm</a:t>
            </a:r>
            <a:r>
              <a:rPr lang="sl-SI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smtClean="0">
                <a:solidFill>
                  <a:schemeClr val="tx1"/>
                </a:solidFill>
              </a:rPr>
              <a:t>act </a:t>
            </a:r>
            <a:r>
              <a:rPr lang="en-US" sz="2000" dirty="0">
                <a:solidFill>
                  <a:schemeClr val="tx1"/>
                </a:solidFill>
              </a:rPr>
              <a:t>which is beneficial to a party. 2. Due account shall be taken of the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consequences</a:t>
            </a:r>
            <a:r>
              <a:rPr lang="en-US" sz="2000" dirty="0">
                <a:solidFill>
                  <a:schemeClr val="tx1"/>
                </a:solidFill>
              </a:rPr>
              <a:t> of the rectification or withdrawal on parties who legitimately could expect the act to be lawful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r>
              <a:rPr lang="sl-SI" sz="2000" dirty="0" smtClean="0">
                <a:solidFill>
                  <a:schemeClr val="tx1"/>
                </a:solidFill>
              </a:rPr>
              <a:t>.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>
                <a:solidFill>
                  <a:schemeClr val="tx1"/>
                </a:solidFill>
              </a:rPr>
              <a:t>3.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retroactive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 only if done within a reasonable time. </a:t>
            </a:r>
            <a:r>
              <a:rPr lang="sl-SI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sl-SI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awful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adm</a:t>
            </a:r>
            <a:r>
              <a:rPr lang="sl-SI" sz="2000" dirty="0" smtClean="0">
                <a:solidFill>
                  <a:schemeClr val="tx1"/>
                </a:solidFill>
              </a:rPr>
              <a:t>.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act which is beneficial to a party </a:t>
            </a:r>
            <a:r>
              <a:rPr lang="sl-SI" sz="2000" dirty="0" smtClean="0">
                <a:solidFill>
                  <a:schemeClr val="tx1"/>
                </a:solidFill>
              </a:rPr>
              <a:t>…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the reasons that lead to the specific act no longer exist. Due account shall be taken of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legitimate expectations of other parties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endParaRPr lang="sl-SI" sz="2000" dirty="0">
              <a:solidFill>
                <a:schemeClr val="tx1"/>
              </a:solidFill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0" y="-15765"/>
            <a:ext cx="8820473" cy="677917"/>
          </a:xfrm>
        </p:spPr>
        <p:txBody>
          <a:bodyPr>
            <a:norm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3.VIII EU APA draft (2015-6) on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remedies</a:t>
            </a:r>
            <a:endParaRPr lang="sl-SI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630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8828" y="175001"/>
            <a:ext cx="89855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3.IX Sigma Principles </a:t>
            </a:r>
            <a:r>
              <a:rPr lang="sl-SI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of PA 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(2014) - Accountability</a:t>
            </a:r>
            <a:endParaRPr lang="sl-SI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954" y="903490"/>
            <a:ext cx="91439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Key </a:t>
            </a:r>
            <a:r>
              <a:rPr lang="en-US" sz="2400" dirty="0"/>
              <a:t>requirement: </a:t>
            </a:r>
            <a:r>
              <a:rPr lang="en-US" sz="2400" dirty="0" smtClean="0"/>
              <a:t>Proper </a:t>
            </a:r>
            <a:r>
              <a:rPr lang="en-US" sz="2400" dirty="0"/>
              <a:t>mechanisms are in place to ensure accountability of state </a:t>
            </a:r>
            <a:r>
              <a:rPr lang="en-US" sz="2400" dirty="0" err="1" smtClean="0"/>
              <a:t>adm</a:t>
            </a:r>
            <a:r>
              <a:rPr lang="sl-SI" sz="2400" dirty="0" smtClean="0"/>
              <a:t>.</a:t>
            </a:r>
            <a:r>
              <a:rPr lang="en-US" sz="2400" dirty="0" smtClean="0"/>
              <a:t> </a:t>
            </a:r>
            <a:r>
              <a:rPr lang="en-US" sz="2400" dirty="0"/>
              <a:t>bodies, including liability and transparency</a:t>
            </a:r>
            <a:r>
              <a:rPr lang="en-US" sz="2400" dirty="0" smtClean="0"/>
              <a:t>.</a:t>
            </a:r>
            <a:endParaRPr lang="sl-SI" sz="2400" dirty="0" smtClean="0"/>
          </a:p>
          <a:p>
            <a:endParaRPr lang="sl-SI" sz="900" dirty="0" smtClean="0"/>
          </a:p>
          <a:p>
            <a:endParaRPr lang="sl-SI" sz="9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Principle 1: The overall </a:t>
            </a:r>
            <a:r>
              <a:rPr lang="en-US" sz="2400" b="1" dirty="0"/>
              <a:t>organisation</a:t>
            </a:r>
            <a:r>
              <a:rPr lang="en-US" sz="2400" dirty="0"/>
              <a:t> of central government is rational, follows adequate policies and regulations and provides for appropriate </a:t>
            </a:r>
            <a:r>
              <a:rPr lang="en-US" sz="2400" b="1" dirty="0"/>
              <a:t>internal, political, judicial</a:t>
            </a:r>
            <a:r>
              <a:rPr lang="sl-SI" sz="2400" b="1" dirty="0"/>
              <a:t> … accountability</a:t>
            </a:r>
            <a:r>
              <a:rPr lang="sl-SI" sz="2400" dirty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P2</a:t>
            </a:r>
            <a:r>
              <a:rPr lang="en-US" sz="2400" dirty="0"/>
              <a:t>: The right to </a:t>
            </a:r>
            <a:r>
              <a:rPr lang="en-US" sz="2400" b="1" dirty="0"/>
              <a:t>access public information </a:t>
            </a:r>
            <a:r>
              <a:rPr lang="en-US" sz="2400" dirty="0"/>
              <a:t>is enacted in legislation and consistently applied in practice. </a:t>
            </a:r>
            <a:endParaRPr lang="sl-SI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P3</a:t>
            </a:r>
            <a:r>
              <a:rPr lang="en-US" sz="2400" dirty="0"/>
              <a:t>: Functioning mechanisms are in place to protect both the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rights of the individual to good administration and the public</a:t>
            </a:r>
            <a:r>
              <a:rPr lang="sl-SI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nterest</a:t>
            </a:r>
            <a:r>
              <a:rPr lang="sl-SI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P4</a:t>
            </a:r>
            <a:r>
              <a:rPr lang="en-US" sz="2400" dirty="0"/>
              <a:t>: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Fair treatment in administrative disputes </a:t>
            </a:r>
            <a:r>
              <a:rPr lang="en-US" sz="2400" dirty="0"/>
              <a:t>is guaranteed by internal administrative appeals and judicial reviews.</a:t>
            </a:r>
            <a:endParaRPr lang="sl-SI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P5</a:t>
            </a:r>
            <a:r>
              <a:rPr lang="en-US" sz="2400" dirty="0"/>
              <a:t>: The public authorities assume liability in cases of wrongdoing and guarantee redress and/or adequate </a:t>
            </a:r>
            <a:r>
              <a:rPr lang="en-US" sz="2400" b="1" dirty="0"/>
              <a:t>compensation</a:t>
            </a:r>
            <a:r>
              <a:rPr lang="en-US" sz="2400" dirty="0"/>
              <a:t>. </a:t>
            </a:r>
            <a:endParaRPr lang="sl-SI" sz="2400" dirty="0"/>
          </a:p>
          <a:p>
            <a:endParaRPr lang="sl-SI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Ograda številke diapozitiva 3"/>
          <p:cNvSpPr txBox="1">
            <a:spLocks/>
          </p:cNvSpPr>
          <p:nvPr/>
        </p:nvSpPr>
        <p:spPr>
          <a:xfrm>
            <a:off x="179513" y="6356350"/>
            <a:ext cx="88848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l"/>
            <a:r>
              <a:rPr lang="sl-SI" dirty="0" smtClean="0">
                <a:solidFill>
                  <a:schemeClr val="bg1">
                    <a:lumMod val="65000"/>
                  </a:schemeClr>
                </a:solidFill>
              </a:rPr>
              <a:t>P. Kovač: PAR in the EU and SI                                  				  		     </a:t>
            </a:r>
            <a:fld id="{9C5002D8-155A-4159-90CF-92B7646DAE9E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 algn="l"/>
              <a:t>22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3" descr="C:\Users\tina\Pictures\BannerSIGb_July12_pr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77" y="6132786"/>
            <a:ext cx="8770068" cy="72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409607"/>
      </p:ext>
    </p:extLst>
  </p:cSld>
  <p:clrMapOvr>
    <a:masterClrMapping/>
  </p:clrMapOvr>
  <p:transition advTm="12000">
    <p:zoom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-16908" y="0"/>
            <a:ext cx="8820473" cy="1143000"/>
          </a:xfrm>
        </p:spPr>
        <p:txBody>
          <a:bodyPr>
            <a:norm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3.X Key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novelties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modernized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APAs</a:t>
            </a:r>
            <a:endParaRPr lang="sl-SI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168264"/>
          </a:xfrm>
        </p:spPr>
        <p:txBody>
          <a:bodyPr>
            <a:noAutofit/>
          </a:bodyPr>
          <a:lstStyle/>
          <a:p>
            <a:pPr lvl="0"/>
            <a:r>
              <a:rPr lang="sl-SI" sz="2400" dirty="0" err="1" smtClean="0">
                <a:solidFill>
                  <a:schemeClr val="tx1"/>
                </a:solidFill>
              </a:rPr>
              <a:t>Converging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</a:t>
            </a:r>
            <a:r>
              <a:rPr lang="sl-SI" sz="2400" dirty="0" smtClean="0">
                <a:solidFill>
                  <a:schemeClr val="tx1"/>
                </a:solidFill>
              </a:rPr>
              <a:t>: </a:t>
            </a:r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sl-SI" sz="2400" dirty="0" err="1" smtClean="0">
                <a:solidFill>
                  <a:schemeClr val="tx1"/>
                </a:solidFill>
              </a:rPr>
              <a:t>ublic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interest</a:t>
            </a:r>
            <a:r>
              <a:rPr lang="sl-SI" sz="2400" dirty="0" smtClean="0">
                <a:solidFill>
                  <a:schemeClr val="tx1"/>
                </a:solidFill>
              </a:rPr>
              <a:t> &amp; </a:t>
            </a:r>
            <a:r>
              <a:rPr lang="en-US" sz="2400" dirty="0" smtClean="0">
                <a:solidFill>
                  <a:schemeClr val="tx1"/>
                </a:solidFill>
              </a:rPr>
              <a:t>citizens’</a:t>
            </a:r>
            <a:r>
              <a:rPr lang="sl-SI" sz="2400" dirty="0" smtClean="0">
                <a:solidFill>
                  <a:schemeClr val="tx1"/>
                </a:solidFill>
              </a:rPr>
              <a:t>/</a:t>
            </a:r>
            <a:r>
              <a:rPr lang="sl-SI" sz="2400" dirty="0" err="1" smtClean="0">
                <a:solidFill>
                  <a:schemeClr val="tx1"/>
                </a:solidFill>
              </a:rPr>
              <a:t>economy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leg. </a:t>
            </a:r>
            <a:r>
              <a:rPr lang="sl-SI" sz="2400" dirty="0" err="1" smtClean="0">
                <a:solidFill>
                  <a:schemeClr val="tx1"/>
                </a:solidFill>
              </a:rPr>
              <a:t>interests</a:t>
            </a:r>
            <a:endParaRPr lang="sl-SI" sz="2400" dirty="0" smtClean="0">
              <a:solidFill>
                <a:schemeClr val="tx1"/>
              </a:solidFill>
            </a:endParaRPr>
          </a:p>
          <a:p>
            <a:r>
              <a:rPr lang="sl-SI" sz="2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Scope</a:t>
            </a:r>
            <a:r>
              <a:rPr lang="sl-SI" sz="2400" dirty="0">
                <a:solidFill>
                  <a:schemeClr val="tx1"/>
                </a:solidFill>
              </a:rPr>
              <a:t>: </a:t>
            </a:r>
            <a:r>
              <a:rPr lang="sl-SI" sz="2400" dirty="0" smtClean="0">
                <a:solidFill>
                  <a:schemeClr val="tx1"/>
                </a:solidFill>
              </a:rPr>
              <a:t>also general, </a:t>
            </a:r>
            <a:r>
              <a:rPr lang="sl-SI" sz="2400" dirty="0">
                <a:solidFill>
                  <a:schemeClr val="tx1"/>
                </a:solidFill>
              </a:rPr>
              <a:t>in </a:t>
            </a:r>
            <a:r>
              <a:rPr lang="sl-SI" sz="2400" dirty="0" err="1">
                <a:solidFill>
                  <a:schemeClr val="tx1"/>
                </a:solidFill>
              </a:rPr>
              <a:t>services</a:t>
            </a:r>
            <a:r>
              <a:rPr lang="sl-SI" sz="2400" dirty="0">
                <a:solidFill>
                  <a:schemeClr val="tx1"/>
                </a:solidFill>
              </a:rPr>
              <a:t> (real acts, SGI) &amp; a</a:t>
            </a:r>
            <a:r>
              <a:rPr lang="en-US" sz="2400" dirty="0">
                <a:solidFill>
                  <a:schemeClr val="tx1"/>
                </a:solidFill>
              </a:rPr>
              <a:t>dm</a:t>
            </a:r>
            <a:r>
              <a:rPr lang="sl-SI" sz="2400" dirty="0">
                <a:solidFill>
                  <a:schemeClr val="tx1"/>
                </a:solidFill>
              </a:rPr>
              <a:t>.</a:t>
            </a:r>
            <a:r>
              <a:rPr lang="en-US" sz="2400" dirty="0">
                <a:solidFill>
                  <a:schemeClr val="tx1"/>
                </a:solidFill>
              </a:rPr>
              <a:t> contracts</a:t>
            </a:r>
            <a:endParaRPr lang="sl-SI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l-SI" sz="2400" dirty="0">
              <a:solidFill>
                <a:schemeClr val="tx1"/>
              </a:solidFill>
            </a:endParaRPr>
          </a:p>
          <a:p>
            <a:pPr lvl="0"/>
            <a:r>
              <a:rPr lang="sl-SI" sz="2400" dirty="0" smtClean="0">
                <a:solidFill>
                  <a:schemeClr val="tx1"/>
                </a:solidFill>
              </a:rPr>
              <a:t>Rights of </a:t>
            </a:r>
            <a:r>
              <a:rPr lang="sl-SI" sz="2400" dirty="0" err="1" smtClean="0">
                <a:solidFill>
                  <a:schemeClr val="tx1"/>
                </a:solidFill>
              </a:rPr>
              <a:t>defence</a:t>
            </a:r>
            <a:r>
              <a:rPr lang="sl-SI" sz="2400" dirty="0" smtClean="0">
                <a:solidFill>
                  <a:schemeClr val="tx1"/>
                </a:solidFill>
              </a:rPr>
              <a:t>, </a:t>
            </a:r>
            <a:r>
              <a:rPr lang="sl-SI" sz="2400" b="1" dirty="0" err="1" smtClean="0">
                <a:solidFill>
                  <a:schemeClr val="tx1"/>
                </a:solidFill>
              </a:rPr>
              <a:t>praticipation</a:t>
            </a:r>
            <a:r>
              <a:rPr lang="sl-SI" sz="2400" b="1" dirty="0" smtClean="0">
                <a:solidFill>
                  <a:schemeClr val="tx1"/>
                </a:solidFill>
              </a:rPr>
              <a:t> &amp; transparency    </a:t>
            </a:r>
            <a:r>
              <a:rPr lang="sl-SI" sz="2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</a:t>
            </a:r>
            <a:endParaRPr lang="sl-SI" sz="2400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sl-SI" sz="2400" dirty="0" smtClean="0">
                <a:solidFill>
                  <a:schemeClr val="tx1"/>
                </a:solidFill>
              </a:rPr>
              <a:t>Proportionality, </a:t>
            </a:r>
            <a:r>
              <a:rPr lang="sl-SI" sz="2400" i="1" dirty="0" smtClean="0">
                <a:solidFill>
                  <a:schemeClr val="tx1"/>
                </a:solidFill>
              </a:rPr>
              <a:t>ex officio, </a:t>
            </a:r>
            <a:r>
              <a:rPr lang="sl-SI" sz="2400" dirty="0" err="1" smtClean="0">
                <a:solidFill>
                  <a:schemeClr val="tx1"/>
                </a:solidFill>
              </a:rPr>
              <a:t>enforcement</a:t>
            </a:r>
            <a:endParaRPr lang="sl-SI" sz="2400" b="1" dirty="0" smtClean="0">
              <a:solidFill>
                <a:schemeClr val="tx1"/>
              </a:solidFill>
            </a:endParaRPr>
          </a:p>
          <a:p>
            <a:pPr lvl="0"/>
            <a:endParaRPr lang="sl-SI" sz="2400" b="1" dirty="0" smtClean="0">
              <a:solidFill>
                <a:schemeClr val="tx1"/>
              </a:solidFill>
            </a:endParaRPr>
          </a:p>
          <a:p>
            <a:pPr lvl="0"/>
            <a:r>
              <a:rPr lang="sl-SI" sz="2400" dirty="0" smtClean="0">
                <a:solidFill>
                  <a:schemeClr val="tx1"/>
                </a:solidFill>
              </a:rPr>
              <a:t>E-government, one stop </a:t>
            </a:r>
            <a:r>
              <a:rPr lang="sl-SI" sz="2400" dirty="0" err="1" smtClean="0">
                <a:solidFill>
                  <a:schemeClr val="tx1"/>
                </a:solidFill>
              </a:rPr>
              <a:t>shops</a:t>
            </a:r>
            <a:r>
              <a:rPr lang="sl-SI" sz="2400" dirty="0" smtClean="0">
                <a:solidFill>
                  <a:schemeClr val="tx1"/>
                </a:solidFill>
              </a:rPr>
              <a:t> …   		         </a:t>
            </a:r>
            <a:r>
              <a:rPr lang="sl-SI" sz="2400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r>
              <a:rPr lang="sl-SI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endParaRPr lang="sl-SI" sz="2400" dirty="0" smtClean="0">
              <a:solidFill>
                <a:schemeClr val="tx1"/>
              </a:solidFill>
            </a:endParaRPr>
          </a:p>
          <a:p>
            <a:r>
              <a:rPr lang="sl-SI" sz="2400" dirty="0">
                <a:solidFill>
                  <a:schemeClr val="tx1"/>
                </a:solidFill>
              </a:rPr>
              <a:t>T</a:t>
            </a:r>
            <a:r>
              <a:rPr lang="en-US" sz="2400" dirty="0" err="1" smtClean="0">
                <a:solidFill>
                  <a:schemeClr val="tx1"/>
                </a:solidFill>
              </a:rPr>
              <a:t>ime</a:t>
            </a:r>
            <a:r>
              <a:rPr lang="en-US" sz="2400" dirty="0" smtClean="0">
                <a:solidFill>
                  <a:schemeClr val="tx1"/>
                </a:solidFill>
              </a:rPr>
              <a:t> limits</a:t>
            </a:r>
            <a:r>
              <a:rPr lang="sl-SI" sz="2400" dirty="0" smtClean="0">
                <a:solidFill>
                  <a:schemeClr val="tx1"/>
                </a:solidFill>
              </a:rPr>
              <a:t>   					          </a:t>
            </a:r>
            <a:r>
              <a:rPr lang="sl-SI" sz="2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enforce</a:t>
            </a:r>
            <a:endParaRPr lang="sl-SI" sz="2400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2400" dirty="0" smtClean="0">
                <a:solidFill>
                  <a:schemeClr val="tx1"/>
                </a:solidFill>
              </a:rPr>
              <a:t> ADR 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sl-SI" sz="2400" dirty="0">
                <a:solidFill>
                  <a:schemeClr val="tx1"/>
                </a:solidFill>
              </a:rPr>
              <a:t>mediation, </a:t>
            </a:r>
            <a:r>
              <a:rPr lang="sl-SI" sz="2400" dirty="0" err="1">
                <a:solidFill>
                  <a:schemeClr val="tx1"/>
                </a:solidFill>
              </a:rPr>
              <a:t>etc</a:t>
            </a:r>
            <a:r>
              <a:rPr lang="sl-SI" sz="2400" dirty="0">
                <a:solidFill>
                  <a:schemeClr val="tx1"/>
                </a:solidFill>
              </a:rPr>
              <a:t>.) 	</a:t>
            </a:r>
            <a:r>
              <a:rPr lang="sl-SI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         </a:t>
            </a:r>
            <a:r>
              <a:rPr lang="sl-SI" sz="2400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certainty</a:t>
            </a:r>
            <a:r>
              <a:rPr lang="sl-SI" sz="2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endParaRPr lang="sl-SI" sz="2400" dirty="0" smtClean="0">
              <a:solidFill>
                <a:schemeClr val="tx1"/>
              </a:solidFill>
            </a:endParaRPr>
          </a:p>
          <a:p>
            <a:r>
              <a:rPr lang="sl-SI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Reduction</a:t>
            </a: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</a:t>
            </a: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remedies</a:t>
            </a: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/</a:t>
            </a:r>
            <a:r>
              <a:rPr lang="sl-SI" sz="2400" dirty="0" err="1" smtClean="0">
                <a:solidFill>
                  <a:schemeClr val="tx1"/>
                </a:solidFill>
              </a:rPr>
              <a:t>reason</a:t>
            </a:r>
            <a:r>
              <a:rPr lang="sl-SI" sz="2400" dirty="0" smtClean="0">
                <a:solidFill>
                  <a:schemeClr val="tx1"/>
                </a:solidFill>
              </a:rPr>
              <a:t> but </a:t>
            </a:r>
            <a:r>
              <a:rPr lang="en-US" sz="2400" i="1" dirty="0" smtClean="0">
                <a:solidFill>
                  <a:schemeClr val="tx1"/>
                </a:solidFill>
              </a:rPr>
              <a:t>pro </a:t>
            </a:r>
            <a:r>
              <a:rPr lang="en-US" sz="2400" i="1" dirty="0" err="1" smtClean="0">
                <a:solidFill>
                  <a:schemeClr val="tx1"/>
                </a:solidFill>
              </a:rPr>
              <a:t>actione</a:t>
            </a:r>
            <a:r>
              <a:rPr lang="sl-SI" sz="2400" i="1" dirty="0" smtClean="0">
                <a:solidFill>
                  <a:schemeClr val="tx1"/>
                </a:solidFill>
              </a:rPr>
              <a:t>      </a:t>
            </a:r>
            <a:r>
              <a:rPr lang="sl-SI" sz="2400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compliance</a:t>
            </a:r>
            <a:endParaRPr lang="sl-SI" sz="24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sl-SI" sz="2400" i="1" dirty="0" smtClean="0">
                <a:solidFill>
                  <a:schemeClr val="tx1"/>
                </a:solidFill>
              </a:rPr>
              <a:t>			</a:t>
            </a:r>
            <a:r>
              <a:rPr lang="sl-SI" sz="2400" i="1" dirty="0">
                <a:solidFill>
                  <a:schemeClr val="tx1"/>
                </a:solidFill>
              </a:rPr>
              <a:t>	 </a:t>
            </a:r>
            <a:r>
              <a:rPr lang="sl-SI" sz="2400" dirty="0" smtClean="0">
                <a:solidFill>
                  <a:schemeClr val="tx1"/>
                </a:solidFill>
              </a:rPr>
              <a:t>&amp; </a:t>
            </a:r>
            <a:r>
              <a:rPr lang="sl-SI" sz="2400" b="1" dirty="0">
                <a:solidFill>
                  <a:schemeClr val="tx1"/>
                </a:solidFill>
              </a:rPr>
              <a:t>adm. </a:t>
            </a:r>
            <a:r>
              <a:rPr lang="sl-SI" sz="2400" b="1" dirty="0" smtClean="0">
                <a:solidFill>
                  <a:schemeClr val="tx1"/>
                </a:solidFill>
              </a:rPr>
              <a:t>justice     	</a:t>
            </a:r>
            <a:endParaRPr lang="sl-SI" sz="24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Desni zaviti oklepaj 5"/>
          <p:cNvSpPr/>
          <p:nvPr/>
        </p:nvSpPr>
        <p:spPr>
          <a:xfrm>
            <a:off x="449316" y="1340069"/>
            <a:ext cx="234251" cy="120038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7" name="Desni zaviti oklepaj 6"/>
          <p:cNvSpPr/>
          <p:nvPr/>
        </p:nvSpPr>
        <p:spPr>
          <a:xfrm>
            <a:off x="6611293" y="2729636"/>
            <a:ext cx="144016" cy="91210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Desni zaviti oklepaj 7"/>
          <p:cNvSpPr/>
          <p:nvPr/>
        </p:nvSpPr>
        <p:spPr>
          <a:xfrm>
            <a:off x="6953769" y="4085998"/>
            <a:ext cx="227424" cy="1904899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4387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0387" y="-192191"/>
            <a:ext cx="8702567" cy="1143000"/>
          </a:xfrm>
        </p:spPr>
        <p:txBody>
          <a:bodyPr>
            <a:norm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4.I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Interdependence of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procedures &amp; justice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grada vsebine 2"/>
          <p:cNvSpPr>
            <a:spLocks noGrp="1"/>
          </p:cNvSpPr>
          <p:nvPr>
            <p:ph idx="1"/>
          </p:nvPr>
        </p:nvSpPr>
        <p:spPr>
          <a:xfrm>
            <a:off x="338685" y="1839062"/>
            <a:ext cx="8970579" cy="585201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</a:rPr>
              <a:t>Redefinition</a:t>
            </a:r>
            <a:r>
              <a:rPr lang="sl-SI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of </a:t>
            </a:r>
            <a:r>
              <a:rPr lang="en-US" sz="2400" b="1" dirty="0" smtClean="0">
                <a:solidFill>
                  <a:schemeClr val="tx1"/>
                </a:solidFill>
              </a:rPr>
              <a:t>procedure</a:t>
            </a:r>
            <a:r>
              <a:rPr lang="sl-SI" sz="2400" b="1" dirty="0" smtClean="0">
                <a:solidFill>
                  <a:schemeClr val="tx1"/>
                </a:solidFill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due to </a:t>
            </a:r>
            <a:r>
              <a:rPr lang="sl-SI" sz="2400" dirty="0" err="1" smtClean="0">
                <a:solidFill>
                  <a:schemeClr val="tx1"/>
                </a:solidFill>
              </a:rPr>
              <a:t>its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err="1" smtClean="0">
                <a:solidFill>
                  <a:schemeClr val="tx1"/>
                </a:solidFill>
              </a:rPr>
              <a:t>aims</a:t>
            </a:r>
            <a:r>
              <a:rPr lang="sl-SI" sz="2400" dirty="0" smtClean="0">
                <a:solidFill>
                  <a:schemeClr val="tx1"/>
                </a:solidFill>
              </a:rPr>
              <a:t> &amp; </a:t>
            </a:r>
            <a:r>
              <a:rPr lang="sl-SI" sz="2400" dirty="0" err="1" smtClean="0">
                <a:solidFill>
                  <a:schemeClr val="tx1"/>
                </a:solidFill>
              </a:rPr>
              <a:t>scope</a:t>
            </a:r>
            <a:r>
              <a:rPr lang="sl-SI" sz="2400" dirty="0" smtClean="0">
                <a:solidFill>
                  <a:schemeClr val="tx1"/>
                </a:solidFill>
              </a:rPr>
              <a:t>  				</a:t>
            </a:r>
            <a:r>
              <a:rPr lang="sl-SI" sz="2400" b="1" dirty="0" err="1" smtClean="0">
                <a:solidFill>
                  <a:schemeClr val="tx1"/>
                </a:solidFill>
              </a:rPr>
              <a:t>complementary</a:t>
            </a:r>
            <a:r>
              <a:rPr lang="sl-SI" sz="2400" b="1" dirty="0" smtClean="0">
                <a:solidFill>
                  <a:schemeClr val="tx1"/>
                </a:solidFill>
              </a:rPr>
              <a:t> </a:t>
            </a:r>
            <a:r>
              <a:rPr lang="sl-SI" sz="2400" b="1" dirty="0" err="1" smtClean="0">
                <a:solidFill>
                  <a:schemeClr val="tx1"/>
                </a:solidFill>
              </a:rPr>
              <a:t>redefinition</a:t>
            </a:r>
            <a:r>
              <a:rPr lang="sl-SI" sz="2400" b="1" dirty="0" smtClean="0">
                <a:solidFill>
                  <a:schemeClr val="tx1"/>
                </a:solidFill>
              </a:rPr>
              <a:t> of </a:t>
            </a:r>
            <a:r>
              <a:rPr lang="sl-SI" sz="2400" b="1" dirty="0" err="1" smtClean="0">
                <a:solidFill>
                  <a:schemeClr val="tx1"/>
                </a:solidFill>
              </a:rPr>
              <a:t>judicial</a:t>
            </a:r>
            <a:r>
              <a:rPr lang="sl-SI" sz="2400" b="1" dirty="0" smtClean="0">
                <a:solidFill>
                  <a:schemeClr val="tx1"/>
                </a:solidFill>
              </a:rPr>
              <a:t> review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sl-SI" sz="24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sl-SI" sz="2400" dirty="0" smtClean="0">
                <a:solidFill>
                  <a:schemeClr val="tx1"/>
                </a:solidFill>
              </a:rPr>
              <a:t>Or from </a:t>
            </a:r>
            <a:r>
              <a:rPr lang="sl-SI" sz="2400" dirty="0" err="1" smtClean="0">
                <a:solidFill>
                  <a:schemeClr val="tx1"/>
                </a:solidFill>
              </a:rPr>
              <a:t>contrary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err="1" smtClean="0">
                <a:solidFill>
                  <a:schemeClr val="tx1"/>
                </a:solidFill>
              </a:rPr>
              <a:t>aspect</a:t>
            </a:r>
            <a:r>
              <a:rPr lang="sl-SI" sz="2400" dirty="0" smtClean="0">
                <a:solidFill>
                  <a:schemeClr val="tx1"/>
                </a:solidFill>
              </a:rPr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sl-SI" sz="800" b="1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sl-SI" sz="2400" dirty="0" smtClean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7394028" y="989651"/>
            <a:ext cx="1075151" cy="1248210"/>
            <a:chOff x="1824" y="633"/>
            <a:chExt cx="2834" cy="2849"/>
          </a:xfrm>
        </p:grpSpPr>
        <p:sp>
          <p:nvSpPr>
            <p:cNvPr id="12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 w 21600"/>
                <a:gd name="T1" fmla="*/ 5 h 21600"/>
                <a:gd name="T2" fmla="*/ 3 w 21600"/>
                <a:gd name="T3" fmla="*/ 7 h 21600"/>
                <a:gd name="T4" fmla="*/ 2 w 21600"/>
                <a:gd name="T5" fmla="*/ 5 h 21600"/>
                <a:gd name="T6" fmla="*/ 3 w 21600"/>
                <a:gd name="T7" fmla="*/ 2 h 21600"/>
                <a:gd name="T8" fmla="*/ 1 w 21600"/>
                <a:gd name="T9" fmla="*/ 0 h 21600"/>
                <a:gd name="T10" fmla="*/ 0 w 21600"/>
                <a:gd name="T11" fmla="*/ 2 h 21600"/>
                <a:gd name="T12" fmla="*/ 1 w 21600"/>
                <a:gd name="T13" fmla="*/ 5 h 21600"/>
                <a:gd name="T14" fmla="*/ 0 w 21600"/>
                <a:gd name="T15" fmla="*/ 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9 w 21600"/>
                <a:gd name="T25" fmla="*/ 7718 h 21600"/>
                <a:gd name="T26" fmla="*/ 19157 w 21600"/>
                <a:gd name="T27" fmla="*/ 202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0070C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3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0 w 21600"/>
                <a:gd name="T1" fmla="*/ 4 h 21600"/>
                <a:gd name="T2" fmla="*/ 2 w 21600"/>
                <a:gd name="T3" fmla="*/ 5 h 21600"/>
                <a:gd name="T4" fmla="*/ 6 w 21600"/>
                <a:gd name="T5" fmla="*/ 4 h 21600"/>
                <a:gd name="T6" fmla="*/ 9 w 21600"/>
                <a:gd name="T7" fmla="*/ 5 h 21600"/>
                <a:gd name="T8" fmla="*/ 12 w 21600"/>
                <a:gd name="T9" fmla="*/ 4 h 21600"/>
                <a:gd name="T10" fmla="*/ 9 w 21600"/>
                <a:gd name="T11" fmla="*/ 1 h 21600"/>
                <a:gd name="T12" fmla="*/ 6 w 21600"/>
                <a:gd name="T13" fmla="*/ 0 h 21600"/>
                <a:gd name="T14" fmla="*/ 2 w 21600"/>
                <a:gd name="T15" fmla="*/ 2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0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5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1 w 21600"/>
                <a:gd name="T1" fmla="*/ 6 h 21600"/>
                <a:gd name="T2" fmla="*/ 0 w 21600"/>
                <a:gd name="T3" fmla="*/ 9 h 21600"/>
                <a:gd name="T4" fmla="*/ 1 w 21600"/>
                <a:gd name="T5" fmla="*/ 12 h 21600"/>
                <a:gd name="T6" fmla="*/ 3 w 21600"/>
                <a:gd name="T7" fmla="*/ 9 h 21600"/>
                <a:gd name="T8" fmla="*/ 2 w 21600"/>
                <a:gd name="T9" fmla="*/ 6 h 21600"/>
                <a:gd name="T10" fmla="*/ 3 w 21600"/>
                <a:gd name="T11" fmla="*/ 3 h 21600"/>
                <a:gd name="T12" fmla="*/ 1 w 21600"/>
                <a:gd name="T13" fmla="*/ 0 h 21600"/>
                <a:gd name="T14" fmla="*/ 0 w 21600"/>
                <a:gd name="T15" fmla="*/ 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92D05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6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0 w 21600"/>
                <a:gd name="T1" fmla="*/ 2 h 21600"/>
                <a:gd name="T2" fmla="*/ 10 w 21600"/>
                <a:gd name="T3" fmla="*/ 0 h 21600"/>
                <a:gd name="T4" fmla="*/ 3 w 21600"/>
                <a:gd name="T5" fmla="*/ 0 h 21600"/>
                <a:gd name="T6" fmla="*/ 3 w 21600"/>
                <a:gd name="T7" fmla="*/ 2 h 21600"/>
                <a:gd name="T8" fmla="*/ 6 w 21600"/>
                <a:gd name="T9" fmla="*/ 2 h 21600"/>
                <a:gd name="T10" fmla="*/ 6 w 21600"/>
                <a:gd name="T11" fmla="*/ 1 h 21600"/>
                <a:gd name="T12" fmla="*/ 13 w 21600"/>
                <a:gd name="T13" fmla="*/ 1 h 21600"/>
                <a:gd name="T14" fmla="*/ 0 w 21600"/>
                <a:gd name="T15" fmla="*/ 1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4 w 21600"/>
                <a:gd name="T25" fmla="*/ 2569 h 21600"/>
                <a:gd name="T26" fmla="*/ 16128 w 21600"/>
                <a:gd name="T27" fmla="*/ 1954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FFFF00"/>
            </a:solidFill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sl-SI"/>
            </a:p>
          </p:txBody>
        </p:sp>
      </p:grpSp>
      <p:sp>
        <p:nvSpPr>
          <p:cNvPr id="3" name="Desna puščica 2"/>
          <p:cNvSpPr/>
          <p:nvPr/>
        </p:nvSpPr>
        <p:spPr>
          <a:xfrm>
            <a:off x="1016876" y="2238007"/>
            <a:ext cx="978408" cy="48463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Pravokotnik 3"/>
          <p:cNvSpPr/>
          <p:nvPr/>
        </p:nvSpPr>
        <p:spPr>
          <a:xfrm>
            <a:off x="401747" y="3884870"/>
            <a:ext cx="8647660" cy="8221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200"/>
              </a:spcBef>
            </a:pPr>
            <a:r>
              <a:rPr lang="bs-Latn-BA" altLang="sl-SI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(more) </a:t>
            </a:r>
            <a:r>
              <a:rPr lang="bs-Latn-BA" altLang="sl-SI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role of a court-like </a:t>
            </a:r>
            <a:r>
              <a:rPr lang="bs-Latn-BA" altLang="sl-SI" sz="2400" dirty="0">
                <a:solidFill>
                  <a:schemeClr val="tx1"/>
                </a:solidFill>
              </a:rPr>
              <a:t>system by </a:t>
            </a:r>
            <a:r>
              <a:rPr lang="bs-Latn-BA" altLang="sl-SI" sz="2400" dirty="0" smtClean="0">
                <a:solidFill>
                  <a:schemeClr val="tx1"/>
                </a:solidFill>
              </a:rPr>
              <a:t>A/PA = PA </a:t>
            </a:r>
            <a:r>
              <a:rPr lang="bs-Latn-BA" altLang="sl-SI" sz="2400" dirty="0">
                <a:solidFill>
                  <a:schemeClr val="tx1"/>
                </a:solidFill>
              </a:rPr>
              <a:t>can and should </a:t>
            </a:r>
            <a:r>
              <a:rPr lang="bs-Latn-BA" altLang="sl-SI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concentrate on problem-solving &amp; </a:t>
            </a:r>
            <a:r>
              <a:rPr lang="bs-Latn-BA" altLang="sl-SI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Adm. </a:t>
            </a:r>
            <a:r>
              <a:rPr lang="bs-Latn-BA" altLang="sl-SI" sz="2400" dirty="0">
                <a:solidFill>
                  <a:schemeClr val="tx1"/>
                </a:solidFill>
              </a:rPr>
              <a:t>with individuals</a:t>
            </a:r>
          </a:p>
        </p:txBody>
      </p:sp>
    </p:spTree>
    <p:extLst>
      <p:ext uri="{BB962C8B-B14F-4D97-AF65-F5344CB8AC3E}">
        <p14:creationId xmlns:p14="http://schemas.microsoft.com/office/powerpoint/2010/main" val="422971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http://t3.gstatic.com/images?q=tbn:ANd9GcSj8ITnQhfKMI7j93jsv091hhmwUcuNAm2TXHoJ9uNXEBXMWAWy3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618" y="4430109"/>
            <a:ext cx="2257342" cy="242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0387" y="-192191"/>
            <a:ext cx="8836572" cy="1143000"/>
          </a:xfrm>
        </p:spPr>
        <p:txBody>
          <a:bodyPr>
            <a:norm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4.II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Interdependence of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procedures &amp; justice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grada vsebine 2"/>
          <p:cNvSpPr>
            <a:spLocks noGrp="1"/>
          </p:cNvSpPr>
          <p:nvPr>
            <p:ph idx="1"/>
          </p:nvPr>
        </p:nvSpPr>
        <p:spPr>
          <a:xfrm>
            <a:off x="138442" y="1055771"/>
            <a:ext cx="8970579" cy="531349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Interdependence in terms of </a:t>
            </a:r>
            <a:r>
              <a:rPr lang="en-US" sz="2400" b="1" dirty="0" smtClean="0">
                <a:solidFill>
                  <a:schemeClr val="tx1"/>
                </a:solidFill>
              </a:rPr>
              <a:t>legal protection:</a:t>
            </a:r>
          </a:p>
          <a:p>
            <a:pPr marL="731837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95000"/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If AP mainly for win-win public &amp; </a:t>
            </a:r>
            <a:r>
              <a:rPr lang="en-US" dirty="0" err="1" smtClean="0">
                <a:solidFill>
                  <a:schemeClr val="tx1"/>
                </a:solidFill>
              </a:rPr>
              <a:t>ind.</a:t>
            </a:r>
            <a:r>
              <a:rPr lang="en-US" dirty="0" smtClean="0">
                <a:solidFill>
                  <a:schemeClr val="tx1"/>
                </a:solidFill>
              </a:rPr>
              <a:t> interests‘ realization = judicial review takes over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subjective protection </a:t>
            </a:r>
            <a:r>
              <a:rPr lang="en-US" dirty="0" smtClean="0">
                <a:solidFill>
                  <a:schemeClr val="tx1"/>
                </a:solidFill>
              </a:rPr>
              <a:t>of rights</a:t>
            </a:r>
          </a:p>
          <a:p>
            <a:pPr marL="731837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95000"/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Less remedies, grounds, timing etc. for their use in AP =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broader </a:t>
            </a:r>
            <a:r>
              <a:rPr lang="en-US" b="1" dirty="0" smtClean="0">
                <a:solidFill>
                  <a:schemeClr val="tx1"/>
                </a:solidFill>
              </a:rPr>
              <a:t>scope </a:t>
            </a:r>
            <a:r>
              <a:rPr lang="en-US" dirty="0" smtClean="0">
                <a:solidFill>
                  <a:schemeClr val="tx1"/>
                </a:solidFill>
              </a:rPr>
              <a:t>by courts: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two-tiered,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adversa</a:t>
            </a:r>
            <a:r>
              <a:rPr lang="sl-SI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&amp; full/merit </a:t>
            </a:r>
            <a:r>
              <a:rPr lang="en-US" dirty="0" smtClean="0">
                <a:solidFill>
                  <a:schemeClr val="tx1"/>
                </a:solidFill>
              </a:rPr>
              <a:t>jurisdiction…</a:t>
            </a:r>
            <a:r>
              <a:rPr lang="sl-SI" dirty="0" smtClean="0">
                <a:solidFill>
                  <a:schemeClr val="tx1"/>
                </a:solidFill>
              </a:rPr>
              <a:t> (</a:t>
            </a:r>
            <a:r>
              <a:rPr lang="sl-SI" dirty="0" err="1" smtClean="0">
                <a:solidFill>
                  <a:schemeClr val="tx1"/>
                </a:solidFill>
              </a:rPr>
              <a:t>cassation</a:t>
            </a:r>
            <a:r>
              <a:rPr lang="sl-SI" dirty="0" smtClean="0">
                <a:solidFill>
                  <a:schemeClr val="tx1"/>
                </a:solidFill>
              </a:rPr>
              <a:t> only for adm. </a:t>
            </a:r>
            <a:r>
              <a:rPr lang="sl-SI" dirty="0" err="1" smtClean="0">
                <a:solidFill>
                  <a:schemeClr val="tx1"/>
                </a:solidFill>
              </a:rPr>
              <a:t>silence</a:t>
            </a:r>
            <a:r>
              <a:rPr lang="sl-SI" dirty="0" smtClean="0">
                <a:solidFill>
                  <a:schemeClr val="tx1"/>
                </a:solidFill>
              </a:rPr>
              <a:t> or </a:t>
            </a:r>
            <a:r>
              <a:rPr lang="sl-SI" dirty="0" err="1" smtClean="0">
                <a:solidFill>
                  <a:schemeClr val="tx1"/>
                </a:solidFill>
              </a:rPr>
              <a:t>discretionary</a:t>
            </a:r>
            <a:r>
              <a:rPr lang="sl-SI" dirty="0" smtClean="0">
                <a:solidFill>
                  <a:schemeClr val="tx1"/>
                </a:solidFill>
              </a:rPr>
              <a:t> powers)</a:t>
            </a:r>
            <a:endParaRPr lang="en-US" dirty="0" smtClean="0">
              <a:solidFill>
                <a:schemeClr val="tx1"/>
              </a:solidFill>
            </a:endParaRPr>
          </a:p>
          <a:p>
            <a:pPr marL="731837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95000"/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If AP scope broadened = judicial protection of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administrative / likewise acts </a:t>
            </a:r>
            <a:r>
              <a:rPr lang="en-US" dirty="0" smtClean="0">
                <a:solidFill>
                  <a:schemeClr val="tx1"/>
                </a:solidFill>
              </a:rPr>
              <a:t>= incl. general, sanctions, etc.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Adm. Court </a:t>
            </a:r>
            <a:endParaRPr lang="sl-SI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31837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95000"/>
              <a:buFont typeface="+mj-lt"/>
              <a:buAutoNum type="arabicPeriod"/>
            </a:pPr>
            <a:endParaRPr lang="en-US" sz="1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994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898" y="2963918"/>
            <a:ext cx="5260067" cy="4436734"/>
          </a:xfrm>
          <a:prstGeom prst="rect">
            <a:avLst/>
          </a:prstGeom>
        </p:spPr>
      </p:pic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0" y="23342"/>
            <a:ext cx="8229600" cy="1143000"/>
          </a:xfrm>
        </p:spPr>
        <p:txBody>
          <a:bodyPr>
            <a:norm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4.III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Impediments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reduction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AP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remedies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broadened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adm. justice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avokotnik 5"/>
          <p:cNvSpPr/>
          <p:nvPr/>
        </p:nvSpPr>
        <p:spPr>
          <a:xfrm>
            <a:off x="83744" y="1455813"/>
            <a:ext cx="885233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637" lvl="2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95000"/>
            </a:pPr>
            <a:r>
              <a:rPr lang="sl-SI" sz="2400" dirty="0"/>
              <a:t>! </a:t>
            </a:r>
            <a:r>
              <a:rPr lang="en-US" sz="2400" dirty="0" smtClean="0"/>
              <a:t>Beware </a:t>
            </a:r>
            <a:r>
              <a:rPr lang="en-US" sz="2400" dirty="0"/>
              <a:t>of </a:t>
            </a:r>
            <a:r>
              <a:rPr lang="en-US" sz="2400" b="1" u="sng" dirty="0"/>
              <a:t>not overburdening courts</a:t>
            </a:r>
            <a:r>
              <a:rPr lang="en-US" sz="2400" b="1" dirty="0"/>
              <a:t> </a:t>
            </a:r>
            <a:r>
              <a:rPr lang="sl-SI" sz="2400" dirty="0"/>
              <a:t>due to	</a:t>
            </a:r>
            <a:r>
              <a:rPr lang="sl-SI" sz="2400" b="1" dirty="0"/>
              <a:t>	</a:t>
            </a:r>
            <a:endParaRPr lang="sl-SI" sz="2400" b="1" dirty="0" smtClean="0"/>
          </a:p>
          <a:p>
            <a:pPr marL="617537" lvl="2" indent="-3429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95000"/>
              <a:buFont typeface="Wingdings" panose="05000000000000000000" pitchFamily="2" charset="2"/>
              <a:buChar char="Ø"/>
            </a:pPr>
            <a:r>
              <a:rPr lang="sl-SI" sz="2400" dirty="0"/>
              <a:t>D</a:t>
            </a:r>
            <a:r>
              <a:rPr lang="en-US" sz="2400" dirty="0" err="1" smtClean="0"/>
              <a:t>ivision</a:t>
            </a:r>
            <a:r>
              <a:rPr lang="en-US" sz="2400" dirty="0" smtClean="0"/>
              <a:t> </a:t>
            </a:r>
            <a:r>
              <a:rPr lang="en-US" sz="2400" dirty="0"/>
              <a:t>of </a:t>
            </a:r>
            <a:r>
              <a:rPr lang="en-US" sz="2400" dirty="0" smtClean="0"/>
              <a:t>powers</a:t>
            </a:r>
            <a:r>
              <a:rPr lang="sl-SI" sz="2400" dirty="0" smtClean="0"/>
              <a:t> - </a:t>
            </a:r>
            <a:r>
              <a:rPr lang="en-US" sz="2400" dirty="0" smtClean="0"/>
              <a:t>adm</a:t>
            </a:r>
            <a:r>
              <a:rPr lang="en-US" sz="2400" dirty="0"/>
              <a:t>. matters are executive</a:t>
            </a:r>
            <a:r>
              <a:rPr lang="en-US" sz="2400" dirty="0" smtClean="0"/>
              <a:t>!</a:t>
            </a:r>
            <a:r>
              <a:rPr lang="sl-SI" sz="2400" dirty="0" smtClean="0"/>
              <a:t>                    </a:t>
            </a:r>
            <a:endParaRPr lang="sl-SI" sz="2400" dirty="0"/>
          </a:p>
          <a:p>
            <a:pPr marL="617537" lvl="2" indent="-3429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95000"/>
              <a:buFont typeface="Wingdings" panose="05000000000000000000" pitchFamily="2" charset="2"/>
              <a:buChar char="Ø"/>
            </a:pPr>
            <a:r>
              <a:rPr lang="sl-SI" sz="2400" dirty="0" err="1" smtClean="0"/>
              <a:t>Assistance</a:t>
            </a:r>
            <a:r>
              <a:rPr lang="sl-SI" sz="2400" dirty="0" smtClean="0"/>
              <a:t> &amp; </a:t>
            </a:r>
            <a:r>
              <a:rPr lang="en-US" sz="2400" dirty="0" smtClean="0"/>
              <a:t>reasonable </a:t>
            </a:r>
            <a:r>
              <a:rPr lang="en-US" sz="2400" dirty="0"/>
              <a:t>timing </a:t>
            </a:r>
            <a:r>
              <a:rPr lang="sl-SI" sz="2400" dirty="0" smtClean="0"/>
              <a:t>- </a:t>
            </a:r>
            <a:r>
              <a:rPr lang="sl-SI" sz="2400" dirty="0" err="1" smtClean="0"/>
              <a:t>effective</a:t>
            </a:r>
            <a:r>
              <a:rPr lang="sl-SI" sz="2400" dirty="0" smtClean="0"/>
              <a:t> </a:t>
            </a:r>
            <a:r>
              <a:rPr lang="sl-SI" sz="2400" dirty="0"/>
              <a:t>access to justice</a:t>
            </a:r>
            <a:r>
              <a:rPr lang="sl-SI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703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63" y="-120131"/>
            <a:ext cx="9002110" cy="1143000"/>
          </a:xfrm>
        </p:spPr>
        <p:txBody>
          <a:bodyPr>
            <a:normAutofit/>
          </a:bodyPr>
          <a:lstStyle/>
          <a:p>
            <a:r>
              <a:rPr lang="sl-SI" sz="3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on Europeanization in adm.-legal protection</a:t>
            </a:r>
            <a:endParaRPr lang="sl-SI" sz="3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Označba mesta vsebin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51422"/>
              </p:ext>
            </p:extLst>
          </p:nvPr>
        </p:nvGraphicFramePr>
        <p:xfrm>
          <a:off x="63063" y="817915"/>
          <a:ext cx="4130565" cy="5085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20361435"/>
              </p:ext>
            </p:extLst>
          </p:nvPr>
        </p:nvGraphicFramePr>
        <p:xfrm>
          <a:off x="4264573" y="923704"/>
          <a:ext cx="4800600" cy="5108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Desna puščica 2"/>
          <p:cNvSpPr/>
          <p:nvPr/>
        </p:nvSpPr>
        <p:spPr>
          <a:xfrm>
            <a:off x="3488122" y="1259350"/>
            <a:ext cx="1269124" cy="559676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2" name="Pravokotnik 11"/>
          <p:cNvSpPr/>
          <p:nvPr/>
        </p:nvSpPr>
        <p:spPr>
          <a:xfrm>
            <a:off x="112331" y="6140036"/>
            <a:ext cx="8952842" cy="7015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sl-SI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Prevailing</a:t>
            </a: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legal protection</a:t>
            </a:r>
            <a:r>
              <a:rPr lang="sl-SI" sz="2400" dirty="0" smtClean="0"/>
              <a:t>: </a:t>
            </a:r>
            <a:r>
              <a:rPr lang="sl-SI" sz="2400" dirty="0" err="1"/>
              <a:t>less</a:t>
            </a:r>
            <a:r>
              <a:rPr lang="sl-SI" sz="2400" dirty="0"/>
              <a:t> </a:t>
            </a:r>
            <a:r>
              <a:rPr lang="sl-SI" sz="2400" dirty="0" err="1" smtClean="0"/>
              <a:t>extraord</a:t>
            </a:r>
            <a:r>
              <a:rPr lang="sl-SI" sz="2400" dirty="0" smtClean="0"/>
              <a:t>/</a:t>
            </a:r>
            <a:r>
              <a:rPr lang="sl-SI" sz="2400" i="1" dirty="0" smtClean="0"/>
              <a:t>ex offo </a:t>
            </a:r>
            <a:r>
              <a:rPr lang="sl-SI" sz="2400" dirty="0" err="1" smtClean="0"/>
              <a:t>remedies</a:t>
            </a:r>
            <a:r>
              <a:rPr lang="sl-SI" sz="2400" dirty="0" smtClean="0"/>
              <a:t> in AP </a:t>
            </a:r>
            <a:r>
              <a:rPr lang="sl-SI" sz="2400" dirty="0"/>
              <a:t>but </a:t>
            </a:r>
            <a:r>
              <a:rPr lang="sl-SI" sz="2400" dirty="0" smtClean="0"/>
              <a:t>mainly </a:t>
            </a:r>
            <a:r>
              <a:rPr lang="sl-SI" sz="2400" dirty="0"/>
              <a:t>adm. </a:t>
            </a:r>
            <a:r>
              <a:rPr lang="sl-SI" sz="2400" dirty="0" err="1" smtClean="0"/>
              <a:t>appeal</a:t>
            </a:r>
            <a:r>
              <a:rPr lang="sl-SI" sz="2400" dirty="0" smtClean="0"/>
              <a:t>, </a:t>
            </a:r>
            <a:r>
              <a:rPr lang="sl-SI" sz="2400" dirty="0" err="1" smtClean="0"/>
              <a:t>which</a:t>
            </a:r>
            <a:r>
              <a:rPr lang="sl-SI" sz="2400" dirty="0" smtClean="0"/>
              <a:t> </a:t>
            </a:r>
            <a:r>
              <a:rPr lang="sl-SI" sz="2400" dirty="0" err="1" smtClean="0"/>
              <a:t>rarely</a:t>
            </a:r>
            <a:r>
              <a:rPr lang="sl-SI" sz="2400" dirty="0" smtClean="0"/>
              <a:t> </a:t>
            </a:r>
            <a:r>
              <a:rPr lang="sl-SI" sz="2400" dirty="0" err="1" smtClean="0"/>
              <a:t>leads</a:t>
            </a:r>
            <a:r>
              <a:rPr lang="sl-SI" sz="2400" dirty="0" smtClean="0"/>
              <a:t> </a:t>
            </a:r>
            <a:r>
              <a:rPr lang="sl-SI" sz="2400" dirty="0"/>
              <a:t>to </a:t>
            </a:r>
            <a:r>
              <a:rPr lang="sl-SI" sz="2400" i="1" dirty="0" err="1" smtClean="0"/>
              <a:t>abrogatio</a:t>
            </a:r>
            <a:r>
              <a:rPr lang="sl-SI" sz="2400" dirty="0" smtClean="0"/>
              <a:t> </a:t>
            </a:r>
            <a:r>
              <a:rPr lang="sl-SI" sz="2400" dirty="0"/>
              <a:t>of </a:t>
            </a:r>
            <a:r>
              <a:rPr lang="sl-SI" sz="2400" dirty="0" err="1" smtClean="0"/>
              <a:t>adm</a:t>
            </a:r>
            <a:r>
              <a:rPr lang="sl-SI" sz="2400" dirty="0" smtClean="0"/>
              <a:t>. </a:t>
            </a:r>
            <a:r>
              <a:rPr lang="sl-SI" sz="2400" dirty="0" err="1" smtClean="0"/>
              <a:t>act</a:t>
            </a:r>
            <a:r>
              <a:rPr lang="sl-SI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2970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0359" y="85733"/>
            <a:ext cx="7598980" cy="1143000"/>
          </a:xfrm>
        </p:spPr>
        <p:txBody>
          <a:bodyPr>
            <a:normAutofit/>
          </a:bodyPr>
          <a:lstStyle/>
          <a:p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</a:t>
            </a:r>
            <a:endParaRPr lang="sl-SI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>
          <a:xfrm>
            <a:off x="6187966" y="2414633"/>
            <a:ext cx="2609192" cy="817613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Kapieren, nicht </a:t>
            </a:r>
            <a:r>
              <a:rPr lang="sl-SI" sz="20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kopieren</a:t>
            </a:r>
            <a:r>
              <a:rPr lang="sl-SI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sl-SI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 9"/>
          <p:cNvSpPr/>
          <p:nvPr/>
        </p:nvSpPr>
        <p:spPr>
          <a:xfrm>
            <a:off x="6038194" y="5180939"/>
            <a:ext cx="2758964" cy="685641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0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Festina</a:t>
            </a:r>
            <a:r>
              <a:rPr lang="sl-SI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lente!</a:t>
            </a:r>
            <a:endParaRPr lang="sl-SI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značba mesta vsebine 3"/>
          <p:cNvSpPr>
            <a:spLocks noGrp="1"/>
          </p:cNvSpPr>
          <p:nvPr>
            <p:ph idx="1"/>
          </p:nvPr>
        </p:nvSpPr>
        <p:spPr>
          <a:xfrm>
            <a:off x="236482" y="1574725"/>
            <a:ext cx="8229600" cy="360621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However,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convergence</a:t>
            </a:r>
            <a:r>
              <a:rPr lang="en-US" sz="2400" dirty="0" smtClean="0">
                <a:solidFill>
                  <a:schemeClr val="tx1"/>
                </a:solidFill>
              </a:rPr>
              <a:t> does not mean 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harmonization</a:t>
            </a:r>
            <a:r>
              <a:rPr lang="en-US" sz="2400" dirty="0" smtClean="0">
                <a:solidFill>
                  <a:schemeClr val="tx1"/>
                </a:solidFill>
              </a:rPr>
              <a:t>, hence </a:t>
            </a:r>
            <a:r>
              <a:rPr lang="sl-SI" sz="2400" dirty="0" smtClean="0">
                <a:solidFill>
                  <a:schemeClr val="tx1"/>
                </a:solidFill>
              </a:rPr>
              <a:t>= </a:t>
            </a:r>
            <a:r>
              <a:rPr lang="en-US" sz="2400" dirty="0" smtClean="0">
                <a:solidFill>
                  <a:schemeClr val="tx1"/>
                </a:solidFill>
              </a:rPr>
              <a:t>still a lot of room for national values, goals and specifics!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400" dirty="0">
                <a:solidFill>
                  <a:schemeClr val="tx1"/>
                </a:solidFill>
              </a:rPr>
              <a:t>On the other hand, </a:t>
            </a:r>
          </a:p>
          <a:p>
            <a:pPr lvl="1">
              <a:lnSpc>
                <a:spcPct val="110000"/>
              </a:lnSpc>
              <a:spcAft>
                <a:spcPts val="0"/>
              </a:spcAft>
            </a:pPr>
            <a:r>
              <a:rPr lang="sl-SI" sz="2400" dirty="0">
                <a:solidFill>
                  <a:schemeClr val="tx1"/>
                </a:solidFill>
              </a:rPr>
              <a:t>O</a:t>
            </a:r>
            <a:r>
              <a:rPr lang="en-US" sz="2400" dirty="0">
                <a:solidFill>
                  <a:schemeClr val="tx1"/>
                </a:solidFill>
              </a:rPr>
              <a:t>ne must follow </a:t>
            </a:r>
            <a:r>
              <a:rPr lang="en-US" sz="2400" b="1" dirty="0">
                <a:solidFill>
                  <a:schemeClr val="tx1"/>
                </a:solidFill>
              </a:rPr>
              <a:t>EU law and ECHR </a:t>
            </a:r>
            <a:r>
              <a:rPr lang="en-US" sz="2400" dirty="0">
                <a:solidFill>
                  <a:schemeClr val="tx1"/>
                </a:solidFill>
              </a:rPr>
              <a:t>&amp;</a:t>
            </a:r>
          </a:p>
          <a:p>
            <a:pPr lvl="1">
              <a:lnSpc>
                <a:spcPct val="110000"/>
              </a:lnSpc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Do not be blind for exchange of </a:t>
            </a:r>
            <a:r>
              <a:rPr lang="en-US" sz="2400" b="1" dirty="0">
                <a:solidFill>
                  <a:schemeClr val="tx1"/>
                </a:solidFill>
              </a:rPr>
              <a:t>good practices</a:t>
            </a:r>
            <a:r>
              <a:rPr lang="sl-SI" sz="2400" dirty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400" dirty="0">
                <a:solidFill>
                  <a:schemeClr val="tx1"/>
                </a:solidFill>
              </a:rPr>
              <a:t>It is not sufficient to </a:t>
            </a:r>
            <a:r>
              <a:rPr lang="sl-SI" sz="2400" dirty="0">
                <a:solidFill>
                  <a:schemeClr val="tx1"/>
                </a:solidFill>
              </a:rPr>
              <a:t>change law</a:t>
            </a:r>
            <a:r>
              <a:rPr lang="en-US" sz="2400" dirty="0">
                <a:solidFill>
                  <a:schemeClr val="tx1"/>
                </a:solidFill>
              </a:rPr>
              <a:t> but to </a:t>
            </a:r>
            <a:r>
              <a:rPr lang="en-US" sz="2400" b="1" dirty="0">
                <a:solidFill>
                  <a:schemeClr val="tx1"/>
                </a:solidFill>
              </a:rPr>
              <a:t>assess impacts, train t</a:t>
            </a:r>
            <a:r>
              <a:rPr lang="sl-SI" sz="2400" b="1" dirty="0">
                <a:solidFill>
                  <a:schemeClr val="tx1"/>
                </a:solidFill>
              </a:rPr>
              <a:t>he</a:t>
            </a:r>
            <a:r>
              <a:rPr lang="en-US" sz="2400" b="1" dirty="0">
                <a:solidFill>
                  <a:schemeClr val="tx1"/>
                </a:solidFill>
              </a:rPr>
              <a:t> people and monitor</a:t>
            </a:r>
            <a:r>
              <a:rPr lang="en-US" sz="2400" dirty="0">
                <a:solidFill>
                  <a:schemeClr val="tx1"/>
                </a:solidFill>
              </a:rPr>
              <a:t> results (regulatory feed back)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l-SI" sz="2400" dirty="0" smtClean="0">
                <a:solidFill>
                  <a:schemeClr val="tx1"/>
                </a:solidFill>
              </a:rPr>
              <a:t>A</a:t>
            </a:r>
            <a:r>
              <a:rPr lang="en-US" sz="2400" dirty="0" err="1" smtClean="0">
                <a:solidFill>
                  <a:schemeClr val="tx1"/>
                </a:solidFill>
              </a:rPr>
              <a:t>ny</a:t>
            </a:r>
            <a:r>
              <a:rPr lang="en-US" sz="2400" dirty="0" smtClean="0">
                <a:solidFill>
                  <a:schemeClr val="tx1"/>
                </a:solidFill>
              </a:rPr>
              <a:t> systemic change needs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systemic </a:t>
            </a:r>
            <a:r>
              <a:rPr lang="sl-SI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oach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time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12" descr="C:\Users\tina\Pictures\Hand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67" y="5439103"/>
            <a:ext cx="3758764" cy="1418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564879"/>
              </p:ext>
            </p:extLst>
          </p:nvPr>
        </p:nvGraphicFramePr>
        <p:xfrm>
          <a:off x="7103842" y="106337"/>
          <a:ext cx="942975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9" name="Clip" r:id="rId4" imgW="980237" imgH="1774850" progId="MS_ClipArt_Gallery.5">
                  <p:embed/>
                </p:oleObj>
              </mc:Choice>
              <mc:Fallback>
                <p:oleObj name="Clip" r:id="rId4" imgW="980237" imgH="177485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3842" y="106337"/>
                        <a:ext cx="942975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400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8340"/>
          </a:xfrm>
        </p:spPr>
        <p:txBody>
          <a:bodyPr>
            <a:normAutofit/>
          </a:bodyPr>
          <a:lstStyle/>
          <a:p>
            <a:r>
              <a:rPr lang="sl-SI" sz="3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A.I Administrative </a:t>
            </a: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matters from European </a:t>
            </a:r>
            <a:r>
              <a:rPr lang="sl-SI" sz="31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perspective</a:t>
            </a:r>
            <a:endParaRPr lang="sl-SI" sz="3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grada vsebine 2"/>
          <p:cNvSpPr>
            <a:spLocks noGrp="1"/>
          </p:cNvSpPr>
          <p:nvPr>
            <p:ph idx="1"/>
          </p:nvPr>
        </p:nvSpPr>
        <p:spPr>
          <a:xfrm>
            <a:off x="155575" y="1361110"/>
            <a:ext cx="8673115" cy="532313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As highly </a:t>
            </a:r>
            <a:r>
              <a:rPr lang="en-US" sz="2400" b="1" u="sng" dirty="0" smtClean="0">
                <a:solidFill>
                  <a:schemeClr val="tx1"/>
                </a:solidFill>
              </a:rPr>
              <a:t>acknowledged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by theory, regulation and case law =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sl-SI" sz="1000" b="1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Administrative law: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</a:t>
            </a:r>
            <a:r>
              <a:rPr lang="en-US" sz="2400" dirty="0" smtClean="0">
                <a:solidFill>
                  <a:schemeClr val="tx1"/>
                </a:solidFill>
              </a:rPr>
              <a:t>prerogatives vs. individual subjects, exercising public powers/authority – </a:t>
            </a:r>
            <a:r>
              <a:rPr lang="en-US" sz="2400" b="1" dirty="0" smtClean="0">
                <a:solidFill>
                  <a:schemeClr val="tx1"/>
                </a:solidFill>
              </a:rPr>
              <a:t>regardless of </a:t>
            </a:r>
          </a:p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chemeClr val="tx1"/>
                </a:solidFill>
              </a:rPr>
              <a:t>status </a:t>
            </a:r>
            <a:r>
              <a:rPr lang="en-US" sz="2400" dirty="0" smtClean="0">
                <a:solidFill>
                  <a:schemeClr val="tx1"/>
                </a:solidFill>
              </a:rPr>
              <a:t>of PA or other branch of power or private body; </a:t>
            </a:r>
            <a:r>
              <a:rPr lang="sl-SI" sz="2400" dirty="0" smtClean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r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supra- or sub- or a national </a:t>
            </a:r>
            <a:r>
              <a:rPr lang="en-US" sz="2400" b="1" dirty="0" smtClean="0">
                <a:solidFill>
                  <a:schemeClr val="tx1"/>
                </a:solidFill>
              </a:rPr>
              <a:t>level of power?</a:t>
            </a:r>
            <a:endParaRPr lang="sl-SI" sz="2400" b="1" dirty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sl-SI" sz="2400" b="1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Interdependence of administrative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procedures &amp; adm. justice</a:t>
            </a:r>
            <a:r>
              <a:rPr lang="sl-SI" sz="2400" b="1" dirty="0">
                <a:solidFill>
                  <a:schemeClr val="tx1"/>
                </a:solidFill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under a principle of the </a:t>
            </a:r>
            <a:r>
              <a:rPr lang="sl-SI" sz="2400" b="1" dirty="0" err="1" smtClean="0">
                <a:solidFill>
                  <a:schemeClr val="tx1"/>
                </a:solidFill>
              </a:rPr>
              <a:t>division</a:t>
            </a:r>
            <a:r>
              <a:rPr lang="sl-SI" sz="2400" b="1" dirty="0" smtClean="0">
                <a:solidFill>
                  <a:schemeClr val="tx1"/>
                </a:solidFill>
              </a:rPr>
              <a:t> of powers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sl-SI" sz="2400" dirty="0" smtClean="0">
                <a:solidFill>
                  <a:schemeClr val="tx1"/>
                </a:solidFill>
              </a:rPr>
              <a:t>		     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sl-SI" sz="2400" dirty="0">
                <a:solidFill>
                  <a:schemeClr val="tx1"/>
                </a:solidFill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                               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AutoShape 2" descr="https://gsl.org/en/wp-content/uploads/2011/10/Czech_Republic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2411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8340"/>
          </a:xfrm>
        </p:spPr>
        <p:txBody>
          <a:bodyPr>
            <a:normAutofit fontScale="90000"/>
          </a:bodyPr>
          <a:lstStyle/>
          <a:p>
            <a:r>
              <a:rPr lang="sl-SI" sz="3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A.II Adm. </a:t>
            </a: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matters as a </a:t>
            </a:r>
            <a:r>
              <a:rPr lang="sl-SI" sz="31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</a:t>
            </a: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public v. </a:t>
            </a:r>
            <a:r>
              <a:rPr lang="sl-SI" sz="31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private</a:t>
            </a: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1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interests</a:t>
            </a:r>
            <a:endParaRPr lang="sl-SI" sz="3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grada vsebine 2"/>
          <p:cNvSpPr>
            <a:spLocks noGrp="1"/>
          </p:cNvSpPr>
          <p:nvPr>
            <p:ph idx="1"/>
          </p:nvPr>
        </p:nvSpPr>
        <p:spPr>
          <a:xfrm>
            <a:off x="155575" y="903910"/>
            <a:ext cx="8673115" cy="532313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sl-SI" sz="2400" dirty="0" smtClean="0">
                <a:solidFill>
                  <a:schemeClr val="tx1"/>
                </a:solidFill>
              </a:rPr>
              <a:t>		     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sl-SI" sz="2400" dirty="0">
                <a:solidFill>
                  <a:schemeClr val="tx1"/>
                </a:solidFill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                               	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sl-SI" sz="24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sl-SI" sz="24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sl-SI" sz="24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sl-SI" sz="24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sl-SI" sz="24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sl-SI" sz="2400" dirty="0" smtClean="0">
                <a:solidFill>
                  <a:schemeClr val="tx1"/>
                </a:solidFill>
              </a:rPr>
              <a:t>or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AutoShape 2" descr="https://gsl.org/en/wp-content/uploads/2011/10/Czech_Republic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9" name="Elipsa 28"/>
          <p:cNvSpPr/>
          <p:nvPr/>
        </p:nvSpPr>
        <p:spPr>
          <a:xfrm>
            <a:off x="3015570" y="994436"/>
            <a:ext cx="5486024" cy="88980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dirty="0" smtClean="0"/>
              <a:t>ECHR, </a:t>
            </a:r>
            <a:r>
              <a:rPr lang="sl-SI" sz="2400" dirty="0" err="1" smtClean="0"/>
              <a:t>Constit</a:t>
            </a:r>
            <a:r>
              <a:rPr lang="sl-SI" sz="2400" dirty="0" smtClean="0"/>
              <a:t>.</a:t>
            </a:r>
            <a:r>
              <a:rPr lang="sl-SI" sz="2000" dirty="0" smtClean="0"/>
              <a:t>: </a:t>
            </a:r>
            <a:r>
              <a:rPr lang="sl-SI" sz="2400" dirty="0" err="1" smtClean="0"/>
              <a:t>judicial</a:t>
            </a:r>
            <a:r>
              <a:rPr lang="sl-SI" sz="2400" dirty="0" smtClean="0"/>
              <a:t> review</a:t>
            </a:r>
            <a:endParaRPr lang="sl-SI" sz="2400" dirty="0"/>
          </a:p>
        </p:txBody>
      </p:sp>
      <p:sp>
        <p:nvSpPr>
          <p:cNvPr id="31" name="Elipsa 30"/>
          <p:cNvSpPr/>
          <p:nvPr/>
        </p:nvSpPr>
        <p:spPr>
          <a:xfrm>
            <a:off x="2212259" y="5395476"/>
            <a:ext cx="1699877" cy="62273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dirty="0" err="1" smtClean="0"/>
              <a:t>Party</a:t>
            </a:r>
            <a:endParaRPr lang="sl-SI" sz="2400" dirty="0"/>
          </a:p>
        </p:txBody>
      </p:sp>
      <p:cxnSp>
        <p:nvCxnSpPr>
          <p:cNvPr id="20481" name="Raven puščični povezovalnik 20480"/>
          <p:cNvCxnSpPr/>
          <p:nvPr/>
        </p:nvCxnSpPr>
        <p:spPr>
          <a:xfrm flipH="1">
            <a:off x="6834369" y="1837830"/>
            <a:ext cx="180483" cy="2998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Elipsa 37"/>
          <p:cNvSpPr/>
          <p:nvPr/>
        </p:nvSpPr>
        <p:spPr>
          <a:xfrm>
            <a:off x="13316" y="6105101"/>
            <a:ext cx="6996774" cy="7483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dirty="0" smtClean="0"/>
              <a:t>AP as a </a:t>
            </a:r>
            <a:r>
              <a:rPr lang="sl-SI" sz="2400" dirty="0" err="1" smtClean="0"/>
              <a:t>tool</a:t>
            </a:r>
            <a:r>
              <a:rPr lang="sl-SI" sz="2400" dirty="0" smtClean="0"/>
              <a:t> </a:t>
            </a:r>
          </a:p>
          <a:p>
            <a:pPr algn="ctr"/>
            <a:r>
              <a:rPr lang="sl-SI" sz="2400" dirty="0" smtClean="0"/>
              <a:t>for public </a:t>
            </a:r>
            <a:r>
              <a:rPr lang="sl-SI" sz="2400" dirty="0" err="1" smtClean="0"/>
              <a:t>policies</a:t>
            </a:r>
            <a:r>
              <a:rPr lang="sl-SI" sz="2400" dirty="0" smtClean="0"/>
              <a:t>‘ </a:t>
            </a:r>
            <a:r>
              <a:rPr lang="sl-SI" sz="2400" dirty="0" err="1" smtClean="0"/>
              <a:t>implementation</a:t>
            </a:r>
            <a:endParaRPr lang="sl-SI" sz="2400" dirty="0"/>
          </a:p>
        </p:txBody>
      </p:sp>
      <p:sp>
        <p:nvSpPr>
          <p:cNvPr id="20488" name="Puščica dol 20487"/>
          <p:cNvSpPr/>
          <p:nvPr/>
        </p:nvSpPr>
        <p:spPr>
          <a:xfrm>
            <a:off x="2288624" y="2743619"/>
            <a:ext cx="1597496" cy="2816689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err="1" smtClean="0"/>
              <a:t>Uni-lateral</a:t>
            </a:r>
            <a:r>
              <a:rPr lang="sl-SI" dirty="0" smtClean="0"/>
              <a:t> </a:t>
            </a:r>
            <a:r>
              <a:rPr lang="sl-SI" dirty="0" err="1" smtClean="0"/>
              <a:t>auth-ority</a:t>
            </a:r>
            <a:endParaRPr lang="sl-SI" dirty="0"/>
          </a:p>
        </p:txBody>
      </p:sp>
      <p:cxnSp>
        <p:nvCxnSpPr>
          <p:cNvPr id="20490" name="Raven povezovalnik 20489"/>
          <p:cNvCxnSpPr/>
          <p:nvPr/>
        </p:nvCxnSpPr>
        <p:spPr>
          <a:xfrm>
            <a:off x="3625745" y="2674175"/>
            <a:ext cx="508719" cy="102394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496" name="Raven puščični povezovalnik 20495"/>
          <p:cNvCxnSpPr>
            <a:stCxn id="31" idx="7"/>
          </p:cNvCxnSpPr>
          <p:nvPr/>
        </p:nvCxnSpPr>
        <p:spPr>
          <a:xfrm flipV="1">
            <a:off x="3663195" y="4769070"/>
            <a:ext cx="942538" cy="71760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500" name="Pravokotnik 20499"/>
          <p:cNvSpPr/>
          <p:nvPr/>
        </p:nvSpPr>
        <p:spPr>
          <a:xfrm rot="19264011">
            <a:off x="3659449" y="5166396"/>
            <a:ext cx="1276068" cy="2936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err="1" smtClean="0"/>
              <a:t>Collision</a:t>
            </a:r>
            <a:r>
              <a:rPr lang="sl-SI" dirty="0" smtClean="0"/>
              <a:t>?</a:t>
            </a:r>
            <a:endParaRPr lang="sl-SI" dirty="0"/>
          </a:p>
        </p:txBody>
      </p:sp>
      <p:pic>
        <p:nvPicPr>
          <p:cNvPr id="58" name="Slika 5" descr="kaf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42" y="978567"/>
            <a:ext cx="2517669" cy="33499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4" name="Elipsa 23"/>
          <p:cNvSpPr/>
          <p:nvPr/>
        </p:nvSpPr>
        <p:spPr>
          <a:xfrm>
            <a:off x="7015601" y="1924057"/>
            <a:ext cx="2159876" cy="62273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dirty="0" smtClean="0"/>
              <a:t>Adm. </a:t>
            </a:r>
            <a:r>
              <a:rPr lang="sl-SI" sz="2400" dirty="0" err="1" smtClean="0"/>
              <a:t>body</a:t>
            </a:r>
            <a:endParaRPr lang="sl-SI" sz="2400" dirty="0"/>
          </a:p>
        </p:txBody>
      </p:sp>
      <p:sp>
        <p:nvSpPr>
          <p:cNvPr id="23" name="Elipsa 22"/>
          <p:cNvSpPr/>
          <p:nvPr/>
        </p:nvSpPr>
        <p:spPr>
          <a:xfrm>
            <a:off x="4855725" y="1943859"/>
            <a:ext cx="2159876" cy="62273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dirty="0" err="1" smtClean="0"/>
              <a:t>Party</a:t>
            </a:r>
            <a:endParaRPr lang="sl-SI" sz="2400" dirty="0"/>
          </a:p>
        </p:txBody>
      </p:sp>
      <p:sp>
        <p:nvSpPr>
          <p:cNvPr id="10" name="Dvosmerna vodoravna puščica 9"/>
          <p:cNvSpPr/>
          <p:nvPr/>
        </p:nvSpPr>
        <p:spPr>
          <a:xfrm>
            <a:off x="5771608" y="2376913"/>
            <a:ext cx="2771390" cy="1146083"/>
          </a:xfrm>
          <a:prstGeom prst="left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err="1" smtClean="0"/>
              <a:t>Court</a:t>
            </a:r>
            <a:r>
              <a:rPr lang="sl-SI" dirty="0" smtClean="0"/>
              <a:t> dispute (</a:t>
            </a:r>
            <a:r>
              <a:rPr lang="sl-SI" dirty="0" err="1" smtClean="0"/>
              <a:t>litigation</a:t>
            </a:r>
            <a:r>
              <a:rPr lang="sl-SI" dirty="0" smtClean="0"/>
              <a:t>, ADR)</a:t>
            </a:r>
            <a:endParaRPr lang="sl-SI" dirty="0"/>
          </a:p>
        </p:txBody>
      </p:sp>
      <p:sp>
        <p:nvSpPr>
          <p:cNvPr id="32" name="Elipsa 31"/>
          <p:cNvSpPr/>
          <p:nvPr/>
        </p:nvSpPr>
        <p:spPr>
          <a:xfrm>
            <a:off x="6132072" y="3845960"/>
            <a:ext cx="2980021" cy="62273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dirty="0" err="1"/>
              <a:t>H</a:t>
            </a:r>
            <a:r>
              <a:rPr lang="sl-SI" sz="2400" dirty="0" err="1" smtClean="0"/>
              <a:t>Rs</a:t>
            </a:r>
            <a:r>
              <a:rPr lang="sl-SI" sz="2400" dirty="0" smtClean="0"/>
              <a:t> protection</a:t>
            </a:r>
            <a:endParaRPr lang="sl-SI" sz="2400" dirty="0"/>
          </a:p>
        </p:txBody>
      </p:sp>
      <p:cxnSp>
        <p:nvCxnSpPr>
          <p:cNvPr id="33" name="Raven puščični povezovalnik 32"/>
          <p:cNvCxnSpPr/>
          <p:nvPr/>
        </p:nvCxnSpPr>
        <p:spPr>
          <a:xfrm>
            <a:off x="7010090" y="1856930"/>
            <a:ext cx="118666" cy="2534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Levi zaviti oklepaj 33"/>
          <p:cNvSpPr/>
          <p:nvPr/>
        </p:nvSpPr>
        <p:spPr>
          <a:xfrm rot="18257611">
            <a:off x="845262" y="4115819"/>
            <a:ext cx="917232" cy="3023207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2" name="Levi zaviti oklepaj 41"/>
          <p:cNvSpPr/>
          <p:nvPr/>
        </p:nvSpPr>
        <p:spPr>
          <a:xfrm rot="16200000">
            <a:off x="6610807" y="1848127"/>
            <a:ext cx="917232" cy="3413366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60" name="Raven povezovalnik 59"/>
          <p:cNvCxnSpPr/>
          <p:nvPr/>
        </p:nvCxnSpPr>
        <p:spPr>
          <a:xfrm>
            <a:off x="2668783" y="1245555"/>
            <a:ext cx="5221858" cy="4582813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5" name="Elipsa 24"/>
          <p:cNvSpPr/>
          <p:nvPr/>
        </p:nvSpPr>
        <p:spPr>
          <a:xfrm>
            <a:off x="2131594" y="1924057"/>
            <a:ext cx="1620924" cy="95449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dirty="0" smtClean="0"/>
              <a:t>Adm. </a:t>
            </a:r>
            <a:r>
              <a:rPr lang="sl-SI" sz="2400" dirty="0" err="1" smtClean="0"/>
              <a:t>body</a:t>
            </a:r>
            <a:endParaRPr lang="sl-SI" sz="2400" dirty="0"/>
          </a:p>
        </p:txBody>
      </p:sp>
      <p:sp>
        <p:nvSpPr>
          <p:cNvPr id="30" name="Elipsa 29"/>
          <p:cNvSpPr/>
          <p:nvPr/>
        </p:nvSpPr>
        <p:spPr>
          <a:xfrm>
            <a:off x="3625745" y="3554809"/>
            <a:ext cx="1785702" cy="1214261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dirty="0" smtClean="0"/>
              <a:t>Public interest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358451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-55180" y="0"/>
            <a:ext cx="9199179" cy="1143000"/>
          </a:xfrm>
        </p:spPr>
        <p:txBody>
          <a:bodyPr>
            <a:normAutofit/>
          </a:bodyPr>
          <a:lstStyle/>
          <a:p>
            <a:r>
              <a:rPr lang="sl-SI" sz="3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A.III Administrative </a:t>
            </a: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matters from European </a:t>
            </a:r>
            <a:r>
              <a:rPr lang="sl-SI" sz="31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perspective</a:t>
            </a:r>
            <a:endParaRPr lang="sl-SI" sz="3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grada vsebine 2"/>
          <p:cNvSpPr>
            <a:spLocks noGrp="1"/>
          </p:cNvSpPr>
          <p:nvPr>
            <p:ph idx="1"/>
          </p:nvPr>
        </p:nvSpPr>
        <p:spPr>
          <a:xfrm>
            <a:off x="110358" y="1387366"/>
            <a:ext cx="9033641" cy="532313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As </a:t>
            </a:r>
            <a:r>
              <a:rPr lang="sl-SI" sz="2400" dirty="0" smtClean="0">
                <a:solidFill>
                  <a:schemeClr val="tx1"/>
                </a:solidFill>
              </a:rPr>
              <a:t>rather </a:t>
            </a:r>
            <a:r>
              <a:rPr lang="sl-SI" sz="2400" b="1" u="sng" dirty="0" err="1" smtClean="0">
                <a:solidFill>
                  <a:schemeClr val="tx1"/>
                </a:solidFill>
              </a:rPr>
              <a:t>divergent</a:t>
            </a:r>
            <a:r>
              <a:rPr lang="sl-SI" sz="2400" b="1" u="sng" dirty="0" smtClean="0">
                <a:solidFill>
                  <a:schemeClr val="tx1"/>
                </a:solidFill>
              </a:rPr>
              <a:t> &amp; </a:t>
            </a:r>
            <a:r>
              <a:rPr lang="sl-SI" sz="2400" b="1" u="sng" dirty="0" err="1" smtClean="0">
                <a:solidFill>
                  <a:schemeClr val="tx1"/>
                </a:solidFill>
              </a:rPr>
              <a:t>controversial</a:t>
            </a:r>
            <a:r>
              <a:rPr lang="sl-SI" sz="2400" b="1" u="sng" dirty="0" smtClean="0">
                <a:solidFill>
                  <a:schemeClr val="tx1"/>
                </a:solidFill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b</a:t>
            </a:r>
            <a:r>
              <a:rPr lang="en-US" sz="2400" dirty="0" smtClean="0">
                <a:solidFill>
                  <a:schemeClr val="tx1"/>
                </a:solidFill>
              </a:rPr>
              <a:t>y </a:t>
            </a:r>
            <a:r>
              <a:rPr lang="en-US" sz="2400" dirty="0">
                <a:solidFill>
                  <a:schemeClr val="tx1"/>
                </a:solidFill>
              </a:rPr>
              <a:t>theory</a:t>
            </a:r>
            <a:r>
              <a:rPr lang="en-US" sz="2400" dirty="0" smtClean="0">
                <a:solidFill>
                  <a:schemeClr val="tx1"/>
                </a:solidFill>
              </a:rPr>
              <a:t>, regulation </a:t>
            </a:r>
            <a:r>
              <a:rPr lang="en-US" sz="2400" dirty="0">
                <a:solidFill>
                  <a:schemeClr val="tx1"/>
                </a:solidFill>
              </a:rPr>
              <a:t>and case law </a:t>
            </a:r>
            <a:endParaRPr lang="sl-SI" sz="24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 startAt="3"/>
            </a:pP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Scope</a:t>
            </a:r>
            <a:r>
              <a:rPr lang="sl-SI" sz="2400" dirty="0" smtClean="0">
                <a:solidFill>
                  <a:schemeClr val="tx1"/>
                </a:solidFill>
              </a:rPr>
              <a:t> of </a:t>
            </a:r>
            <a:r>
              <a:rPr lang="en-US" sz="2400" dirty="0" smtClean="0">
                <a:solidFill>
                  <a:schemeClr val="tx1"/>
                </a:solidFill>
              </a:rPr>
              <a:t>administrative </a:t>
            </a:r>
            <a:r>
              <a:rPr lang="en-US" sz="2400" b="1" dirty="0" smtClean="0">
                <a:solidFill>
                  <a:schemeClr val="tx1"/>
                </a:solidFill>
              </a:rPr>
              <a:t>procedures: </a:t>
            </a:r>
          </a:p>
          <a:p>
            <a:pPr lvl="1">
              <a:lnSpc>
                <a:spcPct val="110000"/>
              </a:lnSpc>
              <a:spcAft>
                <a:spcPts val="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I</a:t>
            </a:r>
            <a:r>
              <a:rPr lang="sl-SI" sz="2400" dirty="0" smtClean="0">
                <a:solidFill>
                  <a:schemeClr val="tx1"/>
                </a:solidFill>
              </a:rPr>
              <a:t>n</a:t>
            </a: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ndividual</a:t>
            </a:r>
            <a:r>
              <a:rPr lang="en-US" sz="2400" dirty="0" smtClean="0">
                <a:solidFill>
                  <a:schemeClr val="tx1"/>
                </a:solidFill>
              </a:rPr>
              <a:t>/single-case &amp;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authoritative </a:t>
            </a:r>
            <a:r>
              <a:rPr lang="en-US" sz="2400" dirty="0" smtClean="0">
                <a:solidFill>
                  <a:schemeClr val="tx1"/>
                </a:solidFill>
              </a:rPr>
              <a:t>decision making </a:t>
            </a:r>
            <a:r>
              <a:rPr lang="en-US" sz="2400" b="1" dirty="0" smtClean="0">
                <a:solidFill>
                  <a:schemeClr val="tx1"/>
                </a:solidFill>
              </a:rPr>
              <a:t>&amp; ?</a:t>
            </a:r>
          </a:p>
          <a:p>
            <a:pPr lvl="1">
              <a:lnSpc>
                <a:spcPct val="110000"/>
              </a:lnSpc>
              <a:spcAft>
                <a:spcPts val="0"/>
              </a:spcAft>
            </a:pPr>
            <a:r>
              <a:rPr lang="sl-SI" sz="2400" dirty="0" smtClean="0">
                <a:solidFill>
                  <a:schemeClr val="tx1"/>
                </a:solidFill>
              </a:rPr>
              <a:t>In a</a:t>
            </a:r>
            <a:r>
              <a:rPr lang="en-US" sz="2400" dirty="0" smtClean="0">
                <a:solidFill>
                  <a:schemeClr val="tx1"/>
                </a:solidFill>
              </a:rPr>
              <a:t>dm. decision making or also (</a:t>
            </a:r>
            <a:r>
              <a:rPr lang="en-US" sz="2400" i="1" dirty="0" smtClean="0">
                <a:solidFill>
                  <a:schemeClr val="tx1"/>
                </a:solidFill>
              </a:rPr>
              <a:t>mutatis mutandis</a:t>
            </a:r>
            <a:r>
              <a:rPr lang="en-US" sz="2400" dirty="0" smtClean="0">
                <a:solidFill>
                  <a:schemeClr val="tx1"/>
                </a:solidFill>
              </a:rPr>
              <a:t>) in adm. sanctions, civil service, etc.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 startAt="3"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Aims</a:t>
            </a:r>
            <a:r>
              <a:rPr lang="en-US" sz="2400" dirty="0" smtClean="0">
                <a:solidFill>
                  <a:schemeClr val="tx1"/>
                </a:solidFill>
              </a:rPr>
              <a:t> of administrative procedures</a:t>
            </a:r>
            <a:r>
              <a:rPr lang="sl-SI" sz="2400" dirty="0" smtClean="0">
                <a:solidFill>
                  <a:schemeClr val="tx1"/>
                </a:solidFill>
              </a:rPr>
              <a:t>: role of </a:t>
            </a:r>
            <a:r>
              <a:rPr lang="sl-SI" sz="2400" dirty="0" err="1" smtClean="0">
                <a:solidFill>
                  <a:schemeClr val="tx1"/>
                </a:solidFill>
              </a:rPr>
              <a:t>prevailing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err="1" smtClean="0">
                <a:solidFill>
                  <a:schemeClr val="tx1"/>
                </a:solidFill>
              </a:rPr>
              <a:t>tradition</a:t>
            </a:r>
            <a:r>
              <a:rPr lang="sl-SI" sz="2400" dirty="0" smtClean="0">
                <a:solidFill>
                  <a:schemeClr val="tx1"/>
                </a:solidFill>
              </a:rPr>
              <a:t> ?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en-US" sz="2400" dirty="0" smtClean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" name="Slika 4" descr="zup koment slika n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4048" y="4874755"/>
            <a:ext cx="872661" cy="1195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Slika 7" descr="apa ny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1020" y="5008273"/>
            <a:ext cx="1349592" cy="1412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Slika 6" descr="zup koment slika breznik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255" y="5562023"/>
            <a:ext cx="1205100" cy="1286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AutoShape 2" descr="https://gsl.org/en/wp-content/uploads/2011/10/Czech_Republic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23" name="Picture 2" descr="http://upload.wikimedia.org/wikipedia/commons/thumb/c/cb/Flag_of_the_Czech_Republic.svg/125px-Flag_of_the_Czech_Republic.svg.png">
            <a:hlinkClick r:id="rId5" tooltip="Flag of Czech Republic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068" y="5919923"/>
            <a:ext cx="1190625" cy="7905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Rezultat iskanja slik za austria verwaltungs verfahre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18" y="4874755"/>
            <a:ext cx="1726854" cy="2004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68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52248" y="1158766"/>
            <a:ext cx="8332076" cy="489519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sl-SI" sz="2400" i="1" dirty="0" smtClean="0">
                <a:solidFill>
                  <a:schemeClr val="tx1"/>
                </a:solidFill>
              </a:rPr>
              <a:t>„</a:t>
            </a:r>
            <a:r>
              <a:rPr lang="en-US" sz="2400" i="1" u="sng" dirty="0" smtClean="0">
                <a:solidFill>
                  <a:schemeClr val="tx1"/>
                </a:solidFill>
              </a:rPr>
              <a:t>a </a:t>
            </a:r>
            <a:r>
              <a:rPr lang="en-US" sz="2400" i="1" u="sng" dirty="0">
                <a:solidFill>
                  <a:schemeClr val="tx1"/>
                </a:solidFill>
              </a:rPr>
              <a:t>process</a:t>
            </a:r>
            <a:r>
              <a:rPr lang="en-US" sz="2400" i="1" dirty="0">
                <a:solidFill>
                  <a:schemeClr val="tx1"/>
                </a:solidFill>
              </a:rPr>
              <a:t> involving, a) construction, b) diffusion and c) </a:t>
            </a:r>
            <a:r>
              <a:rPr lang="en-US" sz="2400" i="1" dirty="0" err="1">
                <a:solidFill>
                  <a:schemeClr val="tx1"/>
                </a:solidFill>
              </a:rPr>
              <a:t>institutionalisation</a:t>
            </a:r>
            <a:r>
              <a:rPr lang="en-US" sz="2400" i="1" dirty="0">
                <a:solidFill>
                  <a:schemeClr val="tx1"/>
                </a:solidFill>
              </a:rPr>
              <a:t> of </a:t>
            </a:r>
            <a:r>
              <a:rPr lang="en-US" sz="2400" i="1" u="sng" dirty="0">
                <a:solidFill>
                  <a:schemeClr val="tx1"/>
                </a:solidFill>
              </a:rPr>
              <a:t>formal and informal </a:t>
            </a:r>
            <a:r>
              <a:rPr lang="en-US" sz="2400" i="1" dirty="0">
                <a:solidFill>
                  <a:schemeClr val="tx1"/>
                </a:solidFill>
              </a:rPr>
              <a:t>rules, procedures, policy paradigms, styles, 'ways of doing things' and shared beliefs and norms which are </a:t>
            </a:r>
            <a:r>
              <a:rPr lang="en-US" sz="2400" i="1" u="sng" dirty="0">
                <a:solidFill>
                  <a:schemeClr val="tx1"/>
                </a:solidFill>
              </a:rPr>
              <a:t>first defined and consolidated in the EU</a:t>
            </a:r>
            <a:r>
              <a:rPr lang="en-US" sz="2400" i="1" dirty="0">
                <a:solidFill>
                  <a:schemeClr val="tx1"/>
                </a:solidFill>
              </a:rPr>
              <a:t> policy process and </a:t>
            </a:r>
            <a:r>
              <a:rPr lang="en-US" sz="2400" i="1" u="sng" dirty="0">
                <a:solidFill>
                  <a:schemeClr val="tx1"/>
                </a:solidFill>
              </a:rPr>
              <a:t>then incorporated in the logic of domestic</a:t>
            </a:r>
            <a:r>
              <a:rPr lang="en-US" sz="2400" i="1" dirty="0">
                <a:solidFill>
                  <a:schemeClr val="tx1"/>
                </a:solidFill>
              </a:rPr>
              <a:t> (national and subnational) discourse, political structures and public </a:t>
            </a:r>
            <a:r>
              <a:rPr lang="en-US" sz="2400" i="1" dirty="0" smtClean="0">
                <a:solidFill>
                  <a:schemeClr val="tx1"/>
                </a:solidFill>
              </a:rPr>
              <a:t>choices.“</a:t>
            </a:r>
            <a:r>
              <a:rPr lang="en-US" sz="2400" dirty="0" smtClean="0"/>
              <a:t> (</a:t>
            </a:r>
            <a:r>
              <a:rPr lang="en-US" sz="2400" dirty="0" err="1" smtClean="0">
                <a:solidFill>
                  <a:schemeClr val="tx1"/>
                </a:solidFill>
              </a:rPr>
              <a:t>Cini</a:t>
            </a:r>
            <a:r>
              <a:rPr lang="en-US" sz="2400" dirty="0" smtClean="0">
                <a:solidFill>
                  <a:schemeClr val="tx1"/>
                </a:solidFill>
              </a:rPr>
              <a:t>, EU Politics, Oxford, 2007)</a:t>
            </a:r>
          </a:p>
          <a:p>
            <a:pPr marL="0" indent="0">
              <a:lnSpc>
                <a:spcPct val="110000"/>
              </a:lnSpc>
              <a:buNone/>
            </a:pPr>
            <a:endParaRPr lang="sl-SI" sz="8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US" sz="800" dirty="0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</a:rPr>
              <a:t>Process </a:t>
            </a:r>
            <a:r>
              <a:rPr lang="en-US" sz="2400" dirty="0" smtClean="0">
                <a:solidFill>
                  <a:schemeClr val="tx1"/>
                </a:solidFill>
              </a:rPr>
              <a:t>– but also state-of-the-art through policies &amp; norms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</a:rPr>
              <a:t>Top down </a:t>
            </a:r>
            <a:r>
              <a:rPr lang="en-US" sz="2400" dirty="0" smtClean="0">
                <a:solidFill>
                  <a:schemeClr val="tx1"/>
                </a:solidFill>
              </a:rPr>
              <a:t>– but also bottom up convergences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</a:rPr>
              <a:t>Beliefs driven </a:t>
            </a:r>
            <a:r>
              <a:rPr lang="en-US" sz="2400" dirty="0" smtClean="0">
                <a:solidFill>
                  <a:schemeClr val="tx1"/>
                </a:solidFill>
              </a:rPr>
              <a:t>– but also formal norms and institutions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</a:rPr>
              <a:t>EU</a:t>
            </a:r>
            <a:r>
              <a:rPr lang="en-US" sz="2400" dirty="0" smtClean="0">
                <a:solidFill>
                  <a:schemeClr val="tx1"/>
                </a:solidFill>
              </a:rPr>
              <a:t> – but also broader European values, practices, rules, etc.</a:t>
            </a: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0" y="77569"/>
            <a:ext cx="8686800" cy="1026017"/>
          </a:xfrm>
        </p:spPr>
        <p:txBody>
          <a:bodyPr>
            <a:normAutofit/>
          </a:bodyPr>
          <a:lstStyle/>
          <a:p>
            <a:r>
              <a:rPr lang="sl-SI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B.I Europeanization is:</a:t>
            </a:r>
            <a:endParaRPr lang="sl-SI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366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esna puščica 8"/>
          <p:cNvSpPr/>
          <p:nvPr/>
        </p:nvSpPr>
        <p:spPr>
          <a:xfrm>
            <a:off x="99156" y="128042"/>
            <a:ext cx="5787714" cy="3515769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l-SI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</a:t>
            </a:r>
            <a:r>
              <a:rPr lang="en-US" sz="2400" b="1" dirty="0" smtClean="0"/>
              <a:t> </a:t>
            </a:r>
            <a:r>
              <a:rPr lang="en-US" sz="2400" dirty="0" smtClean="0"/>
              <a:t>/ legal tradition</a:t>
            </a:r>
            <a:r>
              <a:rPr lang="sl-SI" sz="2400" dirty="0" smtClean="0"/>
              <a:t>s</a:t>
            </a:r>
            <a:r>
              <a:rPr lang="en-US" sz="2400" dirty="0" smtClean="0"/>
              <a:t>: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administration-centered (F)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individual-c</a:t>
            </a:r>
            <a:r>
              <a:rPr lang="sl-SI" sz="2400" dirty="0" smtClean="0"/>
              <a:t>.</a:t>
            </a:r>
            <a:r>
              <a:rPr lang="en-US" sz="2400" dirty="0" smtClean="0"/>
              <a:t> (U</a:t>
            </a:r>
            <a:r>
              <a:rPr lang="sl-SI" sz="2400" dirty="0" smtClean="0"/>
              <a:t>K</a:t>
            </a:r>
            <a:r>
              <a:rPr lang="en-US" sz="2400" dirty="0" smtClean="0"/>
              <a:t>)</a:t>
            </a:r>
          </a:p>
          <a:p>
            <a:pPr marL="342900" indent="-342900">
              <a:buFontTx/>
              <a:buChar char="-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legislator-c</a:t>
            </a:r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400" dirty="0" smtClean="0"/>
              <a:t> </a:t>
            </a:r>
            <a:r>
              <a:rPr lang="sl-SI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Rechststaat</a:t>
            </a:r>
            <a:r>
              <a:rPr lang="sl-SI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/>
              <a:t>(D</a:t>
            </a:r>
            <a:r>
              <a:rPr lang="sl-SI" sz="2400" dirty="0" smtClean="0"/>
              <a:t>/</a:t>
            </a:r>
            <a:r>
              <a:rPr lang="en-US" sz="2400" dirty="0" smtClean="0"/>
              <a:t>A</a:t>
            </a:r>
            <a:r>
              <a:rPr lang="sl-SI" sz="2400" dirty="0" smtClean="0"/>
              <a:t>, CEE)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ombudsman-c</a:t>
            </a:r>
            <a:r>
              <a:rPr lang="sl-SI" sz="2400" dirty="0" smtClean="0"/>
              <a:t>.</a:t>
            </a:r>
            <a:r>
              <a:rPr lang="en-US" sz="2400" dirty="0" smtClean="0"/>
              <a:t> (</a:t>
            </a:r>
            <a:r>
              <a:rPr lang="en-US" sz="2400" dirty="0" err="1" smtClean="0"/>
              <a:t>Scand</a:t>
            </a:r>
            <a:r>
              <a:rPr lang="sl-SI" sz="2400" dirty="0" err="1" smtClean="0"/>
              <a:t>inavia</a:t>
            </a:r>
            <a:r>
              <a:rPr lang="sl-SI" sz="24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endParaRPr lang="sl-SI" sz="2400" dirty="0"/>
          </a:p>
        </p:txBody>
      </p:sp>
      <p:sp>
        <p:nvSpPr>
          <p:cNvPr id="2" name="Rectangle 1"/>
          <p:cNvSpPr/>
          <p:nvPr/>
        </p:nvSpPr>
        <p:spPr>
          <a:xfrm>
            <a:off x="5286839" y="3507769"/>
            <a:ext cx="2767196" cy="6662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Treaty</a:t>
            </a:r>
            <a:r>
              <a:rPr lang="sl-SI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sl-SI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Lisbon</a:t>
            </a:r>
            <a:r>
              <a:rPr lang="sl-SI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sl-SI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l-SI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sl-SI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298, 51, 197, 352…)</a:t>
            </a:r>
            <a:endParaRPr lang="sl-SI" i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86839" y="4174028"/>
            <a:ext cx="3231113" cy="6662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Charter on </a:t>
            </a:r>
            <a:r>
              <a:rPr lang="sl-SI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</a:t>
            </a:r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rights </a:t>
            </a:r>
            <a:endParaRPr lang="sl-SI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(2010, Art</a:t>
            </a:r>
            <a:r>
              <a:rPr lang="sl-SI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41, 42, 43, 47…)</a:t>
            </a:r>
          </a:p>
        </p:txBody>
      </p:sp>
      <p:sp>
        <p:nvSpPr>
          <p:cNvPr id="13" name="Leva puščica 12"/>
          <p:cNvSpPr/>
          <p:nvPr/>
        </p:nvSpPr>
        <p:spPr>
          <a:xfrm>
            <a:off x="4517773" y="834361"/>
            <a:ext cx="4582158" cy="1420835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Europeanization of </a:t>
            </a:r>
            <a:r>
              <a:rPr lang="sl-SI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</a:t>
            </a:r>
            <a:r>
              <a:rPr lang="sl-SI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 &amp; </a:t>
            </a:r>
            <a:r>
              <a:rPr lang="sl-SI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</a:t>
            </a:r>
            <a:r>
              <a:rPr lang="sl-SI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adm. </a:t>
            </a:r>
            <a:r>
              <a:rPr lang="sl-SI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</a:t>
            </a:r>
            <a:endParaRPr lang="sl-SI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Desna puščica 8"/>
          <p:cNvSpPr/>
          <p:nvPr/>
        </p:nvSpPr>
        <p:spPr>
          <a:xfrm>
            <a:off x="367097" y="2725917"/>
            <a:ext cx="4840949" cy="2611335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dirty="0"/>
              <a:t>Broader</a:t>
            </a:r>
            <a:r>
              <a:rPr lang="sl-SI" sz="2400" b="1" dirty="0"/>
              <a:t> </a:t>
            </a:r>
            <a:r>
              <a:rPr lang="sl-SI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changes</a:t>
            </a:r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sl-SI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society</a:t>
            </a:r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smtClean="0"/>
              <a:t>&amp; PA: </a:t>
            </a:r>
            <a:r>
              <a:rPr lang="sl-SI" sz="2400" dirty="0" err="1"/>
              <a:t>complexity</a:t>
            </a:r>
            <a:r>
              <a:rPr lang="sl-SI" sz="2400" dirty="0"/>
              <a:t>, </a:t>
            </a:r>
            <a:r>
              <a:rPr lang="sl-SI" sz="2400" dirty="0" err="1" smtClean="0"/>
              <a:t>globalization</a:t>
            </a:r>
            <a:r>
              <a:rPr lang="sl-SI" sz="2400" dirty="0" smtClean="0"/>
              <a:t>, </a:t>
            </a:r>
            <a:r>
              <a:rPr lang="sl-SI" sz="2400" dirty="0" err="1" smtClean="0"/>
              <a:t>privatization</a:t>
            </a:r>
            <a:r>
              <a:rPr lang="sl-SI" sz="2400" dirty="0"/>
              <a:t>, </a:t>
            </a:r>
            <a:r>
              <a:rPr lang="sl-SI" sz="2400" dirty="0" err="1"/>
              <a:t>delegations</a:t>
            </a:r>
            <a:r>
              <a:rPr lang="sl-SI" sz="2400" dirty="0"/>
              <a:t> …</a:t>
            </a:r>
          </a:p>
        </p:txBody>
      </p:sp>
      <p:sp>
        <p:nvSpPr>
          <p:cNvPr id="12" name="Naslov 1"/>
          <p:cNvSpPr>
            <a:spLocks noGrp="1"/>
          </p:cNvSpPr>
          <p:nvPr>
            <p:ph type="title"/>
          </p:nvPr>
        </p:nvSpPr>
        <p:spPr>
          <a:xfrm>
            <a:off x="0" y="-32270"/>
            <a:ext cx="9099931" cy="581113"/>
          </a:xfrm>
        </p:spPr>
        <p:txBody>
          <a:bodyPr>
            <a:normAutofit/>
          </a:bodyPr>
          <a:lstStyle/>
          <a:p>
            <a:r>
              <a:rPr lang="sl-SI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B.II </a:t>
            </a:r>
            <a:r>
              <a:rPr lang="sl-SI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Europenization</a:t>
            </a:r>
            <a:r>
              <a:rPr lang="sl-SI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EU adm. matters</a:t>
            </a:r>
            <a:endParaRPr lang="sl-SI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0"/>
          <p:cNvSpPr/>
          <p:nvPr/>
        </p:nvSpPr>
        <p:spPr>
          <a:xfrm>
            <a:off x="6464979" y="4832316"/>
            <a:ext cx="2679021" cy="6662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 Resolution on EU APA (2013)/ReNEUAL</a:t>
            </a:r>
            <a:endParaRPr lang="sl-SI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"/>
          <p:cNvSpPr/>
          <p:nvPr/>
        </p:nvSpPr>
        <p:spPr>
          <a:xfrm>
            <a:off x="4548065" y="4826204"/>
            <a:ext cx="2024804" cy="5877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 Ombudsman </a:t>
            </a:r>
            <a:r>
              <a:rPr lang="sl-SI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(2001-)</a:t>
            </a:r>
            <a:endParaRPr lang="sl-SI" i="1" dirty="0">
              <a:solidFill>
                <a:schemeClr val="tx1"/>
              </a:solidFill>
            </a:endParaRPr>
          </a:p>
        </p:txBody>
      </p:sp>
      <p:sp>
        <p:nvSpPr>
          <p:cNvPr id="20" name="Rectangle 1"/>
          <p:cNvSpPr/>
          <p:nvPr/>
        </p:nvSpPr>
        <p:spPr>
          <a:xfrm>
            <a:off x="5939029" y="2953986"/>
            <a:ext cx="3108743" cy="4280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law of </a:t>
            </a:r>
            <a:r>
              <a:rPr lang="sl-SI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ECtHR</a:t>
            </a:r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CJEU</a:t>
            </a:r>
            <a:endParaRPr lang="sl-SI" i="1" dirty="0">
              <a:solidFill>
                <a:schemeClr val="tx1"/>
              </a:solidFill>
            </a:endParaRPr>
          </a:p>
        </p:txBody>
      </p:sp>
      <p:sp>
        <p:nvSpPr>
          <p:cNvPr id="6" name="Pravokotnik 5"/>
          <p:cNvSpPr/>
          <p:nvPr/>
        </p:nvSpPr>
        <p:spPr>
          <a:xfrm>
            <a:off x="8112429" y="1565544"/>
            <a:ext cx="959478" cy="5759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EU</a:t>
            </a:r>
            <a:endParaRPr lang="sl-SI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Pravokotnik 21"/>
          <p:cNvSpPr/>
          <p:nvPr/>
        </p:nvSpPr>
        <p:spPr>
          <a:xfrm>
            <a:off x="6268970" y="677274"/>
            <a:ext cx="2805537" cy="5274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Council of Europe</a:t>
            </a:r>
            <a:endParaRPr lang="sl-SI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1"/>
          <p:cNvSpPr/>
          <p:nvPr/>
        </p:nvSpPr>
        <p:spPr>
          <a:xfrm>
            <a:off x="5013795" y="2414306"/>
            <a:ext cx="2767196" cy="5877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ECHR &amp; </a:t>
            </a:r>
          </a:p>
          <a:p>
            <a:pPr algn="ctr"/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 Recommendations</a:t>
            </a:r>
            <a:endParaRPr lang="sl-SI" i="1" dirty="0">
              <a:solidFill>
                <a:schemeClr val="tx1"/>
              </a:solidFill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4769068" y="5718301"/>
            <a:ext cx="4374931" cy="10974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Administration</a:t>
            </a:r>
          </a:p>
          <a:p>
            <a:pPr algn="ctr"/>
            <a:r>
              <a:rPr lang="en-US" sz="2400" dirty="0">
                <a:cs typeface="Arial" panose="020B0604020202020204" pitchFamily="34" charset="0"/>
              </a:rPr>
              <a:t>(open, efficient, independent  </a:t>
            </a:r>
            <a:endParaRPr lang="sl-SI" sz="2400" dirty="0" smtClean="0"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cs typeface="Arial" panose="020B0604020202020204" pitchFamily="34" charset="0"/>
              </a:rPr>
              <a:t>&amp; </a:t>
            </a:r>
            <a:r>
              <a:rPr lang="en-US" sz="2400" dirty="0">
                <a:cs typeface="Arial" panose="020B0604020202020204" pitchFamily="34" charset="0"/>
              </a:rPr>
              <a:t>accountable</a:t>
            </a:r>
            <a:r>
              <a:rPr lang="sl-SI" sz="2400" dirty="0">
                <a:cs typeface="Arial" panose="020B0604020202020204" pitchFamily="34" charset="0"/>
              </a:rPr>
              <a:t> …</a:t>
            </a:r>
            <a:r>
              <a:rPr lang="en-US" sz="2400" dirty="0">
                <a:cs typeface="Arial" panose="020B0604020202020204" pitchFamily="34" charset="0"/>
              </a:rPr>
              <a:t>)</a:t>
            </a:r>
          </a:p>
        </p:txBody>
      </p:sp>
      <p:sp>
        <p:nvSpPr>
          <p:cNvPr id="14" name="Desna puščica 8"/>
          <p:cNvSpPr/>
          <p:nvPr/>
        </p:nvSpPr>
        <p:spPr>
          <a:xfrm>
            <a:off x="329545" y="4842303"/>
            <a:ext cx="4325972" cy="1751995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</a:t>
            </a:r>
            <a:r>
              <a:rPr lang="sl-SI" sz="2400" dirty="0" smtClean="0"/>
              <a:t> </a:t>
            </a:r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reforms/</a:t>
            </a:r>
            <a:r>
              <a:rPr lang="sl-SI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strategies</a:t>
            </a:r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sl-SI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400" dirty="0" err="1" smtClean="0"/>
              <a:t>national</a:t>
            </a:r>
            <a:r>
              <a:rPr lang="sl-SI" sz="2400" dirty="0" smtClean="0"/>
              <a:t> &amp; EU </a:t>
            </a:r>
            <a:r>
              <a:rPr lang="sl-SI" sz="2400" dirty="0" err="1" smtClean="0"/>
              <a:t>driven</a:t>
            </a:r>
            <a:endParaRPr lang="sl-SI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5" name="Picture 3" descr="C:\Users\tina\Pictures\BannerSIGb_July12_pr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979" y="1940387"/>
            <a:ext cx="1765976" cy="3404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20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00"/>
    </mc:Choice>
    <mc:Fallback xmlns="">
      <p:transition spd="slow" advTm="1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1769" y="-177142"/>
            <a:ext cx="8820472" cy="823662"/>
          </a:xfrm>
        </p:spPr>
        <p:txBody>
          <a:bodyPr>
            <a:normAutofit/>
          </a:bodyPr>
          <a:lstStyle/>
          <a:p>
            <a:pPr algn="l"/>
            <a:r>
              <a:rPr lang="bs-Latn-BA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B.III </a:t>
            </a:r>
            <a:r>
              <a:rPr lang="bs-Latn-BA" sz="3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ECHR </a:t>
            </a:r>
            <a:r>
              <a:rPr lang="bs-Latn-BA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</a:t>
            </a:r>
            <a:r>
              <a:rPr lang="bs-Latn-BA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6 &amp; 13 </a:t>
            </a:r>
            <a:r>
              <a:rPr lang="bs-Latn-BA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bs-Latn-BA" sz="3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Charter </a:t>
            </a:r>
            <a:r>
              <a:rPr lang="bs-Latn-BA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41 &amp; 47</a:t>
            </a:r>
            <a:endParaRPr lang="sl-SI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0" y="624866"/>
            <a:ext cx="9144000" cy="636094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l-SI" sz="2400" b="1" u="sng" dirty="0" smtClean="0">
                <a:solidFill>
                  <a:schemeClr val="tx1"/>
                </a:solidFill>
              </a:rPr>
              <a:t>Art. 6 Right to a fair trial</a:t>
            </a:r>
            <a:r>
              <a:rPr lang="sl-SI" sz="2400" dirty="0" smtClean="0">
                <a:solidFill>
                  <a:schemeClr val="tx1"/>
                </a:solidFill>
              </a:rPr>
              <a:t>: 1- 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In the determination of his civil</a:t>
            </a:r>
            <a:r>
              <a:rPr lang="sl-SI" sz="2400" dirty="0" smtClean="0">
                <a:solidFill>
                  <a:schemeClr val="tx1"/>
                </a:solidFill>
                <a:cs typeface="Arial" pitchFamily="34" charset="0"/>
              </a:rPr>
              <a:t>/ </a:t>
            </a:r>
            <a:r>
              <a:rPr lang="sl-SI" sz="2400" dirty="0" err="1" smtClean="0">
                <a:solidFill>
                  <a:schemeClr val="tx1"/>
                </a:solidFill>
                <a:cs typeface="Arial" pitchFamily="34" charset="0"/>
              </a:rPr>
              <a:t>crimin</a:t>
            </a:r>
            <a:r>
              <a:rPr lang="sl-SI" sz="2400" dirty="0" smtClean="0">
                <a:solidFill>
                  <a:schemeClr val="tx1"/>
                </a:solidFill>
                <a:cs typeface="Arial" pitchFamily="34" charset="0"/>
              </a:rPr>
              <a:t>.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 rights </a:t>
            </a:r>
            <a:r>
              <a:rPr lang="sl-SI" sz="2400" dirty="0" smtClean="0">
                <a:solidFill>
                  <a:schemeClr val="tx1"/>
                </a:solidFill>
                <a:cs typeface="Arial" pitchFamily="34" charset="0"/>
              </a:rPr>
              <a:t>…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, everyone is entitled to </a:t>
            </a: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a fair and public hearing 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within a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reasonable time 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by an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independent</a:t>
            </a:r>
            <a:r>
              <a:rPr lang="sl-SI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&amp;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impartial tribunal established by law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.</a:t>
            </a:r>
            <a:r>
              <a:rPr lang="sl-SI" sz="2400" dirty="0" smtClean="0">
                <a:solidFill>
                  <a:schemeClr val="tx1"/>
                </a:solidFill>
                <a:cs typeface="Arial" pitchFamily="34" charset="0"/>
              </a:rPr>
              <a:t> J</a:t>
            </a:r>
            <a:r>
              <a:rPr lang="en-US" sz="2400" dirty="0" err="1" smtClean="0">
                <a:solidFill>
                  <a:schemeClr val="tx1"/>
                </a:solidFill>
                <a:cs typeface="Arial" pitchFamily="34" charset="0"/>
              </a:rPr>
              <a:t>udgment</a:t>
            </a:r>
            <a:r>
              <a:rPr lang="sl-SI" sz="2400" dirty="0" smtClean="0">
                <a:solidFill>
                  <a:schemeClr val="tx1"/>
                </a:solidFill>
                <a:cs typeface="Arial" pitchFamily="34" charset="0"/>
              </a:rPr>
              <a:t>…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pronounced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publicly</a:t>
            </a:r>
            <a:r>
              <a:rPr lang="sl-SI" sz="2400" dirty="0" smtClean="0">
                <a:solidFill>
                  <a:schemeClr val="tx1"/>
                </a:solidFill>
                <a:cs typeface="Arial" pitchFamily="34" charset="0"/>
              </a:rPr>
              <a:t>…</a:t>
            </a:r>
            <a:endParaRPr lang="sl-SI" sz="2400" b="1" u="sng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sl-SI" sz="2400" b="1" u="sng" dirty="0" smtClean="0">
                <a:solidFill>
                  <a:schemeClr val="tx1"/>
                </a:solidFill>
              </a:rPr>
              <a:t>Art</a:t>
            </a:r>
            <a:r>
              <a:rPr lang="sl-SI" sz="2400" b="1" u="sng" dirty="0">
                <a:solidFill>
                  <a:schemeClr val="tx1"/>
                </a:solidFill>
              </a:rPr>
              <a:t>. 13 </a:t>
            </a:r>
            <a:r>
              <a:rPr lang="sl-SI" sz="2400" b="1" u="sng" dirty="0" smtClean="0">
                <a:solidFill>
                  <a:schemeClr val="tx1"/>
                </a:solidFill>
              </a:rPr>
              <a:t>Right </a:t>
            </a:r>
            <a:r>
              <a:rPr lang="sl-SI" sz="2400" b="1" u="sng" dirty="0">
                <a:solidFill>
                  <a:schemeClr val="tx1"/>
                </a:solidFill>
              </a:rPr>
              <a:t>to an </a:t>
            </a:r>
            <a:r>
              <a:rPr lang="sl-SI" sz="2400" b="1" u="sng" dirty="0" smtClean="0">
                <a:solidFill>
                  <a:schemeClr val="tx1"/>
                </a:solidFill>
              </a:rPr>
              <a:t>effective </a:t>
            </a:r>
            <a:r>
              <a:rPr lang="sl-SI" sz="2400" b="1" u="sng" dirty="0" err="1">
                <a:solidFill>
                  <a:schemeClr val="tx1"/>
                </a:solidFill>
              </a:rPr>
              <a:t>remedy</a:t>
            </a:r>
            <a:r>
              <a:rPr lang="sl-SI" sz="2400" b="1" u="sng" dirty="0">
                <a:solidFill>
                  <a:schemeClr val="tx1"/>
                </a:solidFill>
              </a:rPr>
              <a:t>: 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Everyone </a:t>
            </a: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whose rights and freedoms as set forth in </a:t>
            </a:r>
            <a:r>
              <a:rPr lang="sl-SI" sz="2400" dirty="0" smtClean="0">
                <a:solidFill>
                  <a:schemeClr val="tx1"/>
                </a:solidFill>
                <a:cs typeface="Arial" pitchFamily="34" charset="0"/>
              </a:rPr>
              <a:t>ECHR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are violated shall have an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remedy</a:t>
            </a: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a national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authority</a:t>
            </a:r>
            <a:r>
              <a:rPr lang="sl-SI" sz="2400" dirty="0" smtClean="0">
                <a:solidFill>
                  <a:schemeClr val="tx1"/>
                </a:solidFill>
                <a:cs typeface="Arial" pitchFamily="34" charset="0"/>
              </a:rPr>
              <a:t>…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violation </a:t>
            </a: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has been committed by persons acting in an official 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capacity</a:t>
            </a:r>
            <a:r>
              <a:rPr lang="sl-SI" sz="2400" dirty="0" smtClean="0">
                <a:solidFill>
                  <a:schemeClr val="tx1"/>
                </a:solidFill>
                <a:cs typeface="Arial" pitchFamily="34" charset="0"/>
              </a:rPr>
              <a:t>…</a:t>
            </a:r>
          </a:p>
          <a:p>
            <a:pPr>
              <a:lnSpc>
                <a:spcPct val="90000"/>
              </a:lnSpc>
            </a:pPr>
            <a:endParaRPr lang="sl-SI" sz="800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sl-SI" sz="800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sl-SI" sz="800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sl-SI" sz="2400" b="1" u="sng" dirty="0">
                <a:solidFill>
                  <a:schemeClr val="tx1"/>
                </a:solidFill>
              </a:rPr>
              <a:t>Art. 47 Right to </a:t>
            </a:r>
            <a:r>
              <a:rPr lang="sl-SI" sz="2400" b="1" u="sng" dirty="0" err="1">
                <a:solidFill>
                  <a:schemeClr val="tx1"/>
                </a:solidFill>
              </a:rPr>
              <a:t>eff</a:t>
            </a:r>
            <a:r>
              <a:rPr lang="sl-SI" sz="2400" b="1" u="sng" dirty="0">
                <a:solidFill>
                  <a:schemeClr val="tx1"/>
                </a:solidFill>
              </a:rPr>
              <a:t>. </a:t>
            </a:r>
            <a:r>
              <a:rPr lang="sl-SI" sz="2400" b="1" u="sng" dirty="0" err="1">
                <a:solidFill>
                  <a:schemeClr val="tx1"/>
                </a:solidFill>
              </a:rPr>
              <a:t>remedy</a:t>
            </a:r>
            <a:r>
              <a:rPr lang="en-US" sz="2400" b="1" u="sng" dirty="0">
                <a:solidFill>
                  <a:schemeClr val="tx1"/>
                </a:solidFill>
              </a:rPr>
              <a:t>: 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Everyone </a:t>
            </a: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whose rights and freedoms guaranteed by the law of the </a:t>
            </a:r>
            <a:r>
              <a:rPr lang="sl-SI" sz="2400" dirty="0" smtClean="0">
                <a:solidFill>
                  <a:schemeClr val="tx1"/>
                </a:solidFill>
                <a:cs typeface="Arial" pitchFamily="34" charset="0"/>
              </a:rPr>
              <a:t>EU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are violated has the right to an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remedy </a:t>
            </a: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before a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tribunal </a:t>
            </a:r>
            <a:r>
              <a:rPr lang="sl-SI" sz="2400" dirty="0" smtClean="0">
                <a:solidFill>
                  <a:schemeClr val="tx1"/>
                </a:solidFill>
                <a:cs typeface="Arial" pitchFamily="34" charset="0"/>
              </a:rPr>
              <a:t>… 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with </a:t>
            </a: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the 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conditions</a:t>
            </a:r>
            <a:r>
              <a:rPr lang="sl-SI" sz="2400" dirty="0" smtClean="0">
                <a:solidFill>
                  <a:schemeClr val="tx1"/>
                </a:solidFill>
                <a:cs typeface="Arial" pitchFamily="34" charset="0"/>
              </a:rPr>
              <a:t>...</a:t>
            </a:r>
            <a:endParaRPr lang="sl-SI" sz="2400" dirty="0">
              <a:solidFill>
                <a:schemeClr val="tx1"/>
              </a:solidFill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sl-SI" sz="2400" b="1" u="sng" dirty="0">
                <a:solidFill>
                  <a:schemeClr val="tx1"/>
                </a:solidFill>
              </a:rPr>
              <a:t>Art. 41 Right to GA: </a:t>
            </a:r>
            <a:r>
              <a:rPr lang="sl-SI" sz="2400" dirty="0" smtClean="0">
                <a:solidFill>
                  <a:schemeClr val="tx1"/>
                </a:solidFill>
                <a:cs typeface="Arial" pitchFamily="34" charset="0"/>
              </a:rPr>
              <a:t>1. </a:t>
            </a:r>
            <a:r>
              <a:rPr lang="en-US" sz="2400" dirty="0" smtClean="0">
                <a:solidFill>
                  <a:schemeClr val="tx1"/>
                </a:solidFill>
              </a:rPr>
              <a:t>Every </a:t>
            </a:r>
            <a:r>
              <a:rPr lang="en-US" sz="2400" dirty="0">
                <a:solidFill>
                  <a:schemeClr val="tx1"/>
                </a:solidFill>
              </a:rPr>
              <a:t>person has the right </a:t>
            </a:r>
            <a:r>
              <a:rPr lang="sl-SI" sz="2400" dirty="0" smtClean="0">
                <a:solidFill>
                  <a:schemeClr val="tx1"/>
                </a:solidFill>
              </a:rPr>
              <a:t>… </a:t>
            </a:r>
            <a:r>
              <a:rPr lang="en-US" sz="2400" dirty="0" smtClean="0">
                <a:solidFill>
                  <a:schemeClr val="tx1"/>
                </a:solidFill>
              </a:rPr>
              <a:t>affairs </a:t>
            </a:r>
            <a:r>
              <a:rPr lang="en-US" sz="2400" dirty="0">
                <a:solidFill>
                  <a:schemeClr val="tx1"/>
                </a:solidFill>
              </a:rPr>
              <a:t>handled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impartially,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fairly</a:t>
            </a:r>
            <a:r>
              <a:rPr lang="sl-SI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within a reasonable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time</a:t>
            </a:r>
            <a:r>
              <a:rPr lang="sl-SI" sz="2400" dirty="0" smtClean="0">
                <a:solidFill>
                  <a:schemeClr val="tx1"/>
                </a:solidFill>
              </a:rPr>
              <a:t>..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r>
              <a:rPr lang="sl-SI" sz="2400" dirty="0" smtClean="0">
                <a:solidFill>
                  <a:schemeClr val="tx1"/>
                </a:solidFill>
              </a:rPr>
              <a:t> 2. I</a:t>
            </a:r>
            <a:r>
              <a:rPr lang="en-US" sz="2400" dirty="0" err="1" smtClean="0">
                <a:solidFill>
                  <a:schemeClr val="tx1"/>
                </a:solidFill>
              </a:rPr>
              <a:t>ncludes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  <a:r>
              <a:rPr lang="sl-SI" sz="2400" dirty="0" smtClean="0">
                <a:solidFill>
                  <a:schemeClr val="tx1"/>
                </a:solidFill>
              </a:rPr>
              <a:t> (a)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to be heard</a:t>
            </a:r>
            <a:r>
              <a:rPr lang="sl-SI" sz="2400" dirty="0" smtClean="0">
                <a:solidFill>
                  <a:schemeClr val="tx1"/>
                </a:solidFill>
              </a:rPr>
              <a:t>…(</a:t>
            </a:r>
            <a:r>
              <a:rPr lang="sl-SI" sz="2400" dirty="0">
                <a:solidFill>
                  <a:schemeClr val="tx1"/>
                </a:solidFill>
              </a:rPr>
              <a:t>b)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access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to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file</a:t>
            </a:r>
            <a:r>
              <a:rPr lang="sl-SI" sz="2400" dirty="0" smtClean="0">
                <a:solidFill>
                  <a:schemeClr val="tx1"/>
                </a:solidFill>
              </a:rPr>
              <a:t>, (c)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give reasons</a:t>
            </a:r>
            <a:r>
              <a:rPr lang="sl-SI" sz="2400" dirty="0" smtClean="0">
                <a:solidFill>
                  <a:schemeClr val="tx1"/>
                </a:solidFill>
              </a:rPr>
              <a:t>. 3. </a:t>
            </a:r>
            <a:r>
              <a:rPr lang="sl-SI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damage</a:t>
            </a:r>
            <a:r>
              <a:rPr lang="sl-SI" sz="2400" dirty="0" smtClean="0">
                <a:solidFill>
                  <a:schemeClr val="tx1"/>
                </a:solidFill>
              </a:rPr>
              <a:t> 4. </a:t>
            </a:r>
            <a:r>
              <a:rPr lang="sl-SI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languages</a:t>
            </a:r>
            <a:r>
              <a:rPr lang="sl-SI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2428057" y="3452648"/>
            <a:ext cx="4847896" cy="4236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dirty="0" err="1" smtClean="0">
                <a:solidFill>
                  <a:schemeClr val="tx1"/>
                </a:solidFill>
              </a:rPr>
              <a:t>Remedy</a:t>
            </a:r>
            <a:r>
              <a:rPr lang="sl-SI" sz="2400" dirty="0" smtClean="0">
                <a:solidFill>
                  <a:schemeClr val="tx1"/>
                </a:solidFill>
              </a:rPr>
              <a:t> = administrative &amp; </a:t>
            </a:r>
            <a:r>
              <a:rPr lang="sl-SI" sz="2400" dirty="0" err="1" smtClean="0">
                <a:solidFill>
                  <a:schemeClr val="tx1"/>
                </a:solidFill>
              </a:rPr>
              <a:t>judicial</a:t>
            </a:r>
            <a:r>
              <a:rPr lang="sl-SI" sz="2400" dirty="0" smtClean="0">
                <a:solidFill>
                  <a:schemeClr val="tx1"/>
                </a:solidFill>
              </a:rPr>
              <a:t>!</a:t>
            </a:r>
            <a:endParaRPr lang="sl-SI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84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6840" y="187927"/>
            <a:ext cx="8710449" cy="1143000"/>
          </a:xfrm>
        </p:spPr>
        <p:txBody>
          <a:bodyPr>
            <a:normAutofit/>
          </a:bodyPr>
          <a:lstStyle/>
          <a:p>
            <a:r>
              <a:rPr lang="sl-SI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</a:t>
            </a:r>
            <a:r>
              <a:rPr lang="sl-SI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impacts</a:t>
            </a:r>
            <a:r>
              <a:rPr lang="sl-SI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Europeanization in adm. matters 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legal protection: EU &amp;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levels</a:t>
            </a:r>
            <a:endParaRPr lang="sl-SI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grada vsebine 2"/>
          <p:cNvSpPr>
            <a:spLocks noGrp="1"/>
          </p:cNvSpPr>
          <p:nvPr>
            <p:ph idx="1"/>
          </p:nvPr>
        </p:nvSpPr>
        <p:spPr>
          <a:xfrm>
            <a:off x="346840" y="1699480"/>
            <a:ext cx="8584325" cy="418894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Redefined</a:t>
            </a:r>
            <a:r>
              <a:rPr lang="en-US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(aims) </a:t>
            </a:r>
            <a:r>
              <a:rPr lang="en-US" sz="2400" dirty="0" smtClean="0">
                <a:solidFill>
                  <a:schemeClr val="tx1"/>
                </a:solidFill>
              </a:rPr>
              <a:t>of administrative procedures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Broadened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scope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of administrative procedures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FontTx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Codification </a:t>
            </a:r>
            <a:r>
              <a:rPr lang="en-US" sz="2400" dirty="0" smtClean="0">
                <a:solidFill>
                  <a:schemeClr val="tx1"/>
                </a:solidFill>
              </a:rPr>
              <a:t>and its </a:t>
            </a:r>
            <a:r>
              <a:rPr lang="en-US" sz="2400" b="1" dirty="0" smtClean="0">
                <a:solidFill>
                  <a:schemeClr val="tx1"/>
                </a:solidFill>
              </a:rPr>
              <a:t>modernization</a:t>
            </a:r>
            <a:r>
              <a:rPr lang="en-US" sz="2400" dirty="0" smtClean="0">
                <a:solidFill>
                  <a:schemeClr val="tx1"/>
                </a:solidFill>
              </a:rPr>
              <a:t> of (general) adm. procedure = </a:t>
            </a:r>
            <a:r>
              <a:rPr lang="en-US" sz="2400" b="1" dirty="0" smtClean="0">
                <a:solidFill>
                  <a:schemeClr val="tx1"/>
                </a:solidFill>
              </a:rPr>
              <a:t>Administrative Procedure Act </a:t>
            </a:r>
            <a:r>
              <a:rPr lang="en-US" sz="2400" dirty="0" smtClean="0">
                <a:solidFill>
                  <a:schemeClr val="tx1"/>
                </a:solidFill>
              </a:rPr>
              <a:t>(APA)</a:t>
            </a:r>
            <a:r>
              <a:rPr lang="sl-SI" sz="2400" dirty="0" smtClean="0">
                <a:solidFill>
                  <a:schemeClr val="tx1"/>
                </a:solidFill>
              </a:rPr>
              <a:t>; with </a:t>
            </a:r>
          </a:p>
          <a:p>
            <a:pPr marL="871538" lvl="1" indent="-5143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Holistic </a:t>
            </a:r>
            <a:r>
              <a:rPr lang="sl-SI" sz="2400" dirty="0">
                <a:solidFill>
                  <a:schemeClr val="tx1"/>
                </a:solidFill>
              </a:rPr>
              <a:t>approach = </a:t>
            </a:r>
            <a:r>
              <a:rPr lang="sl-SI" sz="2400" dirty="0" err="1">
                <a:solidFill>
                  <a:schemeClr val="tx1"/>
                </a:solidFill>
              </a:rPr>
              <a:t>all</a:t>
            </a:r>
            <a:r>
              <a:rPr lang="sl-SI" sz="2400" dirty="0">
                <a:solidFill>
                  <a:schemeClr val="tx1"/>
                </a:solidFill>
              </a:rPr>
              <a:t> adm. </a:t>
            </a:r>
            <a:r>
              <a:rPr lang="sl-SI" sz="2400" dirty="0" err="1">
                <a:solidFill>
                  <a:schemeClr val="tx1"/>
                </a:solidFill>
              </a:rPr>
              <a:t>activities</a:t>
            </a:r>
            <a:r>
              <a:rPr lang="sl-SI" sz="2400" dirty="0">
                <a:solidFill>
                  <a:schemeClr val="tx1"/>
                </a:solidFill>
              </a:rPr>
              <a:t>, </a:t>
            </a:r>
            <a:r>
              <a:rPr lang="sl-SI" sz="2400" dirty="0" err="1">
                <a:solidFill>
                  <a:schemeClr val="tx1"/>
                </a:solidFill>
              </a:rPr>
              <a:t>acts</a:t>
            </a:r>
            <a:r>
              <a:rPr lang="sl-SI" sz="2400" dirty="0">
                <a:solidFill>
                  <a:schemeClr val="tx1"/>
                </a:solidFill>
              </a:rPr>
              <a:t>, </a:t>
            </a:r>
            <a:r>
              <a:rPr lang="sl-SI" sz="2400" dirty="0" err="1">
                <a:solidFill>
                  <a:schemeClr val="tx1"/>
                </a:solidFill>
              </a:rPr>
              <a:t>fields</a:t>
            </a:r>
            <a:r>
              <a:rPr lang="sl-SI" sz="2400" dirty="0">
                <a:solidFill>
                  <a:schemeClr val="tx1"/>
                </a:solidFill>
              </a:rPr>
              <a:t> …</a:t>
            </a:r>
          </a:p>
          <a:p>
            <a:pPr marL="871538" lvl="1" indent="-5143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eneralization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= principles!;</a:t>
            </a:r>
          </a:p>
          <a:p>
            <a:pPr marL="871538" lvl="1" indent="-5143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sl-SI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implification</a:t>
            </a: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= </a:t>
            </a:r>
            <a:r>
              <a:rPr lang="sl-SI" sz="2400" dirty="0" err="1" smtClean="0">
                <a:solidFill>
                  <a:schemeClr val="tx1"/>
                </a:solidFill>
              </a:rPr>
              <a:t>removal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>
                <a:solidFill>
                  <a:schemeClr val="tx1"/>
                </a:solidFill>
              </a:rPr>
              <a:t>od administrative </a:t>
            </a:r>
            <a:r>
              <a:rPr lang="sl-SI" sz="2400" dirty="0" err="1" smtClean="0">
                <a:solidFill>
                  <a:schemeClr val="tx1"/>
                </a:solidFill>
              </a:rPr>
              <a:t>barriers</a:t>
            </a:r>
            <a:r>
              <a:rPr lang="sl-SI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FontTx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Interconnectivity between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adm. procedures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</a:t>
            </a:r>
            <a:endParaRPr lang="sl-SI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sl-SI" sz="2400" dirty="0" smtClean="0">
                <a:solidFill>
                  <a:schemeClr val="tx1"/>
                </a:solidFill>
              </a:rPr>
              <a:t>&amp; … </a:t>
            </a:r>
            <a:r>
              <a:rPr lang="sl-SI" sz="2400" b="1" dirty="0" smtClean="0">
                <a:solidFill>
                  <a:schemeClr val="tx1"/>
                </a:solidFill>
              </a:rPr>
              <a:t>non </a:t>
            </a:r>
            <a:r>
              <a:rPr lang="sl-SI" sz="2400" b="1" dirty="0">
                <a:solidFill>
                  <a:schemeClr val="tx1"/>
                </a:solidFill>
              </a:rPr>
              <a:t>legal </a:t>
            </a:r>
            <a:r>
              <a:rPr lang="sl-SI" sz="2400" b="1" dirty="0" err="1">
                <a:solidFill>
                  <a:schemeClr val="tx1"/>
                </a:solidFill>
              </a:rPr>
              <a:t>impacts</a:t>
            </a:r>
            <a:r>
              <a:rPr lang="sl-SI" sz="2400" b="1" dirty="0">
                <a:solidFill>
                  <a:schemeClr val="tx1"/>
                </a:solidFill>
              </a:rPr>
              <a:t> </a:t>
            </a:r>
            <a:r>
              <a:rPr lang="sl-SI" sz="2400" dirty="0">
                <a:solidFill>
                  <a:schemeClr val="tx1"/>
                </a:solidFill>
              </a:rPr>
              <a:t>(</a:t>
            </a:r>
            <a:r>
              <a:rPr lang="sl-SI" sz="2400" dirty="0" err="1">
                <a:solidFill>
                  <a:schemeClr val="tx1"/>
                </a:solidFill>
              </a:rPr>
              <a:t>e.g</a:t>
            </a:r>
            <a:r>
              <a:rPr lang="sl-SI" sz="2400" dirty="0">
                <a:solidFill>
                  <a:schemeClr val="tx1"/>
                </a:solidFill>
              </a:rPr>
              <a:t>. on </a:t>
            </a:r>
            <a:r>
              <a:rPr lang="sl-SI" sz="2400" dirty="0" err="1">
                <a:solidFill>
                  <a:schemeClr val="tx1"/>
                </a:solidFill>
              </a:rPr>
              <a:t>organization</a:t>
            </a:r>
            <a:r>
              <a:rPr lang="sl-SI" sz="2400" dirty="0">
                <a:solidFill>
                  <a:schemeClr val="tx1"/>
                </a:solidFill>
              </a:rPr>
              <a:t> of </a:t>
            </a:r>
            <a:r>
              <a:rPr lang="sl-SI" sz="2400" dirty="0" smtClean="0">
                <a:solidFill>
                  <a:schemeClr val="tx1"/>
                </a:solidFill>
              </a:rPr>
              <a:t>PA, IT), </a:t>
            </a:r>
            <a:r>
              <a:rPr lang="sl-SI" sz="2400" dirty="0" err="1">
                <a:solidFill>
                  <a:schemeClr val="tx1"/>
                </a:solidFill>
              </a:rPr>
              <a:t>etc</a:t>
            </a:r>
            <a:r>
              <a:rPr lang="sl-SI" sz="2400" dirty="0">
                <a:solidFill>
                  <a:schemeClr val="tx1"/>
                </a:solidFill>
              </a:rPr>
              <a:t>.</a:t>
            </a:r>
          </a:p>
          <a:p>
            <a:pPr marL="0" indent="0">
              <a:spcBef>
                <a:spcPts val="1200"/>
              </a:spcBef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lvl="1">
              <a:spcBef>
                <a:spcPts val="1200"/>
              </a:spcBef>
            </a:pP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19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decaFU2011">
  <a:themeElements>
    <a:clrScheme name="RdecaFU2011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E60C21"/>
      </a:accent3>
      <a:accent4>
        <a:srgbClr val="FF7D38"/>
      </a:accent4>
      <a:accent5>
        <a:srgbClr val="964305"/>
      </a:accent5>
      <a:accent6>
        <a:srgbClr val="475A8D"/>
      </a:accent6>
      <a:hlink>
        <a:srgbClr val="0070C0"/>
      </a:hlink>
      <a:folHlink>
        <a:srgbClr val="00206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RdecaFU2011</Template>
  <TotalTime>1515</TotalTime>
  <Words>2767</Words>
  <Application>Microsoft Office PowerPoint</Application>
  <PresentationFormat>Diaprojekcija na zaslonu (4:3)</PresentationFormat>
  <Paragraphs>336</Paragraphs>
  <Slides>28</Slides>
  <Notes>2</Notes>
  <HiddenSlides>0</HiddenSlides>
  <MMClips>0</MMClips>
  <ScaleCrop>false</ScaleCrop>
  <HeadingPairs>
    <vt:vector size="8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28</vt:i4>
      </vt:variant>
    </vt:vector>
  </HeadingPairs>
  <TitlesOfParts>
    <vt:vector size="35" baseType="lpstr">
      <vt:lpstr>SimSun</vt:lpstr>
      <vt:lpstr>Arial</vt:lpstr>
      <vt:lpstr>Calibri</vt:lpstr>
      <vt:lpstr>Times New Roman</vt:lpstr>
      <vt:lpstr>Wingdings</vt:lpstr>
      <vt:lpstr>RdecaFU2011</vt:lpstr>
      <vt:lpstr>Clip</vt:lpstr>
      <vt:lpstr>PowerPointova predstavitev</vt:lpstr>
      <vt:lpstr>Basic notions on the subject</vt:lpstr>
      <vt:lpstr>A.I Administrative matters from European perspective</vt:lpstr>
      <vt:lpstr>A.II Adm. matters as a conflict of public v. private interests</vt:lpstr>
      <vt:lpstr>A.III Administrative matters from European perspective</vt:lpstr>
      <vt:lpstr>B.I Europeanization is:</vt:lpstr>
      <vt:lpstr>B.II Europenization in national &amp; EU adm. matters</vt:lpstr>
      <vt:lpstr>B.III ECHR Art. 6 &amp; 13 and EU Charter Art. 41 &amp; 47</vt:lpstr>
      <vt:lpstr>Key impacts of Europeanization in adm. matters and legal protection: EU &amp; national levels</vt:lpstr>
      <vt:lpstr>1. Ratio of CoE/EU driven administrative procedures </vt:lpstr>
      <vt:lpstr>2.I Scope of CoE/EU driven administrative procedures </vt:lpstr>
      <vt:lpstr>3 generations of polit-adm. procedures (Barnes, 08)</vt:lpstr>
      <vt:lpstr>2.III Scope of CoE/EU driven administrative procedures</vt:lpstr>
      <vt:lpstr>3.I EU driven changes in codification of APs </vt:lpstr>
      <vt:lpstr>3.II EU driven changes - pro &amp; contra unified (general) codification</vt:lpstr>
      <vt:lpstr>3.III EU codification – EU law &amp; CJEU case law</vt:lpstr>
      <vt:lpstr>3.IV ReNEUAL Model Rules: Single-case Decision Making</vt:lpstr>
      <vt:lpstr>3.V Fundamental principles in European adm. law  </vt:lpstr>
      <vt:lpstr>PowerPointova predstavitev</vt:lpstr>
      <vt:lpstr>3.VII EU APA draft (2015-6) on remedies</vt:lpstr>
      <vt:lpstr>3.VIII EU APA draft (2015-6) on remedies</vt:lpstr>
      <vt:lpstr>PowerPointova predstavitev</vt:lpstr>
      <vt:lpstr>3.X Key novelties in new or modernized APAs</vt:lpstr>
      <vt:lpstr>4.I Interdependence of adm. procedures &amp; justice </vt:lpstr>
      <vt:lpstr>4.II Interdependence of adm. procedures &amp; justice</vt:lpstr>
      <vt:lpstr>4.III Impediments to reduction of AP remedies &amp; broadened adm. justice</vt:lpstr>
      <vt:lpstr>Summary on Europeanization in adm.-legal protection</vt:lpstr>
      <vt:lpstr>Conclusions and 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Polona Kovač</dc:creator>
  <cp:lastModifiedBy>Kovač, Polona</cp:lastModifiedBy>
  <cp:revision>305</cp:revision>
  <dcterms:created xsi:type="dcterms:W3CDTF">2006-08-16T00:00:00Z</dcterms:created>
  <dcterms:modified xsi:type="dcterms:W3CDTF">2016-04-18T14:40:07Z</dcterms:modified>
</cp:coreProperties>
</file>