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4" r:id="rId2"/>
    <p:sldId id="301" r:id="rId3"/>
    <p:sldId id="307" r:id="rId4"/>
    <p:sldId id="305" r:id="rId5"/>
    <p:sldId id="306" r:id="rId6"/>
    <p:sldId id="308" r:id="rId7"/>
    <p:sldId id="291" r:id="rId8"/>
    <p:sldId id="278" r:id="rId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-10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AA10A3-89E0-49C6-9C31-B397C477ED45}" type="datetimeFigureOut">
              <a:rPr lang="cs-CZ"/>
              <a:pPr>
                <a:defRPr/>
              </a:pPr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21E14-4EC2-465D-9C0E-0F54047DC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4F9B6-88C2-4B20-8F12-5F481F145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171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29909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84422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454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2902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181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5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954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604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625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581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 smtClean="0"/>
              <a:t>Výkon opatrovnictví </a:t>
            </a:r>
            <a:endParaRPr lang="cs-CZ" sz="3200" dirty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400" b="1" dirty="0">
                <a:solidFill>
                  <a:srgbClr val="0F3C72"/>
                </a:solidFill>
              </a:rPr>
              <a:t>JUDr. </a:t>
            </a:r>
            <a:r>
              <a:rPr lang="cs-CZ" sz="2400" b="1" dirty="0" smtClean="0">
                <a:solidFill>
                  <a:srgbClr val="0F3C72"/>
                </a:solidFill>
              </a:rPr>
              <a:t>Ing. Zdeněk </a:t>
            </a:r>
            <a:r>
              <a:rPr lang="cs-CZ" sz="2400" b="1" dirty="0">
                <a:solidFill>
                  <a:srgbClr val="0F3C72"/>
                </a:solidFill>
              </a:rPr>
              <a:t>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 smtClean="0">
                <a:solidFill>
                  <a:srgbClr val="0F3C72"/>
                </a:solidFill>
              </a:rPr>
              <a:t>Výklad pro kurs </a:t>
            </a:r>
            <a:r>
              <a:rPr lang="cs-CZ" sz="2000" smtClean="0">
                <a:solidFill>
                  <a:srgbClr val="0F3C72"/>
                </a:solidFill>
              </a:rPr>
              <a:t>MVV1968K</a:t>
            </a:r>
            <a:r>
              <a:rPr lang="cs-CZ" sz="2000" dirty="0" smtClean="0">
                <a:solidFill>
                  <a:srgbClr val="0F3C72"/>
                </a:solidFill>
              </a:rPr>
              <a:t> na Právnické fakultě Masarykovy univerzity</a:t>
            </a:r>
            <a:endParaRPr lang="cs-CZ" sz="2000" dirty="0">
              <a:solidFill>
                <a:srgbClr val="0F3C72"/>
              </a:solidFill>
            </a:endParaRP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Opakování – postavení </a:t>
            </a:r>
            <a:r>
              <a:rPr lang="cs-CZ" dirty="0" err="1" smtClean="0"/>
              <a:t>ÚMPOD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30"/>
            <a:ext cx="7197725" cy="3690004"/>
          </a:xfrm>
        </p:spPr>
        <p:txBody>
          <a:bodyPr/>
          <a:lstStyle/>
          <a:p>
            <a:pPr algn="just"/>
            <a:r>
              <a:rPr lang="cs-CZ" altLang="cs-CZ" sz="2800" dirty="0" smtClean="0"/>
              <a:t>orgán sociálně-právní </a:t>
            </a:r>
            <a:r>
              <a:rPr lang="cs-CZ" altLang="cs-CZ" sz="2800" dirty="0"/>
              <a:t>ochrany </a:t>
            </a:r>
            <a:r>
              <a:rPr lang="cs-CZ" altLang="cs-CZ" sz="2800" dirty="0" smtClean="0"/>
              <a:t>dětí </a:t>
            </a:r>
            <a:r>
              <a:rPr lang="cs-CZ" altLang="cs-CZ" sz="2800" dirty="0"/>
              <a:t>ve vztahu k cizině (§ 35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)</a:t>
            </a:r>
          </a:p>
          <a:p>
            <a:pPr algn="just"/>
            <a:r>
              <a:rPr lang="cs-CZ" altLang="cs-CZ" sz="2800" dirty="0" smtClean="0"/>
              <a:t>(kolizní) </a:t>
            </a:r>
            <a:r>
              <a:rPr lang="cs-CZ" altLang="cs-CZ" sz="2800" dirty="0"/>
              <a:t>opatrovník</a:t>
            </a:r>
          </a:p>
          <a:p>
            <a:pPr algn="just"/>
            <a:r>
              <a:rPr lang="cs-CZ" altLang="cs-CZ" sz="2800" dirty="0" smtClean="0"/>
              <a:t>ústřední </a:t>
            </a:r>
            <a:r>
              <a:rPr lang="cs-CZ" altLang="cs-CZ" sz="2800" dirty="0"/>
              <a:t>orgán podle mezinárodních smluv (únosy, osvojení, výživné)</a:t>
            </a:r>
          </a:p>
          <a:p>
            <a:pPr algn="just"/>
            <a:r>
              <a:rPr lang="cs-CZ" altLang="cs-CZ" sz="2800" dirty="0" smtClean="0"/>
              <a:t>ústřední </a:t>
            </a:r>
            <a:r>
              <a:rPr lang="cs-CZ" altLang="cs-CZ" sz="2800" dirty="0"/>
              <a:t>orgán dle </a:t>
            </a:r>
            <a:r>
              <a:rPr lang="cs-CZ" altLang="cs-CZ" sz="2800" dirty="0" smtClean="0"/>
              <a:t>unijních nařízení </a:t>
            </a:r>
            <a:r>
              <a:rPr lang="cs-CZ" altLang="cs-CZ" sz="2800" dirty="0"/>
              <a:t>(výživné, rodičovská odpovědnost)</a:t>
            </a:r>
          </a:p>
          <a:p>
            <a:pPr algn="just"/>
            <a:r>
              <a:rPr lang="cs-CZ" altLang="cs-CZ" sz="2800" dirty="0" smtClean="0"/>
              <a:t>zmocněnec </a:t>
            </a:r>
            <a:r>
              <a:rPr lang="cs-CZ" altLang="cs-CZ" sz="2800" dirty="0"/>
              <a:t>účastníka 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8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err="1" smtClean="0"/>
              <a:t>ÚMPOD</a:t>
            </a:r>
            <a:r>
              <a:rPr lang="cs-CZ" dirty="0" smtClean="0"/>
              <a:t> jako </a:t>
            </a:r>
            <a:r>
              <a:rPr lang="cs-CZ" dirty="0" err="1" smtClean="0"/>
              <a:t>OSPOD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530549"/>
            <a:ext cx="7197725" cy="3681339"/>
          </a:xfrm>
        </p:spPr>
        <p:txBody>
          <a:bodyPr/>
          <a:lstStyle/>
          <a:p>
            <a:pPr algn="just">
              <a:defRPr/>
            </a:pPr>
            <a:r>
              <a:rPr lang="cs-CZ" altLang="cs-CZ" sz="2800" dirty="0" smtClean="0"/>
              <a:t>obecně </a:t>
            </a:r>
            <a:r>
              <a:rPr lang="cs-CZ" altLang="cs-CZ" sz="2800" dirty="0"/>
              <a:t>stejná oprávnění jako ostatní </a:t>
            </a:r>
            <a:r>
              <a:rPr lang="cs-CZ" altLang="cs-CZ" sz="2800" dirty="0" err="1" smtClean="0"/>
              <a:t>OSPOD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dle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 (mlčenlivost, zjišťování </a:t>
            </a:r>
            <a:r>
              <a:rPr lang="cs-CZ" altLang="cs-CZ" sz="2800" dirty="0" smtClean="0"/>
              <a:t>informací…)</a:t>
            </a:r>
            <a:endParaRPr lang="cs-CZ" altLang="cs-CZ" sz="2800" dirty="0"/>
          </a:p>
          <a:p>
            <a:pPr algn="just">
              <a:defRPr/>
            </a:pPr>
            <a:r>
              <a:rPr lang="cs-CZ" altLang="cs-CZ" sz="2800" dirty="0" smtClean="0"/>
              <a:t>komu </a:t>
            </a:r>
            <a:r>
              <a:rPr lang="cs-CZ" altLang="cs-CZ" sz="2800" dirty="0"/>
              <a:t>poskytuje ochranu </a:t>
            </a:r>
            <a:r>
              <a:rPr lang="cs-CZ" altLang="cs-CZ" sz="2800" dirty="0" smtClean="0"/>
              <a:t>– subjektivní kritéria působnosti dle </a:t>
            </a:r>
            <a:r>
              <a:rPr lang="cs-CZ" altLang="cs-CZ" sz="2800" dirty="0"/>
              <a:t>§ 2 </a:t>
            </a:r>
            <a:r>
              <a:rPr lang="cs-CZ" altLang="cs-CZ" sz="2800" dirty="0" err="1"/>
              <a:t>ZSPOD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(mezinárodní vs. přeshraniční)</a:t>
            </a:r>
            <a:endParaRPr lang="cs-CZ" altLang="cs-CZ" sz="2800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 err="1" smtClean="0"/>
              <a:t>ÚMPOD</a:t>
            </a:r>
            <a:r>
              <a:rPr lang="cs-CZ" sz="2900" dirty="0" smtClean="0"/>
              <a:t> jako zmocněnec</a:t>
            </a:r>
            <a:endParaRPr lang="cs-CZ" sz="29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dirty="0"/>
              <a:t>obecná úprava v § 26 odst. 2 o. s. ř. – zůstala téměř totožná úprava i v souvislosti se vstupem z. ř. s. v účinnost – úřad může zastupovat účastníka v řízení: 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určení nebo změnu vyživovací povinnosti 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řízení o výkon rozhodnutí ukládající povinnost k placení výživného, jde-li o věci ve vztahu k cizině (totéž je zopakováno v z. ř. s.)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dirty="0"/>
              <a:t>vypadla formulace ve „věcech péče o nezletilé“ – posun do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</a:t>
            </a:r>
            <a:r>
              <a:rPr lang="cs-CZ" dirty="0"/>
              <a:t>. ř. s. –  v úpravě řízení ve věcech péče soudu o nezletilé (zde demonstrativní výčet v § 466 z. ř. s.) </a:t>
            </a:r>
          </a:p>
          <a:p>
            <a:pPr>
              <a:spcBef>
                <a:spcPts val="0"/>
              </a:spcBef>
            </a:pPr>
            <a:r>
              <a:rPr lang="cs-CZ" altLang="cs-CZ" dirty="0" smtClean="0"/>
              <a:t>§ </a:t>
            </a:r>
            <a:r>
              <a:rPr lang="cs-CZ" altLang="cs-CZ" dirty="0"/>
              <a:t>470 z</a:t>
            </a:r>
            <a:r>
              <a:rPr lang="cs-CZ" altLang="cs-CZ" dirty="0" smtClean="0"/>
              <a:t>. ř. s</a:t>
            </a:r>
            <a:r>
              <a:rPr lang="cs-CZ" altLang="cs-CZ" dirty="0"/>
              <a:t>.– </a:t>
            </a:r>
            <a:r>
              <a:rPr lang="cs-CZ" altLang="cs-CZ" dirty="0" smtClean="0"/>
              <a:t>zmocnění i </a:t>
            </a:r>
            <a:r>
              <a:rPr lang="cs-CZ" altLang="cs-CZ" dirty="0"/>
              <a:t>zletilého dítěte, rodiče, </a:t>
            </a:r>
            <a:r>
              <a:rPr lang="cs-CZ" altLang="cs-CZ" dirty="0" smtClean="0"/>
              <a:t>manželky aj.</a:t>
            </a:r>
            <a:endParaRPr lang="cs-CZ" altLang="cs-CZ" dirty="0"/>
          </a:p>
          <a:p>
            <a:pPr>
              <a:spcBef>
                <a:spcPts val="0"/>
              </a:spcBef>
            </a:pPr>
            <a:r>
              <a:rPr lang="cs-CZ" altLang="cs-CZ" dirty="0" smtClean="0"/>
              <a:t>bezplatná </a:t>
            </a:r>
            <a:r>
              <a:rPr lang="cs-CZ" altLang="cs-CZ" dirty="0"/>
              <a:t>právní pomoc ve věcech výživného ve vztahu k dětem do 21 let dle </a:t>
            </a:r>
            <a:r>
              <a:rPr lang="cs-CZ" altLang="cs-CZ" dirty="0" err="1" smtClean="0"/>
              <a:t>ENV</a:t>
            </a:r>
            <a:endParaRPr lang="cs-CZ" altLang="cs-CZ" dirty="0"/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err="1" smtClean="0"/>
              <a:t>ÚMPOD</a:t>
            </a:r>
            <a:r>
              <a:rPr lang="cs-CZ" dirty="0" smtClean="0"/>
              <a:t> jako opatrovník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/>
            <a:r>
              <a:rPr lang="cs-CZ" altLang="cs-CZ" sz="2000" dirty="0"/>
              <a:t>§ 35 odst. 2 </a:t>
            </a:r>
            <a:r>
              <a:rPr lang="cs-CZ" altLang="cs-CZ" sz="2000" dirty="0" err="1"/>
              <a:t>písm</a:t>
            </a:r>
            <a:r>
              <a:rPr lang="cs-CZ" altLang="cs-CZ" sz="2000" dirty="0"/>
              <a:t> b) </a:t>
            </a:r>
            <a:r>
              <a:rPr lang="cs-CZ" altLang="cs-CZ" sz="2000" dirty="0" err="1"/>
              <a:t>ZSPOD</a:t>
            </a:r>
            <a:r>
              <a:rPr lang="cs-CZ" altLang="cs-CZ" sz="2000" dirty="0"/>
              <a:t> </a:t>
            </a:r>
            <a:r>
              <a:rPr lang="cs-CZ" altLang="cs-CZ" sz="2000" i="1" dirty="0"/>
              <a:t>(vykonává funkci opatrovníka)</a:t>
            </a:r>
          </a:p>
          <a:p>
            <a:pPr algn="just"/>
            <a:r>
              <a:rPr lang="cs-CZ" altLang="cs-CZ" sz="2000" dirty="0" smtClean="0"/>
              <a:t>kdy </a:t>
            </a:r>
            <a:r>
              <a:rPr lang="cs-CZ" altLang="cs-CZ" sz="2000" dirty="0"/>
              <a:t>ustanovovat </a:t>
            </a:r>
            <a:r>
              <a:rPr lang="cs-CZ" altLang="cs-CZ" sz="2000" dirty="0" smtClean="0"/>
              <a:t>UMPOD a </a:t>
            </a:r>
            <a:r>
              <a:rPr lang="cs-CZ" altLang="cs-CZ" sz="2000" dirty="0"/>
              <a:t>kdy </a:t>
            </a:r>
            <a:r>
              <a:rPr lang="cs-CZ" altLang="cs-CZ" sz="2000" dirty="0" err="1"/>
              <a:t>OSPOD</a:t>
            </a:r>
            <a:r>
              <a:rPr lang="cs-CZ" altLang="cs-CZ" sz="2000" dirty="0"/>
              <a:t>? </a:t>
            </a:r>
          </a:p>
          <a:p>
            <a:pPr algn="just"/>
            <a:r>
              <a:rPr lang="cs-CZ" altLang="cs-CZ" sz="2000" dirty="0" smtClean="0"/>
              <a:t>cizí </a:t>
            </a:r>
            <a:r>
              <a:rPr lang="cs-CZ" altLang="cs-CZ" sz="2000" dirty="0"/>
              <a:t>x přeshraniční </a:t>
            </a:r>
            <a:r>
              <a:rPr lang="cs-CZ" altLang="cs-CZ" sz="2000" dirty="0" smtClean="0"/>
              <a:t>prvek</a:t>
            </a:r>
          </a:p>
          <a:p>
            <a:pPr algn="just"/>
            <a:r>
              <a:rPr lang="cs-CZ" altLang="cs-CZ" sz="2000" dirty="0" smtClean="0"/>
              <a:t>očekávání soudů – procesní pomoc v řízení, zajištění důkazů postupem podle nařízení Brusel </a:t>
            </a:r>
            <a:r>
              <a:rPr lang="cs-CZ" altLang="cs-CZ" sz="2000" dirty="0" err="1" smtClean="0"/>
              <a:t>IIa</a:t>
            </a:r>
            <a:r>
              <a:rPr lang="cs-CZ" altLang="cs-CZ" sz="2000" dirty="0" smtClean="0"/>
              <a:t> či na základě bezesmluvní reciprocity či s využitím služeb Mezinárodní sociální služby  naráží na </a:t>
            </a:r>
            <a:r>
              <a:rPr lang="cs-CZ" altLang="cs-CZ" sz="2000" b="1" dirty="0" smtClean="0"/>
              <a:t>rozsah působnosti nařízení </a:t>
            </a:r>
            <a:br>
              <a:rPr lang="cs-CZ" altLang="cs-CZ" sz="2000" b="1" dirty="0" smtClean="0"/>
            </a:br>
            <a:r>
              <a:rPr lang="cs-CZ" altLang="cs-CZ" sz="2000" b="1" dirty="0" smtClean="0"/>
              <a:t>o dokazování a haagské úmluvy o provádění důkazů</a:t>
            </a:r>
          </a:p>
          <a:p>
            <a:pPr algn="just"/>
            <a:r>
              <a:rPr lang="cs-CZ" altLang="cs-CZ" sz="2000" dirty="0" smtClean="0"/>
              <a:t>limity faktu, že jsme „advokát dítěte“</a:t>
            </a:r>
            <a:endParaRPr lang="cs-CZ" altLang="cs-CZ" sz="2000" dirty="0"/>
          </a:p>
          <a:p>
            <a:pPr algn="just"/>
            <a:r>
              <a:rPr lang="cs-CZ" altLang="cs-CZ" sz="2000" dirty="0" smtClean="0"/>
              <a:t>sporá judikatura krajských soudů – kritérium toho, že se dítě nachází </a:t>
            </a:r>
            <a:r>
              <a:rPr lang="cs-CZ" altLang="cs-CZ" sz="2000" dirty="0"/>
              <a:t>v cizině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 smtClean="0"/>
              <a:t>Úprava opatrovnictví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§ </a:t>
            </a:r>
            <a:r>
              <a:rPr lang="cs-CZ" sz="2200" dirty="0" smtClean="0"/>
              <a:t>469 z. ř. s. – kolizní opatrovnictví; kopíruje § 892 odst. 3 o. z.; oproti </a:t>
            </a:r>
            <a:r>
              <a:rPr lang="cs-CZ" sz="2200" dirty="0"/>
              <a:t>staré úpravě je výslovně řešena kolize zájmů při podávání návrhu: opatrovníkem nezletilého by neměl být ten orgán sociálně-právní ochrany dětí, který podal podnět nebo návrh na zahájení </a:t>
            </a:r>
            <a:r>
              <a:rPr lang="cs-CZ" sz="2200" dirty="0" smtClean="0"/>
              <a:t>řízení (</a:t>
            </a:r>
            <a:r>
              <a:rPr lang="cs-CZ" sz="2200" dirty="0" err="1" smtClean="0"/>
              <a:t>ESLP</a:t>
            </a:r>
            <a:r>
              <a:rPr lang="cs-CZ" sz="2200" dirty="0" smtClean="0"/>
              <a:t> ve věcech </a:t>
            </a:r>
            <a:r>
              <a:rPr lang="cs-CZ" sz="2200" dirty="0" err="1" smtClean="0"/>
              <a:t>Havekovi</a:t>
            </a:r>
            <a:r>
              <a:rPr lang="cs-CZ" sz="2200" dirty="0" smtClean="0"/>
              <a:t> proti České republice)</a:t>
            </a:r>
            <a:endParaRPr lang="cs-CZ" sz="2200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§ 512 </a:t>
            </a:r>
            <a:r>
              <a:rPr lang="cs-CZ" sz="2200" dirty="0" smtClean="0"/>
              <a:t>z. ř. s. – jde-li </a:t>
            </a:r>
            <a:r>
              <a:rPr lang="cs-CZ" sz="2200" dirty="0"/>
              <a:t>o věci ve vztahu k cizině, může být v řízení o výkon rozhodnutí </a:t>
            </a:r>
            <a:r>
              <a:rPr lang="cs-CZ" sz="2200" dirty="0" smtClean="0"/>
              <a:t>ukládajícího povinnost </a:t>
            </a:r>
            <a:r>
              <a:rPr lang="cs-CZ" sz="2200" dirty="0"/>
              <a:t>k placení výživného, zmocněncem účastníka Úřad pro mezinárodněprávní ochranu </a:t>
            </a:r>
            <a:r>
              <a:rPr lang="cs-CZ" sz="2200" dirty="0" smtClean="0"/>
              <a:t>dětí</a:t>
            </a:r>
            <a:endParaRPr lang="cs-CZ" sz="2200" dirty="0"/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ÚMPOD</a:t>
            </a:r>
            <a:r>
              <a:rPr lang="cs-CZ" altLang="cs-CZ" dirty="0" smtClean="0"/>
              <a:t> jako ústřední orgán</a:t>
            </a:r>
            <a:endParaRPr lang="cs-CZ" altLang="cs-CZ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/>
            <a:r>
              <a:rPr lang="cs-CZ" altLang="cs-CZ" sz="2400" dirty="0" smtClean="0"/>
              <a:t>relativně přesně </a:t>
            </a:r>
            <a:r>
              <a:rPr lang="cs-CZ" altLang="cs-CZ" sz="2400" dirty="0"/>
              <a:t>stanovené úkoly a pravomoci </a:t>
            </a:r>
          </a:p>
          <a:p>
            <a:pPr algn="just"/>
            <a:r>
              <a:rPr lang="cs-CZ" altLang="cs-CZ" sz="2400" dirty="0" smtClean="0"/>
              <a:t>mohou </a:t>
            </a:r>
            <a:r>
              <a:rPr lang="cs-CZ" altLang="cs-CZ" sz="2400" dirty="0"/>
              <a:t>rozšiřovat oprávnění podle vnitrostátního práva (čl. 61 nařízení o výživném – zjišťování informací od orgánů veřejné moci a dalších právnických osob)</a:t>
            </a:r>
          </a:p>
          <a:p>
            <a:pPr algn="just"/>
            <a:r>
              <a:rPr lang="cs-CZ" altLang="cs-CZ" sz="2400" b="1" dirty="0" smtClean="0"/>
              <a:t>pokud </a:t>
            </a:r>
            <a:r>
              <a:rPr lang="cs-CZ" altLang="cs-CZ" sz="2400" b="1" dirty="0"/>
              <a:t>jsou pravomoci překročeny – neochota zahraničních orgánů spolupracovat</a:t>
            </a:r>
          </a:p>
          <a:p>
            <a:pPr algn="just"/>
            <a:r>
              <a:rPr lang="cs-CZ" altLang="cs-CZ" sz="2400" dirty="0" smtClean="0"/>
              <a:t>nelze </a:t>
            </a:r>
            <a:r>
              <a:rPr lang="cs-CZ" altLang="cs-CZ" sz="2400" dirty="0"/>
              <a:t>nahrazovat jiné nástroje </a:t>
            </a:r>
            <a:r>
              <a:rPr lang="cs-CZ" altLang="cs-CZ" sz="2400" dirty="0" smtClean="0"/>
              <a:t>(viz výše doručování</a:t>
            </a:r>
            <a:r>
              <a:rPr lang="cs-CZ" altLang="cs-CZ" sz="2400" dirty="0"/>
              <a:t>, důkazy)</a:t>
            </a:r>
          </a:p>
        </p:txBody>
      </p:sp>
      <p:sp>
        <p:nvSpPr>
          <p:cNvPr id="1331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mtClean="0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338</Words>
  <Application>Microsoft Office PowerPoint</Application>
  <PresentationFormat>Předvádění na obrazovce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UMPOD_prezentace</vt:lpstr>
      <vt:lpstr>Výkon opatrovnictví </vt:lpstr>
      <vt:lpstr>Opakování – postavení ÚMPOD</vt:lpstr>
      <vt:lpstr>ÚMPOD jako OSPOD</vt:lpstr>
      <vt:lpstr>ÚMPOD jako zmocněnec</vt:lpstr>
      <vt:lpstr>ÚMPOD jako opatrovník</vt:lpstr>
      <vt:lpstr>Úprava opatrovnictví</vt:lpstr>
      <vt:lpstr>ÚMPOD jako ústřední orgán</vt:lpstr>
      <vt:lpstr>Děkuji za pozornost.</vt:lpstr>
    </vt:vector>
  </TitlesOfParts>
  <Company>Omega Design,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Kapitán</cp:lastModifiedBy>
  <cp:revision>46</cp:revision>
  <cp:lastPrinted>2013-02-07T04:19:42Z</cp:lastPrinted>
  <dcterms:created xsi:type="dcterms:W3CDTF">2009-10-27T12:33:06Z</dcterms:created>
  <dcterms:modified xsi:type="dcterms:W3CDTF">2015-04-27T14:15:06Z</dcterms:modified>
</cp:coreProperties>
</file>