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95EC1D4A-A796-47C3-A63E-CE236FB377E2}" type="datetimeFigureOut">
              <a:rPr lang="cs-CZ" smtClean="0"/>
              <a:t>28.2.2014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28.2.2014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5" name="Přímá spojnice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28.2.2014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Přímá spojnice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nice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Osobnost a činnost manažera ve veřejné správě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42392" y="5124450"/>
            <a:ext cx="6858000" cy="533400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 smtClean="0"/>
              <a:t>Alena </a:t>
            </a:r>
            <a:r>
              <a:rPr lang="cs-CZ" b="1" dirty="0" err="1" smtClean="0"/>
              <a:t>Kerlinová</a:t>
            </a:r>
            <a:r>
              <a:rPr lang="cs-CZ" dirty="0" smtClean="0"/>
              <a:t>, KFPNH, </a:t>
            </a:r>
            <a:r>
              <a:rPr lang="cs-CZ" dirty="0" err="1" smtClean="0"/>
              <a:t>kanc</a:t>
            </a:r>
            <a:r>
              <a:rPr lang="cs-CZ" dirty="0" smtClean="0"/>
              <a:t>. 304</a:t>
            </a:r>
          </a:p>
          <a:p>
            <a:r>
              <a:rPr lang="cs-CZ" dirty="0" smtClean="0"/>
              <a:t>Alena.Kerlinova@law.muni.cz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48416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Manažerské komponenty a jejich vazby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Považováno za nejkomplexnější pojetí, nezapomíná na informační systémy a lidské zdroje</a:t>
            </a:r>
          </a:p>
          <a:p>
            <a:r>
              <a:rPr lang="cs-CZ" dirty="0" smtClean="0"/>
              <a:t>Jednotlivé manažerské komponenty:</a:t>
            </a:r>
          </a:p>
          <a:p>
            <a:pPr lvl="1"/>
            <a:r>
              <a:rPr lang="cs-CZ" dirty="0" smtClean="0"/>
              <a:t>Okolní prostředí</a:t>
            </a:r>
          </a:p>
          <a:p>
            <a:pPr lvl="1"/>
            <a:r>
              <a:rPr lang="cs-CZ" dirty="0" smtClean="0"/>
              <a:t>Plánování</a:t>
            </a:r>
          </a:p>
          <a:p>
            <a:pPr lvl="1"/>
            <a:r>
              <a:rPr lang="cs-CZ" dirty="0" smtClean="0"/>
              <a:t>Organizování</a:t>
            </a:r>
          </a:p>
          <a:p>
            <a:pPr lvl="1"/>
            <a:r>
              <a:rPr lang="cs-CZ" dirty="0" smtClean="0"/>
              <a:t>Manažerské procesy</a:t>
            </a:r>
          </a:p>
          <a:p>
            <a:pPr lvl="1"/>
            <a:r>
              <a:rPr lang="cs-CZ" dirty="0" smtClean="0"/>
              <a:t>Kontrolování</a:t>
            </a:r>
          </a:p>
          <a:p>
            <a:pPr lvl="1"/>
            <a:r>
              <a:rPr lang="cs-CZ" dirty="0" smtClean="0"/>
              <a:t>Rozhodování</a:t>
            </a:r>
          </a:p>
          <a:p>
            <a:pPr lvl="1"/>
            <a:r>
              <a:rPr lang="cs-CZ" dirty="0" smtClean="0"/>
              <a:t>Lidské zdroje</a:t>
            </a:r>
          </a:p>
          <a:p>
            <a:pPr lvl="1"/>
            <a:r>
              <a:rPr lang="cs-CZ" dirty="0" smtClean="0"/>
              <a:t>Organizační kultura</a:t>
            </a:r>
          </a:p>
          <a:p>
            <a:pPr lvl="1"/>
            <a:r>
              <a:rPr lang="cs-CZ" dirty="0" smtClean="0"/>
              <a:t>Informační systémy a komunikace</a:t>
            </a:r>
          </a:p>
        </p:txBody>
      </p:sp>
    </p:spTree>
    <p:extLst>
      <p:ext uri="{BB962C8B-B14F-4D97-AF65-F5344CB8AC3E}">
        <p14:creationId xmlns:p14="http://schemas.microsoft.com/office/powerpoint/2010/main" val="42106174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pozornost!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Alena.Kerlinova@law.muni.cz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3107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Manažer ve veřejné správě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Vedoucí pracovník na všech úrovních řízení organizace</a:t>
            </a:r>
          </a:p>
          <a:p>
            <a:r>
              <a:rPr lang="cs-CZ" dirty="0" smtClean="0"/>
              <a:t>Má rozhodovací práva (pravomoci) a zodpovědnost za dosažení požadovaných (byť dílčích) výsledků</a:t>
            </a:r>
          </a:p>
          <a:p>
            <a:r>
              <a:rPr lang="cs-CZ" dirty="0" smtClean="0"/>
              <a:t>Kompetence manažera</a:t>
            </a:r>
          </a:p>
          <a:p>
            <a:pPr lvl="1"/>
            <a:r>
              <a:rPr lang="cs-CZ" dirty="0" smtClean="0"/>
              <a:t>Připravenost podávat výkony s ohledem na očekávané výsledky</a:t>
            </a:r>
          </a:p>
          <a:p>
            <a:pPr lvl="1"/>
            <a:r>
              <a:rPr lang="cs-CZ" dirty="0" smtClean="0"/>
              <a:t>Souvisí s:</a:t>
            </a:r>
          </a:p>
          <a:p>
            <a:pPr lvl="2"/>
            <a:r>
              <a:rPr lang="cs-CZ" dirty="0" smtClean="0"/>
              <a:t>Odbornými znalostmi</a:t>
            </a:r>
          </a:p>
          <a:p>
            <a:pPr lvl="2"/>
            <a:r>
              <a:rPr lang="cs-CZ" dirty="0" smtClean="0"/>
              <a:t>Praktickými dovednostmi</a:t>
            </a:r>
          </a:p>
          <a:p>
            <a:pPr lvl="2"/>
            <a:r>
              <a:rPr lang="cs-CZ" dirty="0" smtClean="0"/>
              <a:t>Sociální zralostí</a:t>
            </a:r>
          </a:p>
          <a:p>
            <a:pPr lvl="1"/>
            <a:r>
              <a:rPr lang="cs-CZ" dirty="0" smtClean="0"/>
              <a:t>Klíčové kompetence manažera</a:t>
            </a:r>
          </a:p>
          <a:p>
            <a:pPr lvl="2"/>
            <a:r>
              <a:rPr lang="cs-CZ" dirty="0" smtClean="0"/>
              <a:t>Zejména: komunikace a spolupráce, řešení problémů a tvořivost, samostatnost a výkonnost, odpovědnost, spolehlivost, myšlení a učení se, zdůvodňování a hodnocení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7484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Styl manažerské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Také jako styl řízení či vedení</a:t>
            </a:r>
          </a:p>
          <a:p>
            <a:r>
              <a:rPr lang="cs-CZ" dirty="0" smtClean="0"/>
              <a:t>Několik přístupů ke stylu manažerské práce</a:t>
            </a:r>
          </a:p>
          <a:p>
            <a:r>
              <a:rPr lang="cs-CZ" dirty="0" smtClean="0"/>
              <a:t>Žádný ze stylů není lepší ani horší</a:t>
            </a:r>
          </a:p>
          <a:p>
            <a:pPr lvl="1"/>
            <a:r>
              <a:rPr lang="cs-CZ" dirty="0" smtClean="0"/>
              <a:t>Volba stylu závisí na vlastnostech manažera, povaze úkolu, charakteru aktuální situace, závažnosti rozhodnutí, postoji a přístupu podřízených</a:t>
            </a:r>
          </a:p>
          <a:p>
            <a:r>
              <a:rPr lang="cs-CZ" dirty="0" smtClean="0"/>
              <a:t>Klasická teorie vedení:</a:t>
            </a:r>
          </a:p>
          <a:p>
            <a:pPr lvl="1"/>
            <a:r>
              <a:rPr lang="cs-CZ" dirty="0" smtClean="0"/>
              <a:t>Autokratický (autoritativní) styl</a:t>
            </a:r>
          </a:p>
          <a:p>
            <a:pPr lvl="1"/>
            <a:r>
              <a:rPr lang="cs-CZ" dirty="0" smtClean="0"/>
              <a:t>Demokratický (participativní) styl</a:t>
            </a:r>
          </a:p>
          <a:p>
            <a:pPr lvl="1"/>
            <a:r>
              <a:rPr lang="cs-CZ" dirty="0" smtClean="0"/>
              <a:t>Styl </a:t>
            </a:r>
            <a:r>
              <a:rPr lang="cs-CZ" dirty="0" err="1" smtClean="0"/>
              <a:t>laissez-faire</a:t>
            </a:r>
            <a:r>
              <a:rPr lang="cs-CZ" dirty="0" smtClean="0"/>
              <a:t> (styl volného průběhu)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305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Manažerské styly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Likertovy</a:t>
            </a:r>
            <a:r>
              <a:rPr lang="cs-CZ" dirty="0" smtClean="0"/>
              <a:t> manažerské styly řízení:</a:t>
            </a:r>
          </a:p>
          <a:p>
            <a:pPr lvl="1"/>
            <a:r>
              <a:rPr lang="cs-CZ" dirty="0" err="1" smtClean="0"/>
              <a:t>Exploativně</a:t>
            </a:r>
            <a:r>
              <a:rPr lang="cs-CZ" dirty="0" smtClean="0"/>
              <a:t>-autoritativní styl</a:t>
            </a:r>
          </a:p>
          <a:p>
            <a:pPr lvl="1"/>
            <a:r>
              <a:rPr lang="cs-CZ" dirty="0" smtClean="0"/>
              <a:t>Benevolentně-autoritativní styl</a:t>
            </a:r>
          </a:p>
          <a:p>
            <a:pPr lvl="1"/>
            <a:r>
              <a:rPr lang="cs-CZ" dirty="0" smtClean="0"/>
              <a:t>Konzultativní styl</a:t>
            </a:r>
          </a:p>
          <a:p>
            <a:pPr lvl="1"/>
            <a:r>
              <a:rPr lang="cs-CZ" dirty="0" smtClean="0"/>
              <a:t>Participativně skupinový styl</a:t>
            </a:r>
          </a:p>
          <a:p>
            <a:r>
              <a:rPr lang="cs-CZ" dirty="0" smtClean="0"/>
              <a:t>Rozšíření o styl byrokratický</a:t>
            </a:r>
          </a:p>
          <a:p>
            <a:r>
              <a:rPr lang="cs-CZ" dirty="0" smtClean="0"/>
              <a:t>Manažerská mřížka – orientace spíše na výkonnost nebo na mezilidské vztahy</a:t>
            </a:r>
          </a:p>
          <a:p>
            <a:pPr lvl="1"/>
            <a:r>
              <a:rPr lang="cs-CZ" dirty="0" smtClean="0"/>
              <a:t>Producenti</a:t>
            </a:r>
          </a:p>
          <a:p>
            <a:pPr lvl="1"/>
            <a:r>
              <a:rPr lang="cs-CZ" dirty="0" smtClean="0"/>
              <a:t>Administrátoři</a:t>
            </a:r>
          </a:p>
          <a:p>
            <a:pPr lvl="1"/>
            <a:r>
              <a:rPr lang="cs-CZ" dirty="0" smtClean="0"/>
              <a:t>Podnikatelé</a:t>
            </a:r>
          </a:p>
          <a:p>
            <a:pPr lvl="1"/>
            <a:r>
              <a:rPr lang="cs-CZ" dirty="0" smtClean="0"/>
              <a:t>Zastánci konsensu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3835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Činnost manažera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Na základě 4 základních pojetí obsahu managementu</a:t>
            </a:r>
          </a:p>
          <a:p>
            <a:pPr lvl="1"/>
            <a:r>
              <a:rPr lang="cs-CZ" dirty="0" smtClean="0"/>
              <a:t>Nejznámější pojetí manažerských funkcí (H. </a:t>
            </a:r>
            <a:r>
              <a:rPr lang="cs-CZ" dirty="0" err="1" smtClean="0"/>
              <a:t>Fayol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H. </a:t>
            </a:r>
            <a:r>
              <a:rPr lang="cs-CZ" dirty="0" err="1" smtClean="0"/>
              <a:t>Mintzberg</a:t>
            </a:r>
            <a:r>
              <a:rPr lang="cs-CZ" dirty="0" smtClean="0"/>
              <a:t> – manažerské role (součástí každé manažerské činnosti bez ohledu na typ a poslání organizace)</a:t>
            </a:r>
          </a:p>
          <a:p>
            <a:pPr lvl="1"/>
            <a:r>
              <a:rPr lang="cs-CZ" dirty="0" smtClean="0"/>
              <a:t>Pojetí tzv. kritických faktorů úspěchu (7S)</a:t>
            </a:r>
          </a:p>
          <a:p>
            <a:pPr lvl="1"/>
            <a:r>
              <a:rPr lang="cs-CZ" dirty="0" smtClean="0"/>
              <a:t>Pojetí manažerských komponent a jejich vazeb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3689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Manažerské 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H. </a:t>
            </a:r>
            <a:r>
              <a:rPr lang="cs-CZ" dirty="0" err="1" smtClean="0"/>
              <a:t>Fayol</a:t>
            </a:r>
            <a:r>
              <a:rPr lang="cs-CZ" dirty="0" smtClean="0"/>
              <a:t> definoval pět funkcí tzv. správy organizace:</a:t>
            </a:r>
          </a:p>
          <a:p>
            <a:pPr lvl="1"/>
            <a:r>
              <a:rPr lang="cs-CZ" dirty="0" smtClean="0"/>
              <a:t>Plánování</a:t>
            </a:r>
          </a:p>
          <a:p>
            <a:pPr lvl="1"/>
            <a:r>
              <a:rPr lang="cs-CZ" dirty="0" smtClean="0"/>
              <a:t>Organizování</a:t>
            </a:r>
          </a:p>
          <a:p>
            <a:pPr lvl="1"/>
            <a:r>
              <a:rPr lang="cs-CZ" dirty="0" smtClean="0"/>
              <a:t>Přikazování</a:t>
            </a:r>
          </a:p>
          <a:p>
            <a:pPr lvl="1"/>
            <a:r>
              <a:rPr lang="cs-CZ" dirty="0" smtClean="0"/>
              <a:t>Koordinace</a:t>
            </a:r>
          </a:p>
          <a:p>
            <a:pPr lvl="1"/>
            <a:r>
              <a:rPr lang="cs-CZ" dirty="0" smtClean="0"/>
              <a:t>Kontrola</a:t>
            </a:r>
          </a:p>
          <a:p>
            <a:r>
              <a:rPr lang="cs-CZ" dirty="0" smtClean="0"/>
              <a:t>Postupem času rozšiřovány</a:t>
            </a:r>
          </a:p>
          <a:p>
            <a:r>
              <a:rPr lang="cs-CZ" dirty="0" smtClean="0"/>
              <a:t>V současné době:</a:t>
            </a:r>
          </a:p>
          <a:p>
            <a:pPr lvl="1"/>
            <a:r>
              <a:rPr lang="cs-CZ" dirty="0" smtClean="0"/>
              <a:t>Postupné (sekvenční) manažerské funkce – plánování, organizování, vedení lidí, řízení lidských zdrojů, kontrola</a:t>
            </a:r>
          </a:p>
          <a:p>
            <a:pPr lvl="1"/>
            <a:r>
              <a:rPr lang="cs-CZ" dirty="0" smtClean="0"/>
              <a:t>Průběžné (paralelní, simultánní) manažerské funkce – analýza, rozhodování, implementace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7630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Manažerské funkce pro VS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Vznik v roce 1937</a:t>
            </a:r>
          </a:p>
          <a:p>
            <a:r>
              <a:rPr lang="cs-CZ" dirty="0" smtClean="0"/>
              <a:t>POSDCORB</a:t>
            </a:r>
          </a:p>
          <a:p>
            <a:pPr lvl="1"/>
            <a:r>
              <a:rPr lang="cs-CZ" dirty="0" smtClean="0"/>
              <a:t>Plánování</a:t>
            </a:r>
          </a:p>
          <a:p>
            <a:pPr lvl="1"/>
            <a:r>
              <a:rPr lang="cs-CZ" dirty="0" smtClean="0"/>
              <a:t>Organizování</a:t>
            </a:r>
          </a:p>
          <a:p>
            <a:pPr lvl="1"/>
            <a:r>
              <a:rPr lang="cs-CZ" dirty="0" smtClean="0"/>
              <a:t>Zaměstnávání</a:t>
            </a:r>
          </a:p>
          <a:p>
            <a:pPr lvl="1"/>
            <a:r>
              <a:rPr lang="cs-CZ" dirty="0" smtClean="0"/>
              <a:t>Řízení</a:t>
            </a:r>
          </a:p>
          <a:p>
            <a:pPr lvl="1"/>
            <a:r>
              <a:rPr lang="cs-CZ" dirty="0" smtClean="0"/>
              <a:t>Koordinace</a:t>
            </a:r>
          </a:p>
          <a:p>
            <a:pPr lvl="1"/>
            <a:r>
              <a:rPr lang="cs-CZ" dirty="0" smtClean="0"/>
              <a:t>Reporting</a:t>
            </a:r>
          </a:p>
          <a:p>
            <a:pPr lvl="1"/>
            <a:r>
              <a:rPr lang="cs-CZ" dirty="0" smtClean="0"/>
              <a:t>Rozpočtování</a:t>
            </a:r>
          </a:p>
          <a:p>
            <a:r>
              <a:rPr lang="cs-CZ" dirty="0" smtClean="0"/>
              <a:t>Časté kritiky</a:t>
            </a:r>
          </a:p>
          <a:p>
            <a:pPr lvl="1"/>
            <a:r>
              <a:rPr lang="cs-CZ" dirty="0" smtClean="0"/>
              <a:t>Zjednodušenost</a:t>
            </a:r>
          </a:p>
          <a:p>
            <a:pPr lvl="1"/>
            <a:r>
              <a:rPr lang="cs-CZ" dirty="0" smtClean="0"/>
              <a:t>Skutečnými činnostmi je především řízení finančních zdrojů a informací, a reprezentace organizace v širším politickém a společenském prostředí</a:t>
            </a:r>
          </a:p>
          <a:p>
            <a:pPr lvl="1"/>
            <a:r>
              <a:rPr lang="cs-CZ" dirty="0" smtClean="0"/>
              <a:t>Později přidán strategický management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4123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Manažerské role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Deset manažerských rolí rozdělených do tří skupin</a:t>
            </a:r>
          </a:p>
          <a:p>
            <a:r>
              <a:rPr lang="cs-CZ" dirty="0" smtClean="0"/>
              <a:t>Představují realitu činností manažerů v jakékoliv organizaci</a:t>
            </a:r>
          </a:p>
          <a:p>
            <a:r>
              <a:rPr lang="cs-CZ" dirty="0" smtClean="0"/>
              <a:t>Interpersonální role</a:t>
            </a:r>
          </a:p>
          <a:p>
            <a:pPr lvl="1"/>
            <a:r>
              <a:rPr lang="cs-CZ" dirty="0" smtClean="0"/>
              <a:t>Představitel, vůdce a spojovací článek</a:t>
            </a:r>
          </a:p>
          <a:p>
            <a:r>
              <a:rPr lang="cs-CZ" dirty="0" smtClean="0"/>
              <a:t>Informační role</a:t>
            </a:r>
          </a:p>
          <a:p>
            <a:pPr lvl="1"/>
            <a:r>
              <a:rPr lang="cs-CZ" dirty="0" smtClean="0"/>
              <a:t>Příjemce informací, šiřitel informací, mluvčí</a:t>
            </a:r>
          </a:p>
          <a:p>
            <a:r>
              <a:rPr lang="cs-CZ" dirty="0" smtClean="0"/>
              <a:t>Rozhodovací role</a:t>
            </a:r>
          </a:p>
          <a:p>
            <a:pPr lvl="1"/>
            <a:r>
              <a:rPr lang="cs-CZ" dirty="0" smtClean="0"/>
              <a:t>Podnikatel, řešitel problémů, alokátor zdrojů, vyjednávač</a:t>
            </a:r>
          </a:p>
          <a:p>
            <a:r>
              <a:rPr lang="cs-CZ" dirty="0" smtClean="0"/>
              <a:t>Později rozšířeno ještě o administrativní role </a:t>
            </a:r>
          </a:p>
          <a:p>
            <a:pPr lvl="1"/>
            <a:r>
              <a:rPr lang="cs-CZ" dirty="0" smtClean="0"/>
              <a:t>Administrátor, sledovatel a kontrolor, správce rozpočtů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2381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Kritické faktory úspěchu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Věnovat pozornost faktorům, které mají kritický význam z hlediska dlouhodobé úspěšnosti organizace</a:t>
            </a:r>
          </a:p>
          <a:p>
            <a:r>
              <a:rPr lang="cs-CZ" dirty="0" smtClean="0"/>
              <a:t>7S – sedm vzájemně se podmiňujících faktorů manažerské činnosti:</a:t>
            </a:r>
          </a:p>
          <a:p>
            <a:pPr lvl="1"/>
            <a:r>
              <a:rPr lang="cs-CZ" dirty="0" smtClean="0"/>
              <a:t>Strategie</a:t>
            </a:r>
          </a:p>
          <a:p>
            <a:pPr lvl="1"/>
            <a:r>
              <a:rPr lang="cs-CZ" dirty="0" smtClean="0"/>
              <a:t>Struktura</a:t>
            </a:r>
          </a:p>
          <a:p>
            <a:pPr lvl="1"/>
            <a:r>
              <a:rPr lang="cs-CZ" dirty="0" smtClean="0"/>
              <a:t>Spolupracovníci</a:t>
            </a:r>
          </a:p>
          <a:p>
            <a:pPr lvl="1"/>
            <a:r>
              <a:rPr lang="cs-CZ" dirty="0" smtClean="0"/>
              <a:t>Systémy managementu</a:t>
            </a:r>
          </a:p>
          <a:p>
            <a:pPr lvl="1"/>
            <a:r>
              <a:rPr lang="cs-CZ" dirty="0" smtClean="0"/>
              <a:t>Sdílené hodnoty</a:t>
            </a:r>
          </a:p>
          <a:p>
            <a:pPr lvl="1"/>
            <a:r>
              <a:rPr lang="cs-CZ" dirty="0" smtClean="0"/>
              <a:t>Styl managementu</a:t>
            </a:r>
          </a:p>
          <a:p>
            <a:pPr lvl="1"/>
            <a:r>
              <a:rPr lang="cs-CZ" dirty="0" smtClean="0"/>
              <a:t>Schopnosti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79285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34</TotalTime>
  <Words>481</Words>
  <Application>Microsoft Office PowerPoint</Application>
  <PresentationFormat>Předvádění na obrazovce (4:3)</PresentationFormat>
  <Paragraphs>101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Původ</vt:lpstr>
      <vt:lpstr>Osobnost a činnost manažera ve veřejné správě</vt:lpstr>
      <vt:lpstr>Manažer ve veřejné správě</vt:lpstr>
      <vt:lpstr>Styl manažerské práce</vt:lpstr>
      <vt:lpstr>Manažerské styly řízení</vt:lpstr>
      <vt:lpstr>Činnost manažera</vt:lpstr>
      <vt:lpstr>Manažerské funkce</vt:lpstr>
      <vt:lpstr>Manažerské funkce pro VS</vt:lpstr>
      <vt:lpstr>Manažerské role</vt:lpstr>
      <vt:lpstr>Kritické faktory úspěchu</vt:lpstr>
      <vt:lpstr>Manažerské komponenty a jejich vazby</vt:lpstr>
      <vt:lpstr>Děkuji za pozornost!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Osobnost a činnost manažera ve veřejné správě</dc:title>
  <dc:creator>Alena Kerlinová</dc:creator>
  <cp:lastModifiedBy>Alena Kerlinová</cp:lastModifiedBy>
  <cp:revision>6</cp:revision>
  <dcterms:created xsi:type="dcterms:W3CDTF">2014-02-28T11:18:43Z</dcterms:created>
  <dcterms:modified xsi:type="dcterms:W3CDTF">2014-02-28T12:03:21Z</dcterms:modified>
</cp:coreProperties>
</file>