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6" r:id="rId7"/>
    <p:sldId id="257" r:id="rId8"/>
    <p:sldId id="287" r:id="rId9"/>
    <p:sldId id="290" r:id="rId10"/>
    <p:sldId id="288" r:id="rId11"/>
    <p:sldId id="289" r:id="rId12"/>
    <p:sldId id="291" r:id="rId13"/>
    <p:sldId id="272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73" r:id="rId24"/>
    <p:sldId id="274" r:id="rId25"/>
    <p:sldId id="275" r:id="rId26"/>
    <p:sldId id="276" r:id="rId27"/>
    <p:sldId id="278" r:id="rId28"/>
    <p:sldId id="277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F8F"/>
    <a:srgbClr val="FFFFCC"/>
    <a:srgbClr val="FF7861"/>
    <a:srgbClr val="FFCC99"/>
    <a:srgbClr val="F3A191"/>
    <a:srgbClr val="FFCCCC"/>
    <a:srgbClr val="FF99CC"/>
    <a:srgbClr val="FF9999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4248446"/>
          </a:xfrm>
          <a:solidFill>
            <a:srgbClr val="EE9086"/>
          </a:solidFill>
        </p:spPr>
        <p:txBody>
          <a:bodyPr/>
          <a:lstStyle/>
          <a:p>
            <a:pPr eaLnBrk="1"/>
            <a:r>
              <a:rPr lang="cs-CZ" altLang="cs-CZ" smtClean="0"/>
              <a:t>Prostor svobody, bezpečnosti a práva (spravedlnosti)</a:t>
            </a:r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Dočasné znovuzavedení ochrany vnitřních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23 - </a:t>
            </a:r>
            <a:r>
              <a:rPr lang="cs-CZ" b="1" dirty="0" smtClean="0">
                <a:effectLst/>
              </a:rPr>
              <a:t>1.   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Závažná hrozba pro veřejný pořádek nebo vnitřní bezpečnost</a:t>
            </a:r>
            <a:r>
              <a:rPr lang="cs-CZ" b="1" dirty="0" smtClean="0">
                <a:effectLst/>
              </a:rPr>
              <a:t>: lze výjimečně znovu zavést ochranu vnitřních hranic </a:t>
            </a:r>
            <a:endParaRPr lang="cs-CZ" b="1" dirty="0" smtClean="0">
              <a:effectLst/>
            </a:endParaRPr>
          </a:p>
          <a:p>
            <a:pPr lvl="1"/>
            <a:r>
              <a:rPr lang="cs-CZ" b="1" dirty="0" smtClean="0">
                <a:effectLst/>
              </a:rPr>
              <a:t>po </a:t>
            </a:r>
            <a:r>
              <a:rPr lang="cs-CZ" b="1" dirty="0" smtClean="0">
                <a:effectLst/>
              </a:rPr>
              <a:t>omezenou dobu nepřesahující 30 dní nebo </a:t>
            </a:r>
            <a:endParaRPr lang="cs-CZ" b="1" dirty="0" smtClean="0">
              <a:effectLst/>
            </a:endParaRPr>
          </a:p>
          <a:p>
            <a:pPr lvl="1"/>
            <a:r>
              <a:rPr lang="cs-CZ" b="1" dirty="0" smtClean="0">
                <a:effectLst/>
              </a:rPr>
              <a:t>po </a:t>
            </a:r>
            <a:r>
              <a:rPr lang="cs-CZ" b="1" dirty="0" smtClean="0">
                <a:effectLst/>
              </a:rPr>
              <a:t>předvídatelnou dobu trvání závažné hrozby, pokud tato doba přesahuje 30 dní.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smtClean="0">
                <a:effectLst/>
              </a:rPr>
              <a:t>Proporcionalita: respektovat míru, která je nezbytně nutná jako reakce na tuto závažnou hrozbu.</a:t>
            </a:r>
          </a:p>
          <a:p>
            <a:r>
              <a:rPr lang="cs-CZ" dirty="0" smtClean="0">
                <a:effectLst/>
              </a:rPr>
              <a:t>2.   Jestliže závažná hrozba pro veřejný pořádek nebo vnitřní bezpečnost trvá déle, lze </a:t>
            </a:r>
            <a:r>
              <a:rPr lang="cs-CZ" b="1" dirty="0" smtClean="0">
                <a:effectLst/>
              </a:rPr>
              <a:t>ochranu hranic prodlužovat vždy nejvýše o 30 dní.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>
                <a:effectLst/>
              </a:rPr>
              <a:t>A) Postup v případě předvídatelných událostí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effectLst/>
              </a:rPr>
              <a:t>Článek 24 </a:t>
            </a:r>
          </a:p>
          <a:p>
            <a:r>
              <a:rPr lang="cs-CZ" dirty="0" smtClean="0">
                <a:effectLst/>
              </a:rPr>
              <a:t>Jestliže členský stát plánuje znovuzavedení ochrany vnitřních hranic v souladu s čl. 23 odst. </a:t>
            </a:r>
            <a:r>
              <a:rPr lang="cs-CZ" dirty="0" smtClean="0">
                <a:effectLst/>
              </a:rPr>
              <a:t>1 (hrozba ...), </a:t>
            </a:r>
            <a:r>
              <a:rPr lang="cs-CZ" dirty="0" smtClean="0">
                <a:effectLst/>
              </a:rPr>
              <a:t>oznámí to co nejdříve ostatním členským státům a Komisi, a jakmile je bude mít k dispozici, poskytne následující informace: ....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755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B) Postupy v případech, které vyžadují naléhavá opatření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Článek 25 - Jestliže je z hlediska veřejného pořádku nebo vnitřní bezpečnosti v členském státě nezbytné přijmout naléhavá opatření, může dotyčný členský stát </a:t>
            </a:r>
            <a:r>
              <a:rPr lang="cs-CZ" b="1" u="sng" dirty="0" smtClean="0">
                <a:effectLst/>
              </a:rPr>
              <a:t>výjimečně a okamžitě znovu zavést ochranu vnitřních hranic</a:t>
            </a:r>
            <a:r>
              <a:rPr lang="cs-CZ" b="1" dirty="0" smtClean="0">
                <a:effectLst/>
              </a:rPr>
              <a:t>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967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Vnější hranice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00"/>
          </a:p>
          <a:p>
            <a:pPr eaLnBrk="1">
              <a:lnSpc>
                <a:spcPct val="84000"/>
              </a:lnSpc>
            </a:pPr>
            <a:r>
              <a:rPr lang="cs-CZ" altLang="cs-CZ" sz="250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00"/>
              <a:t>mimo GB, IE, CY, BG, RO, HR </a:t>
            </a:r>
          </a:p>
          <a:p>
            <a:pPr eaLnBrk="1">
              <a:lnSpc>
                <a:spcPct val="84000"/>
              </a:lnSpc>
            </a:pPr>
            <a:r>
              <a:rPr lang="cs-CZ" altLang="cs-CZ" sz="2500" b="1">
                <a:solidFill>
                  <a:srgbClr val="CC3300"/>
                </a:solidFill>
              </a:rPr>
              <a:t>Schengenský hraniční kodex</a:t>
            </a:r>
            <a:r>
              <a:rPr lang="cs-CZ" altLang="cs-CZ" sz="2500"/>
              <a:t> [nařízení č. 562/2006] </a:t>
            </a:r>
          </a:p>
          <a:p>
            <a:pPr marL="673930" lvl="1"/>
            <a:r>
              <a:rPr lang="cs-CZ" altLang="cs-CZ" smtClean="0"/>
              <a:t>odstranit nerovnoměrnou ochranu hranic a vzájemnou nedůvěru</a:t>
            </a:r>
          </a:p>
          <a:p>
            <a:pPr marL="673930" lvl="1"/>
            <a:r>
              <a:rPr lang="cs-CZ" altLang="cs-CZ" smtClean="0"/>
              <a:t>definice společných pravidel týkajících se základních podmínek pro překračování vnějších hranic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52790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VNĚJŠÍ HRANICE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4 -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Překračování vnějších hranic</a:t>
            </a:r>
          </a:p>
          <a:p>
            <a:r>
              <a:rPr lang="cs-CZ" b="1" dirty="0" smtClean="0">
                <a:effectLst/>
              </a:rPr>
              <a:t>Vnější hranice lze překračovat </a:t>
            </a:r>
            <a:r>
              <a:rPr lang="cs-CZ" b="1" dirty="0" smtClean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 smtClean="0">
                <a:effectLst/>
              </a:rPr>
              <a:t> a během stanovené provozní doby. 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Výjimky z povinnosti překračovat vnější hranice pouze na hraničních přechodech lze povolit: jednotlivcům nebo skupinám osob v případě nepředvídaného stavu nouze.</a:t>
            </a:r>
          </a:p>
          <a:p>
            <a:r>
              <a:rPr lang="cs-CZ" b="1" dirty="0" smtClean="0">
                <a:effectLst/>
              </a:rPr>
              <a:t>Členské státy zavedou vnitrostátním právem </a:t>
            </a:r>
            <a:r>
              <a:rPr lang="cs-CZ" b="1" u="sng" dirty="0" smtClean="0">
                <a:effectLst/>
              </a:rPr>
              <a:t>sankce</a:t>
            </a:r>
            <a:r>
              <a:rPr lang="cs-CZ" b="1" dirty="0" smtClean="0">
                <a:effectLst/>
              </a:rPr>
              <a:t> za nepovolené překročení vnějších hranic v místech mimo hraniční přechody - </a:t>
            </a:r>
            <a:r>
              <a:rPr lang="cs-CZ" b="1" u="sng" dirty="0" smtClean="0">
                <a:effectLst/>
              </a:rPr>
              <a:t>účinné, přiměřené a odrazující.</a:t>
            </a:r>
            <a:endParaRPr lang="cs-CZ" u="sng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Podmínky vstupu pro státní příslušníky třetích zemí</a:t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Článek 5 – 1.   Podmínky pro pobyty, jejichž délka nepřekročí za období šesti měsíců dobu delší než tři měsíce:</a:t>
            </a:r>
          </a:p>
          <a:p>
            <a:endParaRPr lang="cs-CZ" dirty="0" smtClean="0">
              <a:effectLst/>
            </a:endParaRPr>
          </a:p>
          <a:p>
            <a:pPr lvl="1"/>
            <a:r>
              <a:rPr lang="cs-CZ" dirty="0" smtClean="0">
                <a:effectLst/>
              </a:rPr>
              <a:t>mají </a:t>
            </a:r>
            <a:r>
              <a:rPr lang="cs-CZ" u="sng" dirty="0" smtClean="0">
                <a:effectLst/>
              </a:rPr>
              <a:t>platný cestovní doklad</a:t>
            </a:r>
            <a:r>
              <a:rPr lang="cs-CZ" dirty="0" smtClean="0">
                <a:effectLst/>
              </a:rPr>
              <a:t>,</a:t>
            </a:r>
          </a:p>
          <a:p>
            <a:pPr lvl="1"/>
            <a:r>
              <a:rPr lang="cs-CZ" dirty="0" smtClean="0">
                <a:effectLst/>
              </a:rPr>
              <a:t>mají </a:t>
            </a:r>
            <a:r>
              <a:rPr lang="cs-CZ" u="sng" dirty="0" smtClean="0">
                <a:effectLst/>
              </a:rPr>
              <a:t>platné vízum</a:t>
            </a:r>
            <a:r>
              <a:rPr lang="cs-CZ" dirty="0" smtClean="0">
                <a:effectLst/>
              </a:rPr>
              <a:t>, pokud je požadováno (nařízení č. 539/2001), </a:t>
            </a:r>
          </a:p>
          <a:p>
            <a:pPr lvl="1"/>
            <a:r>
              <a:rPr lang="cs-CZ" dirty="0" smtClean="0">
                <a:effectLst/>
              </a:rPr>
              <a:t>zdůvodní </a:t>
            </a:r>
            <a:r>
              <a:rPr lang="cs-CZ" u="sng" dirty="0" smtClean="0">
                <a:effectLst/>
              </a:rPr>
              <a:t>účel a podmínky</a:t>
            </a:r>
            <a:r>
              <a:rPr lang="cs-CZ" dirty="0" smtClean="0">
                <a:effectLst/>
              </a:rPr>
              <a:t> předpokládaného pobytu a mají zajištěny </a:t>
            </a:r>
            <a:r>
              <a:rPr lang="cs-CZ" u="sng" dirty="0" smtClean="0">
                <a:effectLst/>
              </a:rPr>
              <a:t>dostatečné prostředky pro obživu</a:t>
            </a:r>
            <a:r>
              <a:rPr lang="cs-CZ" dirty="0" smtClean="0">
                <a:effectLst/>
              </a:rPr>
              <a:t> jak na dobu předpokládaného pobytu, tak na návrat do své země původu,</a:t>
            </a:r>
          </a:p>
          <a:p>
            <a:pPr lvl="1"/>
            <a:r>
              <a:rPr lang="cs-CZ" dirty="0" smtClean="0">
                <a:effectLst/>
              </a:rPr>
              <a:t>nejsou osobami vedenými v </a:t>
            </a:r>
            <a:r>
              <a:rPr lang="cs-CZ" u="sng" dirty="0" smtClean="0">
                <a:effectLst/>
              </a:rPr>
              <a:t>SIS</a:t>
            </a:r>
            <a:r>
              <a:rPr lang="cs-CZ" dirty="0" smtClean="0">
                <a:effectLst/>
              </a:rPr>
              <a:t>, jimž má být odepřen vstup,</a:t>
            </a:r>
          </a:p>
          <a:p>
            <a:pPr lvl="1"/>
            <a:r>
              <a:rPr lang="cs-CZ" dirty="0" smtClean="0">
                <a:effectLst/>
              </a:rPr>
              <a:t>nejsou považováni za </a:t>
            </a:r>
            <a:r>
              <a:rPr lang="cs-CZ" u="sng" dirty="0" smtClean="0">
                <a:effectLst/>
              </a:rPr>
              <a:t>hrozbu pro veřejný pořádek, vnitřní bezpečnost, veřejné zdraví</a:t>
            </a:r>
            <a:r>
              <a:rPr lang="cs-CZ" dirty="0" smtClean="0">
                <a:effectLst/>
              </a:rPr>
              <a:t> nebo mezinárodní vztahy kteréhokoliv z členských států.</a:t>
            </a:r>
          </a:p>
          <a:p>
            <a:pPr lvl="1"/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097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effectLst/>
              </a:rPr>
              <a:t/>
            </a:r>
            <a:br>
              <a:rPr lang="cs-CZ" sz="3600" b="1" dirty="0" smtClean="0">
                <a:effectLst/>
              </a:rPr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 smtClean="0">
                <a:effectLst/>
              </a:rPr>
              <a:t>Ochrana vnějších hranic a odepření vstupu</a:t>
            </a:r>
            <a:br>
              <a:rPr lang="cs-CZ" sz="3600" b="1" dirty="0" smtClean="0">
                <a:effectLst/>
              </a:rPr>
            </a:br>
            <a:r>
              <a:rPr lang="cs-CZ" sz="3600" b="1" dirty="0" smtClean="0">
                <a:effectLst/>
              </a:rPr>
              <a:t>Provádění hraničních kontrol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  <a:solidFill>
            <a:srgbClr val="CCFFCC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 smtClean="0">
                <a:effectLst/>
              </a:rPr>
              <a:t>Článek 6 - Ctít lidskou důstojnost. </a:t>
            </a:r>
            <a:r>
              <a:rPr lang="cs-CZ" u="sng" dirty="0" smtClean="0">
                <a:effectLst/>
              </a:rPr>
              <a:t>Opatření </a:t>
            </a:r>
            <a:r>
              <a:rPr lang="cs-CZ" b="1" u="sng" dirty="0" smtClean="0">
                <a:effectLst/>
              </a:rPr>
              <a:t>přiměřená cílům</a:t>
            </a:r>
            <a:r>
              <a:rPr lang="cs-CZ" b="1" dirty="0" smtClean="0">
                <a:effectLst/>
              </a:rPr>
              <a:t>, </a:t>
            </a:r>
            <a:r>
              <a:rPr lang="cs-CZ" dirty="0" smtClean="0">
                <a:effectLst/>
              </a:rPr>
              <a:t>které sledují.</a:t>
            </a:r>
          </a:p>
          <a:p>
            <a:r>
              <a:rPr lang="cs-CZ" b="1" dirty="0" smtClean="0">
                <a:effectLst/>
              </a:rPr>
              <a:t>Při provádění hraničních kontrol </a:t>
            </a:r>
            <a:r>
              <a:rPr lang="cs-CZ" b="1" u="sng" dirty="0" smtClean="0">
                <a:effectLst/>
              </a:rPr>
              <a:t>nesmí příslušníci pohraniční stráže nikoho diskriminovat</a:t>
            </a:r>
            <a:r>
              <a:rPr lang="cs-CZ" dirty="0" smtClean="0">
                <a:effectLst/>
              </a:rPr>
              <a:t> na základě pohlaví, rasového nebo etnického původu, náboženského vyznání nebo světového názoru, zdravotního postižení, věku nebo sexuální orientace.</a:t>
            </a:r>
          </a:p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Článek 7 - Hraniční kontroly osob - provádějí příslušníci pohraniční stráže. </a:t>
            </a:r>
          </a:p>
          <a:p>
            <a:r>
              <a:rPr lang="cs-CZ" b="1" dirty="0" smtClean="0">
                <a:solidFill>
                  <a:srgbClr val="0000FF"/>
                </a:solidFill>
              </a:rPr>
              <a:t>A) MINIMÁLNÍ KONTROLA - VŠICHNI</a:t>
            </a:r>
            <a:endParaRPr lang="cs-CZ" b="1" dirty="0" smtClean="0">
              <a:solidFill>
                <a:srgbClr val="0000FF"/>
              </a:solidFill>
              <a:effectLst/>
            </a:endParaRPr>
          </a:p>
          <a:p>
            <a:r>
              <a:rPr lang="cs-CZ" b="1" u="sng" dirty="0" smtClean="0">
                <a:solidFill>
                  <a:srgbClr val="C00000"/>
                </a:solidFill>
                <a:effectLst/>
              </a:rPr>
              <a:t>Všechny osoby podléhají minimální kontrole</a:t>
            </a:r>
            <a:r>
              <a:rPr lang="cs-CZ" b="1" dirty="0" smtClean="0">
                <a:effectLst/>
              </a:rPr>
              <a:t>, jejímž účelem je </a:t>
            </a:r>
            <a:r>
              <a:rPr lang="cs-CZ" b="1" u="sng" dirty="0" smtClean="0">
                <a:effectLst/>
              </a:rPr>
              <a:t>zjištění totožnosti na základě předložení cestovních dokladů</a:t>
            </a:r>
            <a:r>
              <a:rPr lang="cs-CZ" b="1" dirty="0" smtClean="0">
                <a:effectLst/>
              </a:rPr>
              <a:t>.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smtClean="0">
                <a:effectLst/>
              </a:rPr>
              <a:t>= </a:t>
            </a:r>
            <a:r>
              <a:rPr lang="cs-CZ" b="1" dirty="0" smtClean="0">
                <a:effectLst/>
              </a:rPr>
              <a:t>rychlé a jednoduché ověření </a:t>
            </a:r>
          </a:p>
          <a:p>
            <a:pPr lvl="1"/>
            <a:r>
              <a:rPr lang="cs-CZ" b="1" dirty="0" smtClean="0">
                <a:effectLst/>
              </a:rPr>
              <a:t>platnosti dokladu, který jeho oprávněného držitele opravňuje překročit hranici, a </a:t>
            </a:r>
          </a:p>
          <a:p>
            <a:pPr lvl="1"/>
            <a:r>
              <a:rPr lang="cs-CZ" b="1" dirty="0" smtClean="0">
                <a:effectLst/>
              </a:rPr>
              <a:t>výskytu známek pozměnění nebo padělání, v případě potřeby s použitím technických prostředků a nahlédnutím do příslušných databází</a:t>
            </a:r>
            <a:r>
              <a:rPr lang="cs-CZ" dirty="0" smtClean="0">
                <a:effectLst/>
              </a:rPr>
              <a:t>.</a:t>
            </a:r>
          </a:p>
          <a:p>
            <a:r>
              <a:rPr lang="cs-CZ" dirty="0" smtClean="0">
                <a:effectLst/>
              </a:rPr>
              <a:t>Minimální kontrola je pravidlem pro osoby požívající právo Unie na volný pohyb (občany EU).</a:t>
            </a:r>
          </a:p>
          <a:p>
            <a:r>
              <a:rPr lang="cs-CZ" b="1" dirty="0"/>
              <a:t>L</a:t>
            </a:r>
            <a:r>
              <a:rPr lang="cs-CZ" b="1" dirty="0" smtClean="0">
                <a:effectLst/>
              </a:rPr>
              <a:t>ze nahlížet do vnitrostátních i evropských databází, zda že daná osoba nepředstavuje skutečnou, aktuální a dostatečně vážnou hrozbu pro vnitřní bezpečnost, veřejný pořádek, mezinárodní vztahy členských států nebo hrozbu pro veřejné zdraví.</a:t>
            </a:r>
            <a:endParaRPr lang="cs-CZ" dirty="0" smtClean="0">
              <a:effectLst/>
            </a:endParaRPr>
          </a:p>
          <a:p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204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B) DŮKLADNÁ KONTROLA - CIZINCI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 </a:t>
            </a:r>
            <a:r>
              <a:rPr lang="cs-CZ" b="1" dirty="0" smtClean="0">
                <a:effectLst/>
              </a:rPr>
              <a:t>Při </a:t>
            </a:r>
            <a:r>
              <a:rPr lang="cs-CZ" b="1" u="sng" dirty="0" smtClean="0">
                <a:effectLst/>
              </a:rPr>
              <a:t>vstupu a výstupu</a:t>
            </a:r>
            <a:r>
              <a:rPr lang="cs-CZ" b="1" dirty="0" smtClean="0">
                <a:effectLst/>
              </a:rPr>
              <a:t> jsou </a:t>
            </a:r>
            <a:r>
              <a:rPr lang="cs-CZ" b="1" u="sng" dirty="0" smtClean="0">
                <a:effectLst/>
              </a:rPr>
              <a:t>státní příslušníci třetích zemí</a:t>
            </a:r>
            <a:r>
              <a:rPr lang="cs-CZ" b="1" dirty="0" smtClean="0">
                <a:effectLst/>
              </a:rPr>
              <a:t> podrobeni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důkladné kontrole</a:t>
            </a:r>
          </a:p>
          <a:p>
            <a:r>
              <a:rPr lang="cs-CZ" dirty="0" smtClean="0">
                <a:effectLst/>
              </a:rPr>
              <a:t>Důkladné kontroly při vstupu sestávají z ověření podmínek vstupu vymezených v čl. 5 odst. 1 a případně dokladů povolujících pobyt a výkon pracovní činnosti. To zahrnuje podrobné přezkoumání např. následujících aspektů:</a:t>
            </a:r>
          </a:p>
          <a:p>
            <a:pPr lvl="1"/>
            <a:r>
              <a:rPr lang="cs-CZ" dirty="0" smtClean="0">
                <a:effectLst/>
              </a:rPr>
              <a:t>důkladnou prohlídku cestovního dokladu, zda nenese známky pozměňování nebo padělání,</a:t>
            </a:r>
          </a:p>
          <a:p>
            <a:pPr lvl="1"/>
            <a:r>
              <a:rPr lang="cs-CZ" dirty="0" smtClean="0">
                <a:effectLst/>
              </a:rPr>
              <a:t>kontrolu vstupních a výstupních razítek v cestovním dokladu dotyčného státního příslušníka třetí země (kontrola dat),</a:t>
            </a:r>
          </a:p>
          <a:p>
            <a:pPr lvl="1"/>
            <a:r>
              <a:rPr lang="cs-CZ" dirty="0" smtClean="0">
                <a:effectLst/>
              </a:rPr>
              <a:t>ověření místa odjezdu a cíle dotyčného státního příslušníka třetí země a účelu jeho zamýšleného pobytu  atd.</a:t>
            </a:r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3178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Zmírnění hraničních kontrol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8</a:t>
            </a:r>
          </a:p>
          <a:p>
            <a:r>
              <a:rPr lang="cs-CZ" b="1" dirty="0" smtClean="0">
                <a:effectLst/>
              </a:rPr>
              <a:t>Hraniční kontroly na vnějších hranicích mohou být v důsledku </a:t>
            </a:r>
            <a:r>
              <a:rPr lang="cs-CZ" b="1" u="sng" dirty="0" smtClean="0">
                <a:effectLst/>
              </a:rPr>
              <a:t>mimořádných a nepředvídaných okolností </a:t>
            </a:r>
            <a:r>
              <a:rPr lang="cs-CZ" b="1" dirty="0" smtClean="0">
                <a:effectLst/>
              </a:rPr>
              <a:t>zmírněny. Za takové mimořádné a nepředvídané okolnosti se považuje situace, kdy nepředvídatelné události vedou k </a:t>
            </a:r>
            <a:r>
              <a:rPr lang="cs-CZ" b="1" u="sng" dirty="0" smtClean="0">
                <a:effectLst/>
              </a:rPr>
              <a:t>takové intenzitě provozu</a:t>
            </a:r>
            <a:r>
              <a:rPr lang="cs-CZ" b="1" dirty="0" smtClean="0">
                <a:effectLst/>
              </a:rPr>
              <a:t>, že i přes vyčerpání veškerých personálních, prostorových a organizačních zdrojů vzniká na hraničním přechodu </a:t>
            </a:r>
            <a:r>
              <a:rPr lang="cs-CZ" b="1" u="sng" dirty="0" smtClean="0">
                <a:effectLst/>
              </a:rPr>
              <a:t>nadměrně dlouhá čekací doba</a:t>
            </a:r>
            <a:r>
              <a:rPr lang="cs-CZ" b="1" dirty="0" smtClean="0">
                <a:effectLst/>
              </a:rPr>
              <a:t> </a:t>
            </a:r>
            <a:r>
              <a:rPr lang="cs-CZ" b="1" dirty="0" smtClean="0">
                <a:solidFill>
                  <a:srgbClr val="0066FF"/>
                </a:solidFill>
                <a:effectLst/>
              </a:rPr>
              <a:t>(= stále se jedná o provoz přes hraniční přechody, ne mimo ně).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207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Ostraha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0000" lnSpcReduction="20000"/>
          </a:bodyPr>
          <a:lstStyle/>
          <a:p>
            <a:r>
              <a:rPr lang="cs-CZ" dirty="0" smtClean="0">
                <a:effectLst/>
              </a:rPr>
              <a:t>Článek 12</a:t>
            </a:r>
          </a:p>
          <a:p>
            <a:r>
              <a:rPr lang="cs-CZ" b="1" dirty="0" smtClean="0">
                <a:effectLst/>
              </a:rPr>
              <a:t>zabránit nedovolenému překračování hranic, 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čelit přeshraniční trestné činnosti a 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přijímat opatření proti osobám, které překročily hranice </a:t>
            </a:r>
            <a:r>
              <a:rPr lang="cs-CZ" b="1" dirty="0" smtClean="0">
                <a:effectLst/>
              </a:rPr>
              <a:t>nezákonně  (jaká - ?).</a:t>
            </a:r>
            <a:endParaRPr lang="cs-CZ" dirty="0" smtClean="0">
              <a:effectLst/>
            </a:endParaRPr>
          </a:p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K výkonu ostrahy hranic používá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pohraniční stráž</a:t>
            </a:r>
            <a:r>
              <a:rPr lang="cs-CZ" b="1" dirty="0" smtClean="0">
                <a:effectLst/>
              </a:rPr>
              <a:t> stálých nebo mobilních jednotek.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solidFill>
                  <a:srgbClr val="C00000"/>
                </a:solidFill>
                <a:effectLst/>
              </a:rPr>
              <a:t>Tato ostraha se provádí takovým způsobem, aby se osobám zamezilo obcházet kontroly na hraničních přechodech a aby byly od takového obcházení odrazeny.</a:t>
            </a:r>
            <a:endParaRPr lang="cs-CZ" dirty="0" smtClean="0">
              <a:solidFill>
                <a:srgbClr val="C00000"/>
              </a:solidFill>
              <a:effectLst/>
            </a:endParaRPr>
          </a:p>
          <a:p>
            <a:r>
              <a:rPr lang="cs-CZ" b="1" dirty="0" smtClean="0">
                <a:effectLst/>
              </a:rPr>
              <a:t>Ostrahu lze také provádět technickými prostředky, včetně prostředků elektronických.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 smtClean="0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/>
            <a:r>
              <a:rPr lang="cs-CZ" altLang="cs-CZ" dirty="0" smtClean="0"/>
              <a:t>stagnace společného trhu v 80. letech</a:t>
            </a:r>
          </a:p>
          <a:p>
            <a:pPr eaLnBrk="1"/>
            <a:r>
              <a:rPr lang="cs-CZ" altLang="cs-CZ" dirty="0" smtClean="0"/>
              <a:t>okamžité „řešení“: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</a:t>
            </a:r>
          </a:p>
          <a:p>
            <a:pPr eaLnBrk="1"/>
            <a:r>
              <a:rPr lang="cs-CZ" altLang="cs-CZ" dirty="0" smtClean="0"/>
              <a:t>počátek 90. let: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II – nedostatečné pravomoci EHS</a:t>
            </a:r>
          </a:p>
          <a:p>
            <a:pPr eaLnBrk="1"/>
            <a:r>
              <a:rPr lang="cs-CZ" altLang="cs-CZ" dirty="0" err="1" smtClean="0"/>
              <a:t>Schengen</a:t>
            </a:r>
            <a:r>
              <a:rPr lang="cs-CZ" altLang="cs-CZ" dirty="0" smtClean="0"/>
              <a:t> II – koncepční řešení mimo právo ES a EU</a:t>
            </a:r>
          </a:p>
          <a:p>
            <a:pPr eaLnBrk="1"/>
            <a:endParaRPr lang="cs-CZ" altLang="cs-CZ" dirty="0" smtClean="0"/>
          </a:p>
          <a:p>
            <a:pPr eaLnBrk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Odepření vstupu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 dirty="0" smtClean="0">
                <a:effectLst/>
              </a:rPr>
              <a:t>Článek 13</a:t>
            </a:r>
          </a:p>
          <a:p>
            <a:r>
              <a:rPr lang="cs-CZ" dirty="0" smtClean="0">
                <a:effectLst/>
              </a:rPr>
              <a:t>1.   Vstup na území členských států se odepře státnímu příslušníkovi třetí země, </a:t>
            </a:r>
            <a:r>
              <a:rPr lang="cs-CZ" b="1" u="sng" dirty="0" smtClean="0">
                <a:effectLst/>
              </a:rPr>
              <a:t>který nesplňuje všechny podmínky vstupu</a:t>
            </a:r>
            <a:r>
              <a:rPr lang="cs-CZ" b="1" dirty="0" smtClean="0">
                <a:effectLst/>
              </a:rPr>
              <a:t>. </a:t>
            </a:r>
          </a:p>
          <a:p>
            <a:pPr lvl="1"/>
            <a:r>
              <a:rPr lang="cs-CZ" dirty="0" smtClean="0">
                <a:effectLst/>
              </a:rPr>
              <a:t>Tím není dotčeno uplatnění zvláštních ustanovení týkajících se práva na </a:t>
            </a:r>
            <a:r>
              <a:rPr lang="cs-CZ" b="1" dirty="0" smtClean="0">
                <a:effectLst/>
              </a:rPr>
              <a:t>azyl </a:t>
            </a:r>
            <a:r>
              <a:rPr lang="cs-CZ" dirty="0" smtClean="0">
                <a:effectLst/>
              </a:rPr>
              <a:t>a mezinárodní ochrany.</a:t>
            </a:r>
          </a:p>
          <a:p>
            <a:r>
              <a:rPr lang="cs-CZ" b="1" dirty="0" smtClean="0">
                <a:effectLst/>
              </a:rPr>
              <a:t>2.   Vstup lze odepřít pouze na základě zdůvodněného rozhodnutí, které uvádí přesné důvody odepření. 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630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Personál a prostředky pro ochranu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effectLst/>
              </a:rPr>
              <a:t>Článek 14 - </a:t>
            </a:r>
            <a:r>
              <a:rPr lang="cs-CZ" b="1" u="sng" dirty="0" smtClean="0">
                <a:effectLst/>
              </a:rPr>
              <a:t>Členské státy poskytnou</a:t>
            </a:r>
            <a:r>
              <a:rPr lang="cs-CZ" b="1" dirty="0" smtClean="0">
                <a:effectLst/>
              </a:rPr>
              <a:t> pro ochranu vnějších hranic podle článků 6 až 13 odpovídající personál a prostředky v dostatečném množství,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aby byla zajištěna účinná, vysoká a jednotná úroveň ochrany jejich vnějších hranic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.</a:t>
            </a:r>
          </a:p>
          <a:p>
            <a:endParaRPr lang="cs-CZ" dirty="0" smtClean="0">
              <a:solidFill>
                <a:srgbClr val="C00000"/>
              </a:solidFill>
              <a:effectLst/>
            </a:endParaRPr>
          </a:p>
          <a:p>
            <a:r>
              <a:rPr lang="cs-CZ" dirty="0" smtClean="0">
                <a:effectLst/>
              </a:rPr>
              <a:t>Článek 15 - Provádění ochrany hranic</a:t>
            </a:r>
          </a:p>
          <a:p>
            <a:r>
              <a:rPr lang="cs-CZ" dirty="0" smtClean="0">
                <a:effectLst/>
              </a:rPr>
              <a:t>Ochranu hranic vykonává pohraniční stráž </a:t>
            </a:r>
            <a:r>
              <a:rPr lang="cs-CZ" b="1" dirty="0" smtClean="0">
                <a:effectLst/>
              </a:rPr>
              <a:t>v souladu s tímto </a:t>
            </a:r>
            <a:r>
              <a:rPr lang="cs-CZ" b="1" u="sng" dirty="0" smtClean="0">
                <a:effectLst/>
              </a:rPr>
              <a:t>nařízením</a:t>
            </a:r>
            <a:r>
              <a:rPr lang="cs-CZ" b="1" dirty="0" smtClean="0">
                <a:effectLst/>
              </a:rPr>
              <a:t> a v souladu s </a:t>
            </a:r>
            <a:r>
              <a:rPr lang="cs-CZ" b="1" u="sng" dirty="0" smtClean="0">
                <a:effectLst/>
              </a:rPr>
              <a:t>vnitrostátními právními předpisy</a:t>
            </a:r>
            <a:r>
              <a:rPr lang="cs-CZ" b="1" dirty="0" smtClean="0">
                <a:effectLst/>
              </a:rPr>
              <a:t>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746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err="1" smtClean="0"/>
              <a:t>FRONTEX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cs-CZ" b="1" dirty="0" smtClean="0">
                <a:effectLst/>
              </a:rPr>
              <a:t>Operativní spolupráci mezi členskými státy v oblasti řízení vnějších hranic koordinuje Evropská agentura pro řízení operativní spolupráce na vnějších hranicích členských států (dále jen „agentura“) zřízená nařízením (ES) č. 2007/2004 (</a:t>
            </a:r>
            <a:r>
              <a:rPr lang="cs-CZ" b="1" dirty="0" err="1" smtClean="0">
                <a:effectLst/>
              </a:rPr>
              <a:t>FRONTEX</a:t>
            </a:r>
            <a:r>
              <a:rPr lang="cs-CZ" b="1" dirty="0" smtClean="0">
                <a:effectLst/>
              </a:rPr>
              <a:t>).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FRONTEX – vnější hranice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500" b="1"/>
              <a:t>Evropská agentura pro řízení operativní spolupráce na vnějších hranicích EU                  </a:t>
            </a:r>
            <a:r>
              <a:rPr lang="cs-CZ" altLang="cs-CZ" sz="2500"/>
              <a:t>(nař. 2007/2004)</a:t>
            </a:r>
          </a:p>
          <a:p>
            <a:pPr eaLnBrk="1">
              <a:lnSpc>
                <a:spcPct val="84000"/>
              </a:lnSpc>
            </a:pPr>
            <a:r>
              <a:rPr lang="cs-CZ" altLang="cs-CZ" sz="2500"/>
              <a:t>původní návrh: Evropská hraniční stráž (policie) – neprošel</a:t>
            </a:r>
          </a:p>
          <a:p>
            <a:r>
              <a:rPr lang="cs-CZ" altLang="cs-CZ" sz="2500"/>
              <a:t>kompromisní řešení -  vysoká závislost na členských státech</a:t>
            </a:r>
          </a:p>
          <a:p>
            <a:r>
              <a:rPr lang="cs-CZ" altLang="cs-CZ" sz="2500"/>
              <a:t>odpovědnost za ochranu hranic zůstává na členských státech, přesto krok od mezivládní logiky ochrany hranic směrem k logice unijní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379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FRONTEX – vnější hranice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smtClean="0"/>
          </a:p>
          <a:p>
            <a:pPr>
              <a:lnSpc>
                <a:spcPct val="84000"/>
              </a:lnSpc>
            </a:pPr>
            <a:r>
              <a:rPr lang="cs-CZ" altLang="cs-CZ" smtClean="0"/>
              <a:t>schází výkonné pravomoci, nicméně vysoký rozpočet – operativní činnost na mořské hranici </a:t>
            </a:r>
            <a:endParaRPr lang="cs-CZ" altLang="cs-CZ" b="1" smtClean="0"/>
          </a:p>
          <a:p>
            <a:pPr>
              <a:lnSpc>
                <a:spcPct val="84000"/>
              </a:lnSpc>
            </a:pPr>
            <a:r>
              <a:rPr lang="cs-CZ" altLang="cs-CZ" b="1" smtClean="0"/>
              <a:t>primární zodpovědnost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smtClean="0"/>
              <a:t>FRONTEX: převážně koordinační charakter s vysokou mírou závislosti na členských státech </a:t>
            </a:r>
            <a:endParaRPr lang="cs-CZ" altLang="cs-CZ" sz="2500" b="1"/>
          </a:p>
          <a:p>
            <a:pPr eaLnBrk="1">
              <a:lnSpc>
                <a:spcPct val="84000"/>
              </a:lnSpc>
            </a:pPr>
            <a:r>
              <a:rPr lang="cs-CZ" altLang="cs-CZ" b="1" smtClean="0"/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 smtClean="0">
                <a:solidFill>
                  <a:srgbClr val="CC3300"/>
                </a:solidFill>
              </a:rPr>
              <a:t>Nař. 810/2009 – jednotný právní dokument pro krátkodobá „schengenská“ víza 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tj. do 90 dnů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víza nad 90 dnů: kompetence členských států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 smtClean="0"/>
              <a:t>Seznam třetích zemí s vízovou povinností: nař. 539/2001</a:t>
            </a:r>
          </a:p>
          <a:p>
            <a:r>
              <a:rPr lang="cs-CZ" altLang="cs-CZ" smtClean="0"/>
              <a:t>Jednotný formát víza: nař. 1683/95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3A191"/>
          </a:solidFill>
        </p:spPr>
        <p:txBody>
          <a:bodyPr/>
          <a:lstStyle/>
          <a:p>
            <a:r>
              <a:rPr lang="cs-CZ" dirty="0" smtClean="0"/>
              <a:t>A Z Y L  -  S F E U     čl. 78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  <a:solidFill>
            <a:srgbClr val="FFCC99"/>
          </a:solidFill>
        </p:spPr>
        <p:txBody>
          <a:bodyPr>
            <a:noAutofit/>
          </a:bodyPr>
          <a:lstStyle/>
          <a:p>
            <a:r>
              <a:rPr lang="cs-CZ" sz="1800" dirty="0" smtClean="0"/>
              <a:t>1</a:t>
            </a:r>
            <a:r>
              <a:rPr lang="cs-CZ" sz="1800" dirty="0"/>
              <a:t>. Unie vyvíjí </a:t>
            </a:r>
            <a:r>
              <a:rPr lang="cs-CZ" sz="1800" b="1" dirty="0"/>
              <a:t>společnou politiku týkající se azylu, doplňkové ochrany a dočasné ochrany</a:t>
            </a:r>
            <a:r>
              <a:rPr lang="cs-CZ" sz="1800" dirty="0"/>
              <a:t> s cílem poskytnout každému státnímu příslušníkovi třetí země, který potřebuje mezinárodní ochranu, přiměřený status a zajistit dodržování zásady nenavracení. </a:t>
            </a:r>
            <a:endParaRPr lang="cs-CZ" sz="1800" dirty="0" smtClean="0"/>
          </a:p>
          <a:p>
            <a:r>
              <a:rPr lang="cs-CZ" sz="1800" dirty="0" smtClean="0"/>
              <a:t>Tato </a:t>
            </a:r>
            <a:r>
              <a:rPr lang="cs-CZ" sz="1800" dirty="0"/>
              <a:t>politika musí být v souladu s Ženevskou úmluvou o právním postavení uprchlíků </a:t>
            </a:r>
            <a:r>
              <a:rPr lang="cs-CZ" sz="1800" dirty="0" smtClean="0"/>
              <a:t>(1951), </a:t>
            </a:r>
            <a:r>
              <a:rPr lang="cs-CZ" sz="1800" dirty="0"/>
              <a:t>Protokolem </a:t>
            </a:r>
            <a:r>
              <a:rPr lang="cs-CZ" sz="1800" dirty="0" smtClean="0"/>
              <a:t>... (1967) </a:t>
            </a:r>
            <a:r>
              <a:rPr lang="cs-CZ" sz="1800" dirty="0"/>
              <a:t>a ostatními příslušnými smlouvami.</a:t>
            </a:r>
          </a:p>
          <a:p>
            <a:r>
              <a:rPr lang="cs-CZ" sz="1800" dirty="0"/>
              <a:t>2. </a:t>
            </a:r>
            <a:r>
              <a:rPr lang="cs-CZ" sz="1800" dirty="0" smtClean="0"/>
              <a:t>Řádným legislativním </a:t>
            </a:r>
            <a:r>
              <a:rPr lang="cs-CZ" sz="1800" dirty="0"/>
              <a:t>postupem </a:t>
            </a:r>
            <a:r>
              <a:rPr lang="cs-CZ" sz="1800" dirty="0" smtClean="0"/>
              <a:t>se přijímají opatření </a:t>
            </a:r>
            <a:r>
              <a:rPr lang="cs-CZ" sz="1800" dirty="0"/>
              <a:t>týkající se společného evropského azylového systému, který obsahuje:</a:t>
            </a:r>
          </a:p>
          <a:p>
            <a:r>
              <a:rPr lang="cs-CZ" sz="1800" dirty="0"/>
              <a:t>a) </a:t>
            </a:r>
            <a:r>
              <a:rPr lang="cs-CZ" sz="1800" b="1" dirty="0"/>
              <a:t>jednotný azylový status</a:t>
            </a:r>
            <a:r>
              <a:rPr lang="cs-CZ" sz="1800" dirty="0"/>
              <a:t> pro státní příslušníky třetích zemí platný v celé Unii;</a:t>
            </a:r>
          </a:p>
          <a:p>
            <a:r>
              <a:rPr lang="cs-CZ" sz="1800" dirty="0"/>
              <a:t>b) jednotný status </a:t>
            </a:r>
            <a:r>
              <a:rPr lang="cs-CZ" sz="1800" b="1" dirty="0"/>
              <a:t>doplňkové ochrany</a:t>
            </a:r>
            <a:r>
              <a:rPr lang="cs-CZ" sz="1800" dirty="0"/>
              <a:t> pro státní příslušníky třetích zemí, kteří, aniž by získali evropský azyl, potřebují mezinárodní ochranu;</a:t>
            </a:r>
          </a:p>
          <a:p>
            <a:r>
              <a:rPr lang="cs-CZ" sz="1800" dirty="0"/>
              <a:t>c) </a:t>
            </a:r>
            <a:r>
              <a:rPr lang="cs-CZ" sz="1800" b="1" dirty="0"/>
              <a:t>společný režim dočasné ochrany</a:t>
            </a:r>
            <a:r>
              <a:rPr lang="cs-CZ" sz="1800" dirty="0"/>
              <a:t> vysídlených osob </a:t>
            </a:r>
            <a:r>
              <a:rPr lang="cs-CZ" sz="1800" b="1" dirty="0">
                <a:solidFill>
                  <a:srgbClr val="C00000"/>
                </a:solidFill>
              </a:rPr>
              <a:t>v případě hromadného přílivu</a:t>
            </a:r>
            <a:r>
              <a:rPr lang="cs-CZ" sz="1800" dirty="0"/>
              <a:t>;</a:t>
            </a:r>
          </a:p>
          <a:p>
            <a:r>
              <a:rPr lang="cs-CZ" sz="1800" dirty="0"/>
              <a:t>d) </a:t>
            </a:r>
            <a:r>
              <a:rPr lang="cs-CZ" sz="1800" dirty="0" smtClean="0"/>
              <a:t>společný </a:t>
            </a:r>
            <a:r>
              <a:rPr lang="cs-CZ" sz="1800" dirty="0"/>
              <a:t>postup pro udělování a odnímání jednotného azylového </a:t>
            </a:r>
            <a:r>
              <a:rPr lang="cs-CZ" sz="1800" dirty="0" smtClean="0"/>
              <a:t>statusu ...;</a:t>
            </a:r>
            <a:endParaRPr lang="cs-CZ" sz="1800" dirty="0"/>
          </a:p>
          <a:p>
            <a:r>
              <a:rPr lang="cs-CZ" sz="1800" dirty="0"/>
              <a:t>e) </a:t>
            </a:r>
            <a:r>
              <a:rPr lang="cs-CZ" sz="1800" b="1" dirty="0" smtClean="0"/>
              <a:t>určení </a:t>
            </a:r>
            <a:r>
              <a:rPr lang="cs-CZ" sz="1800" b="1" dirty="0"/>
              <a:t>členského státu příslušného pro posouzení žádosti o </a:t>
            </a:r>
            <a:r>
              <a:rPr lang="cs-CZ" sz="1800" b="1" dirty="0" smtClean="0"/>
              <a:t>azyl ...</a:t>
            </a:r>
            <a:r>
              <a:rPr lang="cs-CZ" sz="1800" dirty="0" smtClean="0"/>
              <a:t>;</a:t>
            </a:r>
            <a:endParaRPr lang="cs-CZ" sz="1800" dirty="0"/>
          </a:p>
          <a:p>
            <a:r>
              <a:rPr lang="cs-CZ" sz="1800" dirty="0"/>
              <a:t>f) </a:t>
            </a:r>
            <a:r>
              <a:rPr lang="cs-CZ" sz="1800" b="1" dirty="0"/>
              <a:t>normy týkající se podmínek pro přijímání žadatelů o azyl </a:t>
            </a:r>
            <a:r>
              <a:rPr lang="cs-CZ" sz="1800" b="1" dirty="0" smtClean="0"/>
              <a:t>...</a:t>
            </a:r>
            <a:r>
              <a:rPr lang="cs-CZ" sz="1800" dirty="0" smtClean="0"/>
              <a:t>;</a:t>
            </a:r>
            <a:endParaRPr lang="cs-CZ" sz="1800" dirty="0"/>
          </a:p>
          <a:p>
            <a:r>
              <a:rPr lang="cs-CZ" sz="1800" dirty="0"/>
              <a:t>g) partnerství a spolupráci se třetími zeměmi pro zvládání přílivů osob žádajících o </a:t>
            </a:r>
            <a:r>
              <a:rPr lang="cs-CZ" sz="1800" dirty="0" smtClean="0"/>
              <a:t>azyl ...</a:t>
            </a: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78459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191"/>
          </a:solidFill>
        </p:spPr>
        <p:txBody>
          <a:bodyPr/>
          <a:lstStyle/>
          <a:p>
            <a:r>
              <a:rPr lang="cs-CZ" dirty="0" smtClean="0"/>
              <a:t>Kvóty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99"/>
          </a:solidFill>
        </p:spPr>
        <p:txBody>
          <a:bodyPr/>
          <a:lstStyle/>
          <a:p>
            <a:r>
              <a:rPr lang="cs-CZ" dirty="0" smtClean="0"/>
              <a:t>Čl. 78 odst. 3. </a:t>
            </a:r>
          </a:p>
          <a:p>
            <a:r>
              <a:rPr lang="cs-CZ" dirty="0" smtClean="0"/>
              <a:t>Ocitnou-li se jeden nebo více členských států ve stavu nouze v důsledku náhlého přílivu státních příslušníků třetích zemí, může </a:t>
            </a:r>
            <a:r>
              <a:rPr lang="cs-CZ" b="1" dirty="0" smtClean="0"/>
              <a:t>Rada na návrh Komise</a:t>
            </a:r>
            <a:r>
              <a:rPr lang="cs-CZ" dirty="0" smtClean="0"/>
              <a:t> přijmout ve prospěch dotyčných členských států </a:t>
            </a:r>
            <a:r>
              <a:rPr lang="cs-CZ" b="1" dirty="0" smtClean="0"/>
              <a:t>dočasná opatření</a:t>
            </a:r>
            <a:r>
              <a:rPr lang="cs-CZ" dirty="0" smtClean="0"/>
              <a:t>. Rada rozhoduje po konzultaci s Evropským parlamentem.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8537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3A191"/>
          </a:solidFill>
        </p:spPr>
        <p:txBody>
          <a:bodyPr>
            <a:normAutofit/>
          </a:bodyPr>
          <a:lstStyle/>
          <a:p>
            <a:r>
              <a:rPr lang="cs-CZ" dirty="0" smtClean="0"/>
              <a:t>Přistěhovalectví  -  S F E 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99"/>
          </a:solidFill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Článek </a:t>
            </a:r>
            <a:r>
              <a:rPr lang="cs-CZ" dirty="0"/>
              <a:t>79</a:t>
            </a:r>
          </a:p>
          <a:p>
            <a:r>
              <a:rPr lang="cs-CZ" dirty="0" smtClean="0"/>
              <a:t>Unie </a:t>
            </a:r>
            <a:r>
              <a:rPr lang="cs-CZ" dirty="0"/>
              <a:t>vyvíjí </a:t>
            </a:r>
            <a:r>
              <a:rPr lang="cs-CZ" b="1" i="1" dirty="0">
                <a:solidFill>
                  <a:srgbClr val="C00000"/>
                </a:solidFill>
              </a:rPr>
              <a:t>společnou přistěhovaleckou politiku</a:t>
            </a:r>
            <a:r>
              <a:rPr lang="cs-CZ" dirty="0"/>
              <a:t>, </a:t>
            </a:r>
            <a:r>
              <a:rPr lang="cs-CZ" dirty="0" smtClean="0"/>
              <a:t>... </a:t>
            </a:r>
          </a:p>
          <a:p>
            <a:r>
              <a:rPr lang="cs-CZ" dirty="0" smtClean="0"/>
              <a:t>Opatření přijímaná </a:t>
            </a:r>
            <a:r>
              <a:rPr lang="cs-CZ" dirty="0"/>
              <a:t>řádným legislativním postupem </a:t>
            </a:r>
            <a:r>
              <a:rPr lang="cs-CZ" dirty="0" smtClean="0"/>
              <a:t>se týkají:</a:t>
            </a:r>
          </a:p>
          <a:p>
            <a:r>
              <a:rPr lang="cs-CZ" dirty="0" smtClean="0"/>
              <a:t>a</a:t>
            </a:r>
            <a:r>
              <a:rPr lang="cs-CZ" dirty="0"/>
              <a:t>) podmínky vstupu a pobytu a pravidla, podle nichž členské státy udělují </a:t>
            </a:r>
            <a:r>
              <a:rPr lang="cs-CZ" b="1" dirty="0"/>
              <a:t>dlouhodobá víza a vydávají dlouhodobá povolení k pobytu,</a:t>
            </a:r>
            <a:r>
              <a:rPr lang="cs-CZ" dirty="0"/>
              <a:t> včetně těch, která jsou udělována a vydávána za účelem slučování rodin;</a:t>
            </a:r>
          </a:p>
          <a:p>
            <a:r>
              <a:rPr lang="cs-CZ" dirty="0"/>
              <a:t>b) </a:t>
            </a:r>
            <a:r>
              <a:rPr lang="cs-CZ" b="1" dirty="0"/>
              <a:t>vymezení práv státních příslušníků třetích zemí </a:t>
            </a:r>
            <a:r>
              <a:rPr lang="cs-CZ" dirty="0"/>
              <a:t>oprávněně pobývajících v členském státě, včetně podmínek upravujících svobodu pohybovat se a pobývat v ostatních členských státech;</a:t>
            </a:r>
          </a:p>
          <a:p>
            <a:r>
              <a:rPr lang="cs-CZ" dirty="0"/>
              <a:t>c) </a:t>
            </a:r>
            <a:r>
              <a:rPr lang="cs-CZ" b="1" dirty="0"/>
              <a:t>nedovolené</a:t>
            </a:r>
            <a:r>
              <a:rPr lang="cs-CZ" dirty="0"/>
              <a:t> přistěhovalectví a nedovolený pobyt včetně </a:t>
            </a:r>
            <a:r>
              <a:rPr lang="cs-CZ" b="1" dirty="0"/>
              <a:t>vyhoštění a vracení osob s neoprávněným pobytem;</a:t>
            </a:r>
          </a:p>
          <a:p>
            <a:r>
              <a:rPr lang="cs-CZ" dirty="0"/>
              <a:t>d) </a:t>
            </a:r>
            <a:r>
              <a:rPr lang="cs-CZ" b="1" dirty="0"/>
              <a:t>boj proti obchodu s lidmi,</a:t>
            </a:r>
            <a:r>
              <a:rPr lang="cs-CZ" dirty="0"/>
              <a:t> především se ženami a dětmi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 smtClean="0"/>
              <a:t>Není dotčeno právo členských </a:t>
            </a:r>
            <a:r>
              <a:rPr lang="cs-CZ" b="1" dirty="0"/>
              <a:t>států </a:t>
            </a:r>
            <a:r>
              <a:rPr lang="cs-CZ" dirty="0"/>
              <a:t>stanovit </a:t>
            </a:r>
            <a:r>
              <a:rPr lang="cs-CZ" b="1" dirty="0"/>
              <a:t>objem vstupů státních příslušníků třetích zemí </a:t>
            </a:r>
            <a:r>
              <a:rPr lang="cs-CZ" dirty="0"/>
              <a:t>přicházejících ze třetích zemí na jejich území s cílem hledat tam práci jako zaměstnanci nebo osoby samostatně výdělečně činné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Článek 80</a:t>
            </a:r>
          </a:p>
          <a:p>
            <a:r>
              <a:rPr lang="cs-CZ" dirty="0"/>
              <a:t>Politiky Unie podle této kapitoly a jejich provádění se řídí zásadou </a:t>
            </a:r>
            <a:r>
              <a:rPr lang="cs-CZ" b="1" dirty="0"/>
              <a:t>solidarity a spravedlivého rozdělení odpovědnosti mezi členskými státy, a to i na finanční úrovni.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549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426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mtClean="0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 smtClean="0"/>
              <a:t>zahrnutí „schengenského práva“ do I. a III. pilíře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trestních věcech, policie: III. p.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 = 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365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6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5396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2895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132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0487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436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 smtClean="0"/>
              <a:t>Cíle Unie: čl. 67</a:t>
            </a:r>
          </a:p>
          <a:p>
            <a:pPr marL="673930" lvl="1"/>
            <a:r>
              <a:rPr lang="cs-CZ" altLang="cs-CZ" smtClean="0"/>
              <a:t>zajišťuje uvnitř pohyb osob bez kontrol a rozvoj společné politiky azylu, přistěhovalectví a ostrahy vnějších hranic </a:t>
            </a:r>
            <a:r>
              <a:rPr lang="cs-CZ" altLang="cs-CZ" smtClean="0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 smtClean="0"/>
              <a:t>usiluje o zajištění vysoké úrovně bezpečnosti v oblasti policejní ochrany a trestního práva </a:t>
            </a:r>
            <a:r>
              <a:rPr lang="cs-CZ" altLang="cs-CZ" smtClean="0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 smtClean="0"/>
              <a:t>usnadňuje přístup ke spravedlnosti (uznávání rozhodnutí v civilních věcech) (+ …) </a:t>
            </a:r>
            <a:r>
              <a:rPr lang="cs-CZ" altLang="cs-CZ" smtClean="0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SVOBODA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/>
              <a:t>nový režim vnitřních hranic 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/>
              <a:t>důkladné kontroly na 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/>
              <a:t>režim cizinců ze 3. států 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2700" dirty="0" smtClean="0">
                <a:effectLst/>
              </a:rPr>
              <a:t/>
            </a:r>
            <a:br>
              <a:rPr lang="cs-CZ" sz="2700" dirty="0" smtClean="0">
                <a:effectLst/>
              </a:rPr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>
                <a:effectLst/>
              </a:rPr>
              <a:t>Nařízení č. 562/2006</a:t>
            </a:r>
            <a:br>
              <a:rPr lang="cs-CZ" sz="2700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Kodex Společenství o pravidlech upravujících přeshraniční pohyb osob 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>
              <a:effectLst/>
            </a:endParaRPr>
          </a:p>
          <a:p>
            <a:r>
              <a:rPr lang="cs-CZ" sz="4000" b="1" dirty="0" smtClean="0">
                <a:solidFill>
                  <a:srgbClr val="C00000"/>
                </a:solidFill>
                <a:effectLst/>
              </a:rPr>
              <a:t>(Schengenský hraniční kodex)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neprovádění opatření na ochranu hranic ve vztahu k osobám překračujícím vnitřní hranice</a:t>
            </a:r>
            <a:r>
              <a:rPr lang="cs-CZ" dirty="0" smtClean="0">
                <a:effectLst/>
              </a:rPr>
              <a:t> mezi členskými státy Evropské unie</a:t>
            </a:r>
          </a:p>
          <a:p>
            <a:r>
              <a:rPr lang="cs-CZ" dirty="0" smtClean="0">
                <a:effectLst/>
              </a:rPr>
              <a:t>pravidla, kterými se řídí </a:t>
            </a:r>
            <a:r>
              <a:rPr lang="cs-CZ" b="1" dirty="0" smtClean="0">
                <a:effectLst/>
              </a:rPr>
              <a:t>opatření na ochranu hranic ve vztahu k osobám překračujícím vnější hranice</a:t>
            </a:r>
            <a:r>
              <a:rPr lang="cs-CZ" dirty="0" smtClean="0">
                <a:effectLst/>
              </a:rPr>
              <a:t> 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VNITŘNÍ HRANICE</a:t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Zrušení ochrany vnitřních hranic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Článek 20</a:t>
            </a:r>
          </a:p>
          <a:p>
            <a:r>
              <a:rPr lang="cs-CZ" dirty="0" smtClean="0">
                <a:effectLst/>
              </a:rPr>
              <a:t>Překračování vnitřních hranic: Vnitřní hranice lze překročit </a:t>
            </a:r>
            <a:r>
              <a:rPr lang="cs-CZ" b="1" i="1" dirty="0" smtClean="0">
                <a:effectLst/>
              </a:rPr>
              <a:t>v jakémkoliv místě</a:t>
            </a:r>
            <a:r>
              <a:rPr lang="cs-CZ" dirty="0" smtClean="0">
                <a:effectLst/>
              </a:rPr>
              <a:t>, </a:t>
            </a:r>
            <a:r>
              <a:rPr lang="cs-CZ" b="1" i="1" dirty="0" smtClean="0">
                <a:effectLst/>
              </a:rPr>
              <a:t>aniž</a:t>
            </a:r>
            <a:r>
              <a:rPr lang="cs-CZ" dirty="0" smtClean="0">
                <a:effectLst/>
              </a:rPr>
              <a:t> by se prováděla hraniční </a:t>
            </a:r>
            <a:r>
              <a:rPr lang="cs-CZ" b="1" i="1" dirty="0" smtClean="0">
                <a:effectLst/>
              </a:rPr>
              <a:t>kontrola osob </a:t>
            </a:r>
            <a:r>
              <a:rPr lang="cs-CZ" dirty="0" smtClean="0">
                <a:effectLst/>
              </a:rPr>
              <a:t>bez ohledu na jejich </a:t>
            </a:r>
            <a:r>
              <a:rPr lang="cs-CZ" b="1" i="1" dirty="0" smtClean="0">
                <a:effectLst/>
              </a:rPr>
              <a:t>státní příslušnost.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effectLst/>
              </a:rPr>
              <a:t>Článek 21</a:t>
            </a:r>
          </a:p>
          <a:p>
            <a:r>
              <a:rPr lang="cs-CZ" dirty="0" smtClean="0">
                <a:effectLst/>
              </a:rPr>
              <a:t>Kontroly na území (tj. ne na hranicích)</a:t>
            </a:r>
          </a:p>
          <a:p>
            <a:r>
              <a:rPr lang="cs-CZ" dirty="0" smtClean="0">
                <a:effectLst/>
              </a:rPr>
              <a:t>Zrušení ochrany vnitřních hranic se nedotýká:</a:t>
            </a:r>
          </a:p>
          <a:p>
            <a:pPr lvl="1"/>
            <a:r>
              <a:rPr lang="cs-CZ" dirty="0" smtClean="0">
                <a:effectLst/>
              </a:rPr>
              <a:t>výkonu policejních pravomocí příslušnými orgány členských států podle jejich vnitrostátních právních předpisů,</a:t>
            </a:r>
            <a:r>
              <a:rPr lang="cs-CZ" b="1" dirty="0" smtClean="0">
                <a:effectLst/>
              </a:rPr>
              <a:t> pokud výkon těchto pravomocí nemá účinek rovnocenný hraničním kontrolám;</a:t>
            </a:r>
            <a:r>
              <a:rPr lang="cs-CZ" dirty="0" smtClean="0">
                <a:effectLst/>
              </a:rPr>
              <a:t> to se vztahuje i na pohraniční oblasti, např.:</a:t>
            </a:r>
          </a:p>
          <a:p>
            <a:pPr lvl="1"/>
            <a:r>
              <a:rPr lang="cs-CZ" dirty="0" smtClean="0">
                <a:effectLst/>
              </a:rPr>
              <a:t>opatření vycházejí z všeobecných policejních informací a zkušeností týkajících se možných hrozeb pro veřejnou bezpečnost a mají především za cíl </a:t>
            </a:r>
            <a:r>
              <a:rPr lang="cs-CZ" b="1" dirty="0" smtClean="0">
                <a:effectLst/>
              </a:rPr>
              <a:t>bojovat proti přeshraniční trestné činnosti,</a:t>
            </a:r>
          </a:p>
          <a:p>
            <a:pPr lvl="1"/>
            <a:r>
              <a:rPr lang="cs-CZ" b="1" dirty="0" smtClean="0">
                <a:effectLst/>
              </a:rPr>
              <a:t>provádějí se na základě namátkových kontrol</a:t>
            </a:r>
            <a:endParaRPr lang="cs-CZ" dirty="0" smtClean="0">
              <a:effectLst/>
            </a:endParaRPr>
          </a:p>
          <a:p>
            <a:pPr lvl="1"/>
            <a:endParaRPr lang="cs-CZ" dirty="0" smtClean="0">
              <a:effectLst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38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938</Words>
  <Application>Microsoft Office PowerPoint</Application>
  <PresentationFormat>Předvádění na obrazovce (4:3)</PresentationFormat>
  <Paragraphs>169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 systému Office</vt:lpstr>
      <vt:lpstr>Prostor svobody, bezpečnosti a práva (spravedlnosti)</vt:lpstr>
      <vt:lpstr>Od počátku k Amsterodamu</vt:lpstr>
      <vt:lpstr>Amsterodamská smlouva</vt:lpstr>
      <vt:lpstr>Současná právní úprava: SFEU,  hlava V (čl. 67 až 87) </vt:lpstr>
      <vt:lpstr>SVOBODA</vt:lpstr>
      <vt:lpstr>   Nařízení č. 562/2006  Kodex Společenství o pravidlech upravujících přeshraniční pohyb osob   </vt:lpstr>
      <vt:lpstr>Zásady</vt:lpstr>
      <vt:lpstr> VNITŘNÍ HRANICE </vt:lpstr>
      <vt:lpstr>  </vt:lpstr>
      <vt:lpstr> Dočasné znovuzavedení ochrany vnitřních hranic </vt:lpstr>
      <vt:lpstr> A) Postup v případě předvídatelných událostí </vt:lpstr>
      <vt:lpstr> B) Postupy v případech, které vyžadují naléhavá opatření </vt:lpstr>
      <vt:lpstr>Vnější hranice</vt:lpstr>
      <vt:lpstr> VNĚJŠÍ HRANICE </vt:lpstr>
      <vt:lpstr> Podmínky vstupu pro státní příslušníky třetích zemí </vt:lpstr>
      <vt:lpstr>  Ochrana vnějších hranic a odepření vstupu Provádění hraničních kontrol  </vt:lpstr>
      <vt:lpstr>B) DŮKLADNÁ KONTROLA - CIZINCI</vt:lpstr>
      <vt:lpstr> Zmírnění hraničních kontrol </vt:lpstr>
      <vt:lpstr> Ostraha hranic </vt:lpstr>
      <vt:lpstr> Odepření vstupu </vt:lpstr>
      <vt:lpstr> Personál a prostředky pro ochranu hranic </vt:lpstr>
      <vt:lpstr>FRONTEX</vt:lpstr>
      <vt:lpstr>FRONTEX – vnější hranice</vt:lpstr>
      <vt:lpstr>FRONTEX – vnější hranice</vt:lpstr>
      <vt:lpstr>Vízový kodex EU</vt:lpstr>
      <vt:lpstr>A Z Y L  -  S F E U     čl. 78</vt:lpstr>
      <vt:lpstr>Kvóty</vt:lpstr>
      <vt:lpstr>Přistěhovalectví  -  S F E 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Vladimír Týč</cp:lastModifiedBy>
  <cp:revision>13</cp:revision>
  <dcterms:created xsi:type="dcterms:W3CDTF">2015-11-23T07:12:24Z</dcterms:created>
  <dcterms:modified xsi:type="dcterms:W3CDTF">2015-11-23T10:11:35Z</dcterms:modified>
</cp:coreProperties>
</file>