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15.5.2017</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15.5.2017</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15.5.2017</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15.5.2017</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15.5.2017</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15.5.2017</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15.5.2017</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15.5.2017</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15.5.2017</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15.5.2017</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15.5.2017</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15.5.2017</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8229600" cy="2167128"/>
          </a:xfrm>
        </p:spPr>
        <p:txBody>
          <a:bodyPr>
            <a:normAutofit fontScale="90000"/>
          </a:bodyPr>
          <a:lstStyle/>
          <a:p>
            <a:pPr fontAlgn="auto">
              <a:spcAft>
                <a:spcPts val="0"/>
              </a:spcAft>
              <a:defRPr/>
            </a:pPr>
            <a:r>
              <a:rPr lang="cs-CZ" dirty="0" smtClean="0">
                <a:solidFill>
                  <a:schemeClr val="tx2">
                    <a:lumMod val="90000"/>
                  </a:schemeClr>
                </a:solidFill>
              </a:rPr>
              <a:t>Rozhodovací praxe ESD </a:t>
            </a:r>
            <a:br>
              <a:rPr lang="cs-CZ" dirty="0" smtClean="0">
                <a:solidFill>
                  <a:schemeClr val="tx2">
                    <a:lumMod val="90000"/>
                  </a:schemeClr>
                </a:solidFill>
              </a:rPr>
            </a:br>
            <a:r>
              <a:rPr lang="cs-CZ" dirty="0" smtClean="0">
                <a:solidFill>
                  <a:schemeClr val="tx2">
                    <a:lumMod val="90000"/>
                  </a:schemeClr>
                </a:solidFill>
              </a:rPr>
              <a:t>s dopady na trestní právo</a:t>
            </a:r>
            <a:endParaRPr lang="cs-CZ" dirty="0">
              <a:solidFill>
                <a:schemeClr val="tx2">
                  <a:lumMod val="90000"/>
                </a:schemeClr>
              </a:solidFill>
            </a:endParaRPr>
          </a:p>
        </p:txBody>
      </p:sp>
      <p:sp>
        <p:nvSpPr>
          <p:cNvPr id="3" name="Podnadpis 2"/>
          <p:cNvSpPr>
            <a:spLocks noGrp="1"/>
          </p:cNvSpPr>
          <p:nvPr>
            <p:ph type="subTitle" idx="1"/>
          </p:nvPr>
        </p:nvSpPr>
        <p:spPr>
          <a:xfrm>
            <a:off x="755576" y="4869160"/>
            <a:ext cx="5328592" cy="1219200"/>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Trestní právo (hmotné a procesní) v evropském prostředí</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smtClean="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smtClean="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615541" y="1628800"/>
            <a:ext cx="7561262" cy="5373687"/>
          </a:xfrm>
        </p:spPr>
        <p:txBody>
          <a:bodyPr/>
          <a:lstStyle/>
          <a:p>
            <a:pPr algn="just">
              <a:buClr>
                <a:schemeClr val="accent3"/>
              </a:buClr>
              <a:buFont typeface="Wingdings" pitchFamily="2" charset="2"/>
              <a:buChar char="Ø"/>
            </a:pPr>
            <a:r>
              <a:rPr lang="cs-CZ" sz="2000" dirty="0" smtClean="0">
                <a:latin typeface="Arial" charset="0"/>
                <a:cs typeface="Arial" charset="0"/>
              </a:rPr>
              <a:t>občanka IT odsouzená k doživotnímu vyhoštění z území Řecka za drogovou TČ</a:t>
            </a:r>
          </a:p>
          <a:p>
            <a:pPr algn="just">
              <a:buClr>
                <a:schemeClr val="accent3"/>
              </a:buClr>
              <a:buFont typeface="Wingdings" pitchFamily="2" charset="2"/>
              <a:buChar char="Ø"/>
            </a:pPr>
            <a:r>
              <a:rPr lang="cs-CZ" sz="2000" dirty="0" smtClean="0">
                <a:latin typeface="Arial" charset="0"/>
                <a:cs typeface="Arial" charset="0"/>
              </a:rPr>
              <a:t>Usvědčení z trestného činu však nezakládá samo o sobě možnost pachatele z území vyhostit. Je třeba dále prokázat ohrožení veřejného pořádku a bezpečnosti. </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467544"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Donatella</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Calfa</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c-348/96</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3548626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59702" y="1628800"/>
            <a:ext cx="7837106" cy="5373687"/>
          </a:xfrm>
        </p:spPr>
        <p:txBody>
          <a:bodyPr/>
          <a:lstStyle/>
          <a:p>
            <a:pPr algn="just">
              <a:buClr>
                <a:schemeClr val="accent3"/>
              </a:buClr>
              <a:buFont typeface="Wingdings" pitchFamily="2" charset="2"/>
              <a:buChar char="Ø"/>
            </a:pPr>
            <a:r>
              <a:rPr lang="cs-CZ" sz="2000" dirty="0" smtClean="0">
                <a:latin typeface="Arial" charset="0"/>
                <a:cs typeface="Arial" charset="0"/>
              </a:rPr>
              <a:t>občan Turecka, který žil v Nizozemí a provozoval tzv. „</a:t>
            </a:r>
            <a:r>
              <a:rPr lang="cs-CZ" sz="2000" dirty="0" err="1" smtClean="0">
                <a:latin typeface="Arial" charset="0"/>
                <a:cs typeface="Arial" charset="0"/>
              </a:rPr>
              <a:t>coffee-shop</a:t>
            </a:r>
            <a:r>
              <a:rPr lang="cs-CZ" sz="2000" dirty="0" smtClean="0">
                <a:latin typeface="Arial" charset="0"/>
                <a:cs typeface="Arial" charset="0"/>
              </a:rPr>
              <a:t>“, ve kterém byly kromě kávy nabízeny i omamné látky.</a:t>
            </a:r>
          </a:p>
          <a:p>
            <a:pPr algn="just">
              <a:buClr>
                <a:schemeClr val="accent3"/>
              </a:buClr>
              <a:buFont typeface="Wingdings" pitchFamily="2" charset="2"/>
              <a:buChar char="Ø"/>
            </a:pPr>
            <a:r>
              <a:rPr lang="cs-CZ" sz="2000" dirty="0" smtClean="0">
                <a:latin typeface="Arial" charset="0"/>
                <a:cs typeface="Arial" charset="0"/>
              </a:rPr>
              <a:t>v souladu s nizozemským TZ bylo trestní stíhání proti němu zastaveno SZ po zaplacení pokuty.</a:t>
            </a:r>
          </a:p>
          <a:p>
            <a:pPr algn="just">
              <a:buClr>
                <a:schemeClr val="accent3"/>
              </a:buClr>
              <a:buFont typeface="Wingdings" pitchFamily="2" charset="2"/>
              <a:buChar char="Ø"/>
            </a:pPr>
            <a:r>
              <a:rPr lang="cs-CZ" sz="2000" dirty="0" smtClean="0">
                <a:latin typeface="Arial" charset="0"/>
                <a:cs typeface="Arial" charset="0"/>
              </a:rPr>
              <a:t>KS v Cáchách v srpnu 1997 zastavil trestní stíhání proto, že podle čl. 54 SPÚ jsou německé orgány vázány pravomocným rozhodnutím nizozemských orgánů o stejném skutku. SZ se odvolal k zemskému soudu v Kolíně, který se obrátil na ESD. </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Hüseyin</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gözütok</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C-187/01</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8384958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87549" y="1484313"/>
            <a:ext cx="7561262" cy="5373687"/>
          </a:xfrm>
        </p:spPr>
        <p:txBody>
          <a:bodyPr/>
          <a:lstStyle/>
          <a:p>
            <a:pPr algn="just">
              <a:buClr>
                <a:schemeClr val="accent3"/>
              </a:buClr>
              <a:buFont typeface="Wingdings" pitchFamily="2" charset="2"/>
              <a:buChar char="Ø"/>
            </a:pPr>
            <a:r>
              <a:rPr lang="cs-CZ" sz="2000" dirty="0" smtClean="0">
                <a:latin typeface="Arial" charset="0"/>
                <a:cs typeface="Arial" charset="0"/>
              </a:rPr>
              <a:t>Občan SRN obviněn belgickým SZ pro úmyslné napadení belgické občanky. </a:t>
            </a:r>
          </a:p>
          <a:p>
            <a:pPr algn="just">
              <a:buClr>
                <a:schemeClr val="accent3"/>
              </a:buClr>
              <a:buFont typeface="Wingdings" pitchFamily="2" charset="2"/>
              <a:buChar char="Ø"/>
            </a:pPr>
            <a:r>
              <a:rPr lang="cs-CZ" sz="2000" dirty="0" smtClean="0">
                <a:latin typeface="Arial" charset="0"/>
                <a:cs typeface="Arial" charset="0"/>
              </a:rPr>
              <a:t>Pro stejný skutek byl muž stíhán i německým SZ, který mu nabídl mimosoudní vyrovnání spojené s platbou 1 000 DEM. Obviněný toto přijal a trestní stíhání v Německu bylo zastaveno.</a:t>
            </a:r>
          </a:p>
          <a:p>
            <a:pPr algn="just">
              <a:buClr>
                <a:schemeClr val="accent3"/>
              </a:buClr>
              <a:buFont typeface="Wingdings" pitchFamily="2" charset="2"/>
              <a:buChar char="Ø"/>
            </a:pPr>
            <a:r>
              <a:rPr lang="cs-CZ" sz="2000" dirty="0" smtClean="0">
                <a:latin typeface="Arial" charset="0"/>
                <a:cs typeface="Arial" charset="0"/>
              </a:rPr>
              <a:t>Otázka BE soudu: lze pravomocné rozhodnutí o zastavení trestního stíhání provedené SZ bez intervence soudu považovat za ekvivalentní „pravomocnému odsouzení“ podle čl. 54 SPÚ?</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54868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Klaus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Brügge</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C-385/01</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835380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507678" y="981075"/>
            <a:ext cx="8209036" cy="5876925"/>
          </a:xfrm>
        </p:spPr>
        <p:txBody>
          <a:bodyPr/>
          <a:lstStyle/>
          <a:p>
            <a:pPr algn="just">
              <a:buClr>
                <a:schemeClr val="accent3"/>
              </a:buClr>
              <a:buFont typeface="Wingdings" pitchFamily="2" charset="2"/>
              <a:buChar char="Ø"/>
            </a:pPr>
            <a:r>
              <a:rPr lang="cs-CZ" sz="2000" dirty="0" smtClean="0">
                <a:latin typeface="Arial" charset="0"/>
                <a:cs typeface="Arial" charset="0"/>
              </a:rPr>
              <a:t>Ve svém rozsudku Soudní dvůr rozhodl, že zásada </a:t>
            </a:r>
            <a:r>
              <a:rPr lang="cs-CZ" sz="2000" i="1" dirty="0" smtClean="0">
                <a:latin typeface="Arial" charset="0"/>
                <a:cs typeface="Arial" charset="0"/>
              </a:rPr>
              <a:t>ne bis in idem </a:t>
            </a:r>
            <a:r>
              <a:rPr lang="cs-CZ" sz="2000" dirty="0" smtClean="0">
                <a:latin typeface="Arial" charset="0"/>
                <a:cs typeface="Arial" charset="0"/>
              </a:rPr>
              <a:t>stanovená v čl. 54 SPÚ se vztahuje i na případy, kdy je trestní stíhání zastaveno státním zástupcem členského státu poté, co obviněný splnil jisté povinnosti a co zejména zaplatil částku stanovenou státním zástupcem.</a:t>
            </a:r>
          </a:p>
          <a:p>
            <a:pPr algn="just">
              <a:buClr>
                <a:schemeClr val="accent3"/>
              </a:buClr>
              <a:buFont typeface="Wingdings" pitchFamily="2" charset="2"/>
              <a:buChar char="Ø"/>
            </a:pPr>
            <a:r>
              <a:rPr lang="cs-CZ" sz="2000" dirty="0" smtClean="0">
                <a:latin typeface="Arial" charset="0"/>
                <a:cs typeface="Arial" charset="0"/>
              </a:rPr>
              <a:t>používáním zásady </a:t>
            </a:r>
            <a:r>
              <a:rPr lang="cs-CZ" sz="2000" i="1" dirty="0" smtClean="0">
                <a:latin typeface="Arial" charset="0"/>
                <a:cs typeface="Arial" charset="0"/>
              </a:rPr>
              <a:t>ne bis in idem  </a:t>
            </a:r>
            <a:r>
              <a:rPr lang="cs-CZ" sz="2000" dirty="0" smtClean="0">
                <a:latin typeface="Arial" charset="0"/>
                <a:cs typeface="Arial" charset="0"/>
              </a:rPr>
              <a:t>v oblasti  policejní a soudní spolupráce v trestních věcech není dle SPÚ podmíněno harmonizací nebo aproximací trestního práva členských států. </a:t>
            </a:r>
          </a:p>
          <a:p>
            <a:pPr algn="just">
              <a:buClr>
                <a:schemeClr val="accent3"/>
              </a:buClr>
              <a:buFont typeface="Wingdings" pitchFamily="2" charset="2"/>
              <a:buChar char="Ø"/>
            </a:pPr>
            <a:r>
              <a:rPr lang="cs-CZ" sz="2000" dirty="0" smtClean="0">
                <a:latin typeface="Arial" charset="0"/>
                <a:cs typeface="Arial" charset="0"/>
              </a:rPr>
              <a:t>V odst. 33 rozsudku Soudní dvůr výslovně uvedl: „Za těchto okolností, ať už je zásada </a:t>
            </a:r>
            <a:r>
              <a:rPr lang="cs-CZ" sz="2000" i="1" dirty="0" smtClean="0">
                <a:latin typeface="Arial" charset="0"/>
                <a:cs typeface="Arial" charset="0"/>
              </a:rPr>
              <a:t>ne bis in idem </a:t>
            </a:r>
            <a:r>
              <a:rPr lang="cs-CZ" sz="2000" dirty="0" smtClean="0">
                <a:latin typeface="Arial" charset="0"/>
                <a:cs typeface="Arial" charset="0"/>
              </a:rPr>
              <a:t>zakotvená v čl. 54 SPÚ používána na řízení, která vylučují další trestní stíhání (bez ohledu na to, zda je do nich zapojen soud), nebo na soudní rozhodnutí, nezbytným důsledkem je, že členské státy vzájemně důvěřují svým systémům trestního soudnictví a že každý z nich uznává trestní právo účinné v jiném členském státu, i když by byl výsledek při použití vlastního práva jiný.“</a:t>
            </a:r>
          </a:p>
          <a:p>
            <a:pPr algn="just">
              <a:buFont typeface="Wingdings" pitchFamily="2" charset="2"/>
              <a:buChar char="Ø"/>
            </a:pPr>
            <a:endParaRPr lang="cs-CZ" sz="2000" dirty="0" smtClean="0">
              <a:latin typeface="Arial" charset="0"/>
              <a:cs typeface="Arial" charset="0"/>
            </a:endParaRPr>
          </a:p>
          <a:p>
            <a:pPr algn="just">
              <a:buFont typeface="Wingdings" pitchFamily="2" charset="2"/>
              <a:buChar char="Ø"/>
            </a:pPr>
            <a:endParaRPr lang="cs-CZ" sz="2000" dirty="0" smtClean="0">
              <a:latin typeface="Arial" charset="0"/>
              <a:cs typeface="Arial" charset="0"/>
            </a:endParaRP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683568" y="76958"/>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Odpověď ESD</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22753811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87549" y="1495139"/>
            <a:ext cx="7561262" cy="5373687"/>
          </a:xfrm>
        </p:spPr>
        <p:txBody>
          <a:bodyPr/>
          <a:lstStyle/>
          <a:p>
            <a:pPr algn="just">
              <a:buClr>
                <a:schemeClr val="accent3"/>
              </a:buClr>
              <a:buFont typeface="Wingdings" pitchFamily="2" charset="2"/>
              <a:buChar char="Ø"/>
            </a:pPr>
            <a:r>
              <a:rPr lang="cs-CZ" sz="2000" dirty="0" smtClean="0">
                <a:latin typeface="Arial" charset="0"/>
                <a:cs typeface="Arial" charset="0"/>
              </a:rPr>
              <a:t>převážel z Nizozemí do Itálie tvrdé drogy</a:t>
            </a:r>
          </a:p>
          <a:p>
            <a:pPr algn="just">
              <a:buClr>
                <a:schemeClr val="accent3"/>
              </a:buClr>
              <a:buFont typeface="Wingdings" pitchFamily="2" charset="2"/>
              <a:buChar char="Ø"/>
            </a:pPr>
            <a:r>
              <a:rPr lang="cs-CZ" sz="2000" dirty="0" smtClean="0">
                <a:latin typeface="Arial" charset="0"/>
                <a:cs typeface="Arial" charset="0"/>
              </a:rPr>
              <a:t>NL zastavilo trestní stíhání, neboť IT vedla stíhání pro tentýž skutek a poté odmítlo poskytnout IT právní pomoc v této věci</a:t>
            </a:r>
          </a:p>
          <a:p>
            <a:pPr algn="just">
              <a:buClr>
                <a:schemeClr val="accent3"/>
              </a:buClr>
              <a:buFont typeface="Wingdings" pitchFamily="2" charset="2"/>
              <a:buChar char="Ø"/>
            </a:pPr>
            <a:r>
              <a:rPr lang="cs-CZ" sz="2000" dirty="0" smtClean="0">
                <a:latin typeface="Arial" charset="0"/>
                <a:cs typeface="Arial" charset="0"/>
              </a:rPr>
              <a:t>pokud bylo trestní řízení v jednom státě ukončeno bez rozhodnutí ve věci (uložení jakékoli sankce), pouze z důvodu, že bylo zjištěno, že trestní řízení ve stejné věci již zahájil i jiný stát závazný SPÚ, není toto rozhodnutí o zastavení překážkou věci rozhodnutí ve smyslu čl. 54 SPÚ.</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Mario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filimeno</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miraglia</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C-469/03</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3114154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687549" y="1628800"/>
            <a:ext cx="7561262" cy="5373687"/>
          </a:xfrm>
        </p:spPr>
        <p:txBody>
          <a:bodyPr/>
          <a:lstStyle/>
          <a:p>
            <a:pPr algn="just">
              <a:buClr>
                <a:schemeClr val="accent3"/>
              </a:buClr>
              <a:buFont typeface="Wingdings" pitchFamily="2" charset="2"/>
              <a:buChar char="Ø"/>
            </a:pPr>
            <a:r>
              <a:rPr lang="cs-CZ" sz="2000" dirty="0" smtClean="0">
                <a:latin typeface="Arial" charset="0"/>
                <a:cs typeface="Arial" charset="0"/>
              </a:rPr>
              <a:t>poprvé Evropský soudní dvůr požádán o výklad rámcového rozhodnutí přijatého na základě článků 31 a 34 odst. 2 písm. b) smlouvy o EU, a to rámcového rozhodnutí 2001/220/JAI Rady ze dne 15. března 2001 týkajícího se statutu obětí v rámci trestních řízení </a:t>
            </a:r>
          </a:p>
          <a:p>
            <a:pPr algn="just">
              <a:buClr>
                <a:schemeClr val="accent3"/>
              </a:buClr>
              <a:buFont typeface="Wingdings" pitchFamily="2" charset="2"/>
              <a:buChar char="Ø"/>
            </a:pPr>
            <a:r>
              <a:rPr lang="cs-CZ" sz="2000" dirty="0" smtClean="0">
                <a:latin typeface="Arial" charset="0"/>
                <a:cs typeface="Arial" charset="0"/>
              </a:rPr>
              <a:t>výklad národního práva v souladu s rámcovým rozhodnutím je možný jen do té míry, do jaké činí vnitrostátní právo takový výklad možným. </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Marii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pupino</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C-105/03</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2257757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628800"/>
            <a:ext cx="7776864" cy="2088232"/>
          </a:xfrm>
        </p:spPr>
        <p:txBody>
          <a:bodyPr/>
          <a:lstStyle/>
          <a:p>
            <a:pPr algn="ctr" fontAlgn="auto">
              <a:spcAft>
                <a:spcPts val="0"/>
              </a:spcAft>
              <a:defRPr/>
            </a:pPr>
            <a:r>
              <a:rPr lang="cs-CZ" sz="3600" dirty="0" smtClean="0">
                <a:solidFill>
                  <a:schemeClr val="accent4">
                    <a:lumMod val="40000"/>
                    <a:lumOff val="60000"/>
                  </a:schemeClr>
                </a:solidFill>
              </a:rPr>
              <a:t>Projekt evropského veřejného žalobce v lisabonské smlouvě</a:t>
            </a:r>
            <a:endParaRPr lang="cs-CZ" sz="3600" dirty="0">
              <a:solidFill>
                <a:schemeClr val="accent4">
                  <a:lumMod val="40000"/>
                  <a:lumOff val="60000"/>
                </a:schemeClr>
              </a:solidFill>
            </a:endParaRPr>
          </a:p>
        </p:txBody>
      </p:sp>
    </p:spTree>
    <p:extLst>
      <p:ext uri="{BB962C8B-B14F-4D97-AF65-F5344CB8AC3E}">
        <p14:creationId xmlns:p14="http://schemas.microsoft.com/office/powerpoint/2010/main" val="3691782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611560" y="404664"/>
            <a:ext cx="7848872" cy="1872208"/>
          </a:xfrm>
        </p:spPr>
        <p:txBody>
          <a:bodyPr/>
          <a:lstStyle/>
          <a:p>
            <a:pPr fontAlgn="auto">
              <a:spcAft>
                <a:spcPts val="0"/>
              </a:spcAft>
              <a:defRPr/>
            </a:pPr>
            <a:r>
              <a:rPr lang="cs-CZ" sz="2800" dirty="0" smtClean="0">
                <a:solidFill>
                  <a:schemeClr val="accent4">
                    <a:lumMod val="40000"/>
                    <a:lumOff val="60000"/>
                  </a:schemeClr>
                </a:solidFill>
                <a:effectLst/>
              </a:rPr>
              <a:t>Evropský veřejný žalobce v Lisabonské smlouvě </a:t>
            </a:r>
            <a:r>
              <a:rPr lang="cs-CZ" sz="2400" dirty="0" smtClean="0">
                <a:solidFill>
                  <a:schemeClr val="accent4">
                    <a:lumMod val="40000"/>
                    <a:lumOff val="60000"/>
                  </a:schemeClr>
                </a:solidFill>
                <a:effectLst/>
              </a:rPr>
              <a:t>(čl. 86 konsolidovaného znění Smlouvy o EU a Smlouvy o fungování EU)</a:t>
            </a:r>
            <a:r>
              <a:rPr lang="cs-CZ" sz="2400" dirty="0" smtClean="0">
                <a:solidFill>
                  <a:schemeClr val="tx2">
                    <a:tint val="100000"/>
                    <a:satMod val="250000"/>
                  </a:schemeClr>
                </a:solidFill>
              </a:rPr>
              <a:t/>
            </a:r>
            <a:br>
              <a:rPr lang="cs-CZ" sz="2400" dirty="0" smtClean="0">
                <a:solidFill>
                  <a:schemeClr val="tx2">
                    <a:tint val="100000"/>
                    <a:satMod val="250000"/>
                  </a:schemeClr>
                </a:solidFill>
              </a:rPr>
            </a:br>
            <a:endParaRPr lang="cs-CZ" sz="2400" dirty="0" smtClean="0">
              <a:solidFill>
                <a:schemeClr val="tx2">
                  <a:tint val="100000"/>
                  <a:satMod val="250000"/>
                </a:schemeClr>
              </a:solidFill>
            </a:endParaRPr>
          </a:p>
        </p:txBody>
      </p:sp>
      <p:sp>
        <p:nvSpPr>
          <p:cNvPr id="62467" name="Zástupný symbol pro obsah 2"/>
          <p:cNvSpPr>
            <a:spLocks noGrp="1"/>
          </p:cNvSpPr>
          <p:nvPr>
            <p:ph idx="1"/>
          </p:nvPr>
        </p:nvSpPr>
        <p:spPr>
          <a:xfrm>
            <a:off x="683568" y="2348880"/>
            <a:ext cx="7561263" cy="3709987"/>
          </a:xfrm>
        </p:spPr>
        <p:txBody>
          <a:bodyPr/>
          <a:lstStyle/>
          <a:p>
            <a:pPr algn="just">
              <a:buClr>
                <a:schemeClr val="accent3"/>
              </a:buClr>
              <a:buFont typeface="Wingdings" pitchFamily="2" charset="2"/>
              <a:buChar char="Ø"/>
            </a:pPr>
            <a:r>
              <a:rPr lang="cs-CZ" sz="2000" dirty="0" smtClean="0">
                <a:latin typeface="Arial" charset="0"/>
                <a:cs typeface="Arial" charset="0"/>
              </a:rPr>
              <a:t>„Pro boj proti trestným činům poškozujícím nebo ohrožujícím finanční zájmy Unie </a:t>
            </a:r>
            <a:r>
              <a:rPr lang="cs-CZ" sz="2000" b="1" dirty="0" smtClean="0">
                <a:solidFill>
                  <a:schemeClr val="accent4"/>
                </a:solidFill>
                <a:latin typeface="Arial" charset="0"/>
                <a:cs typeface="Arial" charset="0"/>
              </a:rPr>
              <a:t>může Rada </a:t>
            </a:r>
            <a:r>
              <a:rPr lang="cs-CZ" sz="2000" dirty="0" smtClean="0">
                <a:latin typeface="Arial" charset="0"/>
                <a:cs typeface="Arial" charset="0"/>
              </a:rPr>
              <a:t>zvláštním legislativním postupem formou nařízení vytvořit z </a:t>
            </a:r>
            <a:r>
              <a:rPr lang="cs-CZ" sz="2000" dirty="0" err="1" smtClean="0">
                <a:latin typeface="Arial" charset="0"/>
                <a:cs typeface="Arial" charset="0"/>
              </a:rPr>
              <a:t>Eurojustu</a:t>
            </a:r>
            <a:r>
              <a:rPr lang="cs-CZ" sz="2000" dirty="0" smtClean="0">
                <a:latin typeface="Arial" charset="0"/>
                <a:cs typeface="Arial" charset="0"/>
              </a:rPr>
              <a:t> </a:t>
            </a:r>
            <a:r>
              <a:rPr lang="cs-CZ" sz="2000" b="1" dirty="0" smtClean="0">
                <a:solidFill>
                  <a:schemeClr val="accent4"/>
                </a:solidFill>
                <a:latin typeface="Arial" charset="0"/>
                <a:cs typeface="Arial" charset="0"/>
              </a:rPr>
              <a:t>Úřad evropského veřejného žalobce.</a:t>
            </a:r>
            <a:r>
              <a:rPr lang="cs-CZ" sz="2000" b="1" dirty="0" smtClean="0">
                <a:solidFill>
                  <a:srgbClr val="80379B"/>
                </a:solidFill>
                <a:latin typeface="Arial" charset="0"/>
                <a:cs typeface="Arial" charset="0"/>
              </a:rPr>
              <a:t> </a:t>
            </a:r>
            <a:r>
              <a:rPr lang="cs-CZ" sz="2000" dirty="0" smtClean="0">
                <a:latin typeface="Arial" charset="0"/>
                <a:cs typeface="Arial" charset="0"/>
              </a:rPr>
              <a:t>Rada rozhoduje jednomyslně po obdržení souhlasu Evropského parlamentu.“</a:t>
            </a:r>
          </a:p>
          <a:p>
            <a:pPr algn="just">
              <a:buClr>
                <a:schemeClr val="accent3"/>
              </a:buClr>
              <a:buFont typeface="Wingdings" pitchFamily="2" charset="2"/>
              <a:buChar char="Ø"/>
            </a:pPr>
            <a:endParaRPr lang="cs-CZ" sz="2000" dirty="0" smtClean="0">
              <a:latin typeface="Arial" charset="0"/>
              <a:cs typeface="Arial" charset="0"/>
            </a:endParaRPr>
          </a:p>
          <a:p>
            <a:pPr algn="just">
              <a:buClr>
                <a:schemeClr val="accent3"/>
              </a:buClr>
              <a:buFont typeface="Wingdings" pitchFamily="2" charset="2"/>
              <a:buChar char="Ø"/>
            </a:pPr>
            <a:r>
              <a:rPr lang="cs-CZ" sz="2000" dirty="0" smtClean="0">
                <a:latin typeface="Arial" charset="0"/>
                <a:cs typeface="Arial" charset="0"/>
              </a:rPr>
              <a:t>(ochrana finančních zájmů EU, boj proti závažné přeshraniční trestné činnosti)</a:t>
            </a:r>
          </a:p>
          <a:p>
            <a:pPr algn="just"/>
            <a:endParaRPr lang="cs-CZ" sz="2000" dirty="0" smtClean="0">
              <a:latin typeface="Arial" charset="0"/>
              <a:cs typeface="Arial" charset="0"/>
            </a:endParaRPr>
          </a:p>
          <a:p>
            <a:pPr lvl="1" algn="just"/>
            <a:endParaRPr lang="cs-CZ" sz="1800" dirty="0" smtClean="0">
              <a:latin typeface="Arial" charset="0"/>
              <a:cs typeface="Arial" charset="0"/>
            </a:endParaRPr>
          </a:p>
          <a:p>
            <a:pPr lvl="1"/>
            <a:endParaRPr lang="cs-CZ" sz="1800" dirty="0" smtClean="0">
              <a:latin typeface="Arial" charset="0"/>
              <a:cs typeface="Arial" charset="0"/>
            </a:endParaRPr>
          </a:p>
          <a:p>
            <a:pPr lvl="1"/>
            <a:endParaRPr lang="cs-CZ" sz="2000" dirty="0" smtClean="0">
              <a:latin typeface="Arial" charset="0"/>
              <a:cs typeface="Arial" charset="0"/>
            </a:endParaRPr>
          </a:p>
        </p:txBody>
      </p:sp>
      <p:sp>
        <p:nvSpPr>
          <p:cNvPr id="6246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246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2452F694-C1A0-4E74-9137-B0411A90F9DC}" type="slidenum">
              <a:rPr lang="cs-CZ" sz="1000">
                <a:solidFill>
                  <a:srgbClr val="FFF9E5"/>
                </a:solidFill>
              </a:rPr>
              <a:pPr eaLnBrk="1" hangingPunct="1"/>
              <a:t>17</a:t>
            </a:fld>
            <a:endParaRPr lang="cs-CZ" sz="1000">
              <a:solidFill>
                <a:srgbClr val="FFF9E5"/>
              </a:solidFill>
            </a:endParaRPr>
          </a:p>
        </p:txBody>
      </p:sp>
    </p:spTree>
    <p:extLst>
      <p:ext uri="{BB962C8B-B14F-4D97-AF65-F5344CB8AC3E}">
        <p14:creationId xmlns:p14="http://schemas.microsoft.com/office/powerpoint/2010/main" val="3047940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1557338"/>
            <a:ext cx="7632700" cy="3455987"/>
          </a:xfrm>
        </p:spPr>
        <p:txBody>
          <a:bodyPr>
            <a:normAutofit/>
          </a:bodyPr>
          <a:lstStyle/>
          <a:p>
            <a:pPr marL="0" indent="0" algn="just" fontAlgn="auto">
              <a:spcAft>
                <a:spcPts val="0"/>
              </a:spcAft>
              <a:buFont typeface="Wingdings 2" pitchFamily="18" charset="2"/>
              <a:buNone/>
              <a:defRPr/>
            </a:pPr>
            <a:endParaRPr lang="cs-CZ" sz="2200" b="1" dirty="0" smtClean="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smtClean="0">
                <a:solidFill>
                  <a:schemeClr val="accent4"/>
                </a:solidFill>
                <a:latin typeface="Arial" pitchFamily="34" charset="0"/>
                <a:cs typeface="Arial" pitchFamily="34" charset="0"/>
              </a:rPr>
              <a:t>Zelená kniha </a:t>
            </a:r>
            <a:r>
              <a:rPr lang="cs-CZ" sz="2200" dirty="0">
                <a:latin typeface="Arial" pitchFamily="34" charset="0"/>
                <a:cs typeface="Arial" pitchFamily="34" charset="0"/>
              </a:rPr>
              <a:t>o</a:t>
            </a:r>
            <a:r>
              <a:rPr lang="cs-CZ" sz="2200" b="1" dirty="0">
                <a:latin typeface="Arial" pitchFamily="34" charset="0"/>
                <a:cs typeface="Arial" pitchFamily="34" charset="0"/>
              </a:rPr>
              <a:t> </a:t>
            </a:r>
            <a:r>
              <a:rPr lang="cs-CZ" sz="2200" dirty="0">
                <a:latin typeface="Arial" pitchFamily="34" charset="0"/>
                <a:cs typeface="Arial" pitchFamily="34" charset="0"/>
              </a:rPr>
              <a:t>trestněprávní ochraně finančních zájmů ES a zřízení Evropského prokurátora (Evropská komise</a:t>
            </a:r>
            <a:r>
              <a:rPr lang="cs-CZ" sz="2200" dirty="0" smtClean="0">
                <a:latin typeface="Arial" pitchFamily="34" charset="0"/>
                <a:cs typeface="Arial" pitchFamily="34" charset="0"/>
              </a:rPr>
              <a:t>)</a:t>
            </a:r>
          </a:p>
          <a:p>
            <a:pPr marL="457200" indent="-457200" algn="just" fontAlgn="auto">
              <a:spcAft>
                <a:spcPts val="0"/>
              </a:spcAft>
              <a:buClr>
                <a:schemeClr val="accent3"/>
              </a:buClr>
              <a:buFont typeface="+mj-lt"/>
              <a:buAutoNum type="arabicParenR"/>
              <a:defRPr/>
            </a:pPr>
            <a:endParaRPr lang="cs-CZ" sz="2200" b="1" dirty="0" smtClean="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smtClean="0">
                <a:solidFill>
                  <a:schemeClr val="accent4"/>
                </a:solidFill>
                <a:latin typeface="Arial" pitchFamily="34" charset="0"/>
                <a:cs typeface="Arial" pitchFamily="34" charset="0"/>
              </a:rPr>
              <a:t>Corpus </a:t>
            </a:r>
            <a:r>
              <a:rPr lang="cs-CZ" sz="2200" b="1" dirty="0" err="1">
                <a:solidFill>
                  <a:schemeClr val="accent4"/>
                </a:solidFill>
                <a:latin typeface="Arial" pitchFamily="34" charset="0"/>
                <a:cs typeface="Arial" pitchFamily="34" charset="0"/>
              </a:rPr>
              <a:t>Juris</a:t>
            </a:r>
            <a:r>
              <a:rPr lang="cs-CZ" sz="2200" b="1" dirty="0">
                <a:solidFill>
                  <a:schemeClr val="accent4"/>
                </a:solidFill>
                <a:latin typeface="Arial" pitchFamily="34" charset="0"/>
                <a:cs typeface="Arial" pitchFamily="34" charset="0"/>
              </a:rPr>
              <a:t> </a:t>
            </a:r>
            <a:r>
              <a:rPr lang="cs-CZ" sz="2200" dirty="0">
                <a:latin typeface="Arial" pitchFamily="34" charset="0"/>
                <a:cs typeface="Arial" pitchFamily="34" charset="0"/>
              </a:rPr>
              <a:t>(projekt Evropského parlamentu a Evropské komise</a:t>
            </a:r>
            <a:r>
              <a:rPr lang="cs-CZ" sz="2200" dirty="0" smtClean="0">
                <a:latin typeface="Arial" pitchFamily="34" charset="0"/>
                <a:cs typeface="Arial" pitchFamily="34" charset="0"/>
              </a:rPr>
              <a:t>)</a:t>
            </a:r>
            <a:endParaRPr lang="cs-CZ" sz="2200" dirty="0">
              <a:solidFill>
                <a:schemeClr val="tx2">
                  <a:lumMod val="50000"/>
                </a:schemeClr>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smtClean="0">
                <a:solidFill>
                  <a:schemeClr val="accent3">
                    <a:lumMod val="60000"/>
                    <a:lumOff val="40000"/>
                  </a:schemeClr>
                </a:solidFill>
                <a:latin typeface="Arial" pitchFamily="34" charset="0"/>
                <a:cs typeface="Arial" pitchFamily="34" charset="0"/>
              </a:rPr>
              <a:t>Návrh Komise</a:t>
            </a:r>
            <a:endParaRPr lang="cs-CZ" sz="2200" b="1" dirty="0">
              <a:solidFill>
                <a:schemeClr val="accent3">
                  <a:lumMod val="60000"/>
                  <a:lumOff val="40000"/>
                </a:schemeClr>
              </a:solidFill>
              <a:latin typeface="Arial" pitchFamily="34" charset="0"/>
              <a:cs typeface="Arial" pitchFamily="34" charset="0"/>
            </a:endParaRPr>
          </a:p>
          <a:p>
            <a:pPr marL="0" indent="0" algn="just" fontAlgn="auto">
              <a:spcAft>
                <a:spcPts val="0"/>
              </a:spcAft>
              <a:buNone/>
              <a:defRPr/>
            </a:pPr>
            <a:endParaRPr lang="cs-CZ" dirty="0">
              <a:latin typeface="Arial" pitchFamily="34" charset="0"/>
              <a:cs typeface="Arial" pitchFamily="34" charset="0"/>
            </a:endParaRPr>
          </a:p>
        </p:txBody>
      </p:sp>
      <p:sp>
        <p:nvSpPr>
          <p:cNvPr id="63491"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3492"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9B32B64C-61C6-42D4-820C-0E0168978781}" type="slidenum">
              <a:rPr lang="cs-CZ" sz="1000">
                <a:solidFill>
                  <a:srgbClr val="FFF9E5"/>
                </a:solidFill>
              </a:rPr>
              <a:pPr eaLnBrk="1" hangingPunct="1"/>
              <a:t>18</a:t>
            </a:fld>
            <a:endParaRPr lang="cs-CZ" sz="1000">
              <a:solidFill>
                <a:srgbClr val="FFF9E5"/>
              </a:solidFill>
            </a:endParaRPr>
          </a:p>
        </p:txBody>
      </p:sp>
      <p:sp>
        <p:nvSpPr>
          <p:cNvPr id="5" name="Rectangle 2"/>
          <p:cNvSpPr txBox="1">
            <a:spLocks noChangeArrowheads="1"/>
          </p:cNvSpPr>
          <p:nvPr/>
        </p:nvSpPr>
        <p:spPr>
          <a:xfrm>
            <a:off x="539552" y="6842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Organizace a působnost – možná řešení:</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443577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95536" y="332656"/>
            <a:ext cx="8229600" cy="1524000"/>
          </a:xfrm>
        </p:spPr>
        <p:txBody>
          <a:bodyPr>
            <a:normAutofit/>
          </a:bodyPr>
          <a:lstStyle/>
          <a:p>
            <a:pPr fontAlgn="auto">
              <a:spcAft>
                <a:spcPts val="0"/>
              </a:spcAft>
              <a:defRPr/>
            </a:pPr>
            <a:r>
              <a:rPr lang="cs-CZ" sz="2800" dirty="0" smtClean="0">
                <a:solidFill>
                  <a:schemeClr val="accent4">
                    <a:lumMod val="40000"/>
                    <a:lumOff val="60000"/>
                  </a:schemeClr>
                </a:solidFill>
                <a:effectLst/>
                <a:latin typeface="Bookman Old Style" pitchFamily="18" charset="0"/>
              </a:rPr>
              <a:t>1. Zelená kniha </a:t>
            </a:r>
            <a:r>
              <a:rPr lang="cs-CZ" sz="2800" b="0" dirty="0">
                <a:solidFill>
                  <a:schemeClr val="accent4">
                    <a:lumMod val="40000"/>
                    <a:lumOff val="60000"/>
                  </a:schemeClr>
                </a:solidFill>
                <a:effectLst/>
                <a:latin typeface="Bookman Old Style" pitchFamily="18" charset="0"/>
              </a:rPr>
              <a:t>(</a:t>
            </a:r>
            <a:r>
              <a:rPr lang="cs-CZ" sz="2800" b="0" dirty="0" smtClean="0">
                <a:solidFill>
                  <a:schemeClr val="accent4">
                    <a:lumMod val="40000"/>
                    <a:lumOff val="60000"/>
                  </a:schemeClr>
                </a:solidFill>
                <a:effectLst/>
                <a:latin typeface="Bookman Old Style" pitchFamily="18" charset="0"/>
              </a:rPr>
              <a:t>COM </a:t>
            </a:r>
            <a:r>
              <a:rPr lang="cs-CZ" sz="2800" b="0" dirty="0">
                <a:solidFill>
                  <a:schemeClr val="accent4">
                    <a:lumMod val="40000"/>
                    <a:lumOff val="60000"/>
                  </a:schemeClr>
                </a:solidFill>
                <a:effectLst/>
                <a:latin typeface="Bookman Old Style" pitchFamily="18" charset="0"/>
              </a:rPr>
              <a:t>(2001) 715 </a:t>
            </a:r>
            <a:r>
              <a:rPr lang="cs-CZ" sz="2800" b="0" dirty="0" err="1">
                <a:solidFill>
                  <a:schemeClr val="accent4">
                    <a:lumMod val="40000"/>
                    <a:lumOff val="60000"/>
                  </a:schemeClr>
                </a:solidFill>
                <a:effectLst/>
                <a:latin typeface="Bookman Old Style" pitchFamily="18" charset="0"/>
              </a:rPr>
              <a:t>final</a:t>
            </a:r>
            <a:r>
              <a:rPr lang="cs-CZ" sz="2800" b="0" dirty="0">
                <a:solidFill>
                  <a:schemeClr val="accent4">
                    <a:lumMod val="40000"/>
                    <a:lumOff val="60000"/>
                  </a:schemeClr>
                </a:solidFill>
                <a:effectLst/>
                <a:latin typeface="Bookman Old Style" pitchFamily="18" charset="0"/>
              </a:rPr>
              <a:t> ze dne </a:t>
            </a:r>
            <a:r>
              <a:rPr lang="cs-CZ" sz="2800" b="0" dirty="0" smtClean="0">
                <a:solidFill>
                  <a:schemeClr val="accent4">
                    <a:lumMod val="40000"/>
                    <a:lumOff val="60000"/>
                  </a:schemeClr>
                </a:solidFill>
                <a:effectLst/>
                <a:latin typeface="Bookman Old Style" pitchFamily="18" charset="0"/>
              </a:rPr>
              <a:t>11.12.2001).</a:t>
            </a:r>
            <a:r>
              <a:rPr lang="cs-CZ" sz="2800" dirty="0" smtClean="0">
                <a:solidFill>
                  <a:schemeClr val="accent4">
                    <a:lumMod val="40000"/>
                    <a:lumOff val="60000"/>
                  </a:schemeClr>
                </a:solidFill>
                <a:latin typeface="Bookman Old Style" pitchFamily="18" charset="0"/>
              </a:rPr>
              <a:t/>
            </a:r>
            <a:br>
              <a:rPr lang="cs-CZ" sz="2800" dirty="0" smtClean="0">
                <a:solidFill>
                  <a:schemeClr val="accent4">
                    <a:lumMod val="40000"/>
                    <a:lumOff val="60000"/>
                  </a:schemeClr>
                </a:solidFill>
                <a:latin typeface="Bookman Old Style" pitchFamily="18" charset="0"/>
              </a:rPr>
            </a:br>
            <a:endParaRPr lang="cs-CZ" sz="2800" dirty="0" smtClean="0">
              <a:solidFill>
                <a:schemeClr val="accent4">
                  <a:lumMod val="40000"/>
                  <a:lumOff val="60000"/>
                </a:schemeClr>
              </a:solidFill>
              <a:latin typeface="Bookman Old Style" pitchFamily="18" charset="0"/>
            </a:endParaRPr>
          </a:p>
        </p:txBody>
      </p:sp>
      <p:sp>
        <p:nvSpPr>
          <p:cNvPr id="3" name="Zástupný symbol pro obsah 2"/>
          <p:cNvSpPr>
            <a:spLocks noGrp="1"/>
          </p:cNvSpPr>
          <p:nvPr>
            <p:ph idx="1"/>
          </p:nvPr>
        </p:nvSpPr>
        <p:spPr>
          <a:xfrm>
            <a:off x="323528" y="1457325"/>
            <a:ext cx="8352928" cy="5400675"/>
          </a:xfrm>
        </p:spPr>
        <p:txBody>
          <a:bodyPr>
            <a:normAutofit lnSpcReduction="10000"/>
          </a:bodyPr>
          <a:lstStyle/>
          <a:p>
            <a:pPr marL="320040" indent="-320040" algn="just" fontAlgn="auto">
              <a:spcAft>
                <a:spcPts val="0"/>
              </a:spcAft>
              <a:buClr>
                <a:schemeClr val="accent3"/>
              </a:buClr>
              <a:buFont typeface="Wingdings" pitchFamily="2" charset="2"/>
              <a:buChar char="Ø"/>
              <a:defRPr/>
            </a:pPr>
            <a:r>
              <a:rPr lang="cs-CZ" sz="2000" dirty="0" smtClean="0">
                <a:latin typeface="Arial" pitchFamily="34" charset="0"/>
                <a:cs typeface="Arial" pitchFamily="34" charset="0"/>
              </a:rPr>
              <a:t>EVŽ by odpovídal </a:t>
            </a:r>
            <a:r>
              <a:rPr lang="cs-CZ" sz="2000" dirty="0">
                <a:latin typeface="Arial" pitchFamily="34" charset="0"/>
                <a:cs typeface="Arial" pitchFamily="34" charset="0"/>
              </a:rPr>
              <a:t>za </a:t>
            </a:r>
            <a:r>
              <a:rPr lang="cs-CZ" sz="2000" b="1" dirty="0">
                <a:solidFill>
                  <a:schemeClr val="accent3"/>
                </a:solidFill>
                <a:latin typeface="Arial" pitchFamily="34" charset="0"/>
                <a:cs typeface="Arial" pitchFamily="34" charset="0"/>
              </a:rPr>
              <a:t>„vypátrání, trestní stíhání a postavení před soud všech pachatelů (a dalších účastníků) trestných činů proti finančním zájmům ES, vystupování před národními soudy v těchto věcech v souladu s příslušnou komunitární legislativou.“</a:t>
            </a:r>
            <a:r>
              <a:rPr lang="cs-CZ" sz="2000" dirty="0">
                <a:solidFill>
                  <a:schemeClr val="accent3"/>
                </a:solidFill>
                <a:latin typeface="Arial" pitchFamily="34" charset="0"/>
                <a:cs typeface="Arial" pitchFamily="34" charset="0"/>
              </a:rPr>
              <a:t> </a:t>
            </a:r>
            <a:endParaRPr lang="cs-CZ" sz="2000" dirty="0" smtClean="0">
              <a:solidFill>
                <a:schemeClr val="accent3"/>
              </a:solidFill>
              <a:latin typeface="Arial" pitchFamily="34" charset="0"/>
              <a:cs typeface="Arial" pitchFamily="34" charset="0"/>
            </a:endParaRPr>
          </a:p>
          <a:p>
            <a:pPr marL="320040" indent="-320040" algn="just" fontAlgn="auto">
              <a:spcAft>
                <a:spcPts val="0"/>
              </a:spcAft>
              <a:buClr>
                <a:schemeClr val="accent3"/>
              </a:buClr>
              <a:buFont typeface="Wingdings" pitchFamily="2" charset="2"/>
              <a:buChar char="Ø"/>
              <a:defRPr/>
            </a:pPr>
            <a:r>
              <a:rPr lang="cs-CZ" sz="2000" dirty="0" smtClean="0">
                <a:latin typeface="Arial" pitchFamily="34" charset="0"/>
                <a:cs typeface="Arial" pitchFamily="34" charset="0"/>
              </a:rPr>
              <a:t>Pravomoc </a:t>
            </a:r>
            <a:r>
              <a:rPr lang="cs-CZ" sz="1800" dirty="0">
                <a:latin typeface="Arial" pitchFamily="34" charset="0"/>
                <a:cs typeface="Arial" pitchFamily="34" charset="0"/>
              </a:rPr>
              <a:t>by </a:t>
            </a:r>
            <a:r>
              <a:rPr lang="cs-CZ" sz="1800" dirty="0" smtClean="0">
                <a:latin typeface="Arial" pitchFamily="34" charset="0"/>
                <a:cs typeface="Arial" pitchFamily="34" charset="0"/>
              </a:rPr>
              <a:t>měla </a:t>
            </a:r>
            <a:r>
              <a:rPr lang="cs-CZ" sz="1800" dirty="0">
                <a:latin typeface="Arial" pitchFamily="34" charset="0"/>
                <a:cs typeface="Arial" pitchFamily="34" charset="0"/>
              </a:rPr>
              <a:t>být vymezena v souladu </a:t>
            </a:r>
            <a:r>
              <a:rPr lang="cs-CZ" sz="1800" b="1" dirty="0">
                <a:solidFill>
                  <a:schemeClr val="accent4">
                    <a:lumMod val="60000"/>
                    <a:lumOff val="40000"/>
                  </a:schemeClr>
                </a:solidFill>
                <a:latin typeface="Arial" pitchFamily="34" charset="0"/>
                <a:cs typeface="Arial" pitchFamily="34" charset="0"/>
              </a:rPr>
              <a:t>s principy proporcionality a subsidiarity</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tak, aby byl schopen účinně vykonávat své poslání na území celé Evropské </a:t>
            </a:r>
            <a:r>
              <a:rPr lang="cs-CZ" sz="1800" dirty="0" smtClean="0">
                <a:latin typeface="Arial" pitchFamily="34" charset="0"/>
                <a:cs typeface="Arial" pitchFamily="34" charset="0"/>
              </a:rPr>
              <a:t>unie</a:t>
            </a:r>
            <a:r>
              <a:rPr lang="cs-CZ" sz="2000" dirty="0" smtClean="0">
                <a:latin typeface="Arial" pitchFamily="34" charset="0"/>
                <a:cs typeface="Arial" pitchFamily="34" charset="0"/>
              </a:rPr>
              <a:t>.</a:t>
            </a:r>
          </a:p>
          <a:p>
            <a:pPr marL="320040" indent="-320040" algn="just" fontAlgn="auto">
              <a:spcAft>
                <a:spcPts val="0"/>
              </a:spcAft>
              <a:buClr>
                <a:schemeClr val="accent3"/>
              </a:buClr>
              <a:buFont typeface="Wingdings" pitchFamily="2" charset="2"/>
              <a:buChar char="Ø"/>
              <a:defRPr/>
            </a:pPr>
            <a:r>
              <a:rPr lang="cs-CZ" sz="1800" dirty="0" smtClean="0">
                <a:latin typeface="Arial" pitchFamily="34" charset="0"/>
                <a:cs typeface="Arial" pitchFamily="34" charset="0"/>
              </a:rPr>
              <a:t>Směřování k vytvoření </a:t>
            </a:r>
            <a:r>
              <a:rPr lang="cs-CZ" sz="1800" b="1" dirty="0">
                <a:solidFill>
                  <a:schemeClr val="accent4">
                    <a:lumMod val="60000"/>
                    <a:lumOff val="40000"/>
                  </a:schemeClr>
                </a:solidFill>
                <a:latin typeface="Arial" pitchFamily="34" charset="0"/>
                <a:cs typeface="Arial" pitchFamily="34" charset="0"/>
              </a:rPr>
              <a:t>„jednotné (evropské) oblasti trestního stíhání a vyšetřování“</a:t>
            </a:r>
            <a:r>
              <a:rPr lang="cs-CZ" sz="1800" b="1" dirty="0">
                <a:latin typeface="Arial" pitchFamily="34" charset="0"/>
                <a:cs typeface="Arial" pitchFamily="34" charset="0"/>
              </a:rPr>
              <a:t> </a:t>
            </a:r>
            <a:r>
              <a:rPr lang="cs-CZ" sz="1800" dirty="0">
                <a:latin typeface="Arial" pitchFamily="34" charset="0"/>
                <a:cs typeface="Arial" pitchFamily="34" charset="0"/>
              </a:rPr>
              <a:t>ve smyslu čl. 299 smlouvy o ES.</a:t>
            </a:r>
            <a:r>
              <a:rPr lang="cs-CZ" sz="1800" b="1" dirty="0">
                <a:latin typeface="Arial" pitchFamily="34" charset="0"/>
                <a:cs typeface="Arial" pitchFamily="34" charset="0"/>
              </a:rPr>
              <a:t> </a:t>
            </a:r>
            <a:endParaRPr lang="cs-CZ" sz="1800" b="1" dirty="0" smtClean="0">
              <a:latin typeface="Arial" pitchFamily="34" charset="0"/>
              <a:cs typeface="Arial" pitchFamily="34" charset="0"/>
            </a:endParaRP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Evropský veřejný žalobce by v této oblasti</a:t>
            </a:r>
            <a:r>
              <a:rPr lang="cs-CZ" sz="2000" dirty="0" smtClean="0">
                <a:latin typeface="Arial" pitchFamily="34" charset="0"/>
                <a:cs typeface="Arial" pitchFamily="34" charset="0"/>
              </a:rPr>
              <a:t>:</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řídil a koordinoval </a:t>
            </a:r>
            <a:r>
              <a:rPr lang="cs-CZ" sz="1800" dirty="0">
                <a:latin typeface="Arial" pitchFamily="34" charset="0"/>
                <a:cs typeface="Arial" pitchFamily="34" charset="0"/>
              </a:rPr>
              <a:t>trestní stíhání;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přímo prováděl </a:t>
            </a:r>
            <a:r>
              <a:rPr lang="cs-CZ" sz="1800" dirty="0">
                <a:latin typeface="Arial" pitchFamily="34" charset="0"/>
                <a:cs typeface="Arial" pitchFamily="34" charset="0"/>
              </a:rPr>
              <a:t>vyšetřování;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dbal na dodržování soudních záruk </a:t>
            </a:r>
            <a:r>
              <a:rPr lang="cs-CZ" sz="1800" dirty="0">
                <a:latin typeface="Arial" pitchFamily="34" charset="0"/>
                <a:cs typeface="Arial" pitchFamily="34" charset="0"/>
              </a:rPr>
              <a:t>zákonnosti řízení;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při zásazích do oblasti lidských práv a základních svobod </a:t>
            </a:r>
            <a:r>
              <a:rPr lang="cs-CZ" sz="1800" dirty="0">
                <a:latin typeface="Arial" pitchFamily="34" charset="0"/>
                <a:cs typeface="Arial" pitchFamily="34" charset="0"/>
              </a:rPr>
              <a:t>byl podroben rozhodovací a kontrolní pravomoci soudce svobod;</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podával obžalobu a zastupoval</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ji výlučně před národními soudy.</a:t>
            </a: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320040" indent="-320040" algn="just" fontAlgn="auto">
              <a:spcAft>
                <a:spcPts val="0"/>
              </a:spcAft>
              <a:buFont typeface="Wingdings" pitchFamily="2" charset="2"/>
              <a:buChar char="Ø"/>
              <a:defRPr/>
            </a:pPr>
            <a:endParaRPr lang="cs-CZ" sz="2000" dirty="0" smtClean="0">
              <a:latin typeface="Arial" pitchFamily="34" charset="0"/>
              <a:cs typeface="Arial" pitchFamily="34" charset="0"/>
            </a:endParaRPr>
          </a:p>
          <a:p>
            <a:pPr marL="630936" lvl="1" indent="-274320" algn="just" fontAlgn="auto">
              <a:spcAft>
                <a:spcPts val="0"/>
              </a:spcAft>
              <a:buFont typeface="Wingdings" pitchFamily="2" charset="2"/>
              <a:buChar char="Ø"/>
              <a:defRPr/>
            </a:pPr>
            <a:endParaRPr lang="cs-CZ" sz="1700" dirty="0" smtClean="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4516"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4517"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1A06E10F-2D2E-4EAE-8409-B3530BB3A366}" type="slidenum">
              <a:rPr lang="cs-CZ" sz="1000">
                <a:solidFill>
                  <a:srgbClr val="FFF9E5"/>
                </a:solidFill>
              </a:rPr>
              <a:pPr eaLnBrk="1" hangingPunct="1"/>
              <a:t>19</a:t>
            </a:fld>
            <a:endParaRPr lang="cs-CZ" sz="1000">
              <a:solidFill>
                <a:srgbClr val="FFF9E5"/>
              </a:solidFill>
            </a:endParaRPr>
          </a:p>
        </p:txBody>
      </p:sp>
    </p:spTree>
    <p:extLst>
      <p:ext uri="{BB962C8B-B14F-4D97-AF65-F5344CB8AC3E}">
        <p14:creationId xmlns:p14="http://schemas.microsoft.com/office/powerpoint/2010/main" val="295824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683568" y="1268413"/>
            <a:ext cx="8137028" cy="5589587"/>
          </a:xfrm>
        </p:spPr>
        <p:txBody>
          <a:bodyPr>
            <a:normAutofit/>
          </a:bodyPr>
          <a:lstStyle/>
          <a:p>
            <a:pPr marL="342900" indent="-342900" algn="just" fontAlgn="auto">
              <a:spcAft>
                <a:spcPts val="0"/>
              </a:spcAft>
              <a:buClr>
                <a:schemeClr val="accent3"/>
              </a:buClr>
              <a:buSzPct val="60000"/>
              <a:buFont typeface="Wingdings" pitchFamily="2" charset="2"/>
              <a:buChar char="Ø"/>
              <a:defRPr/>
            </a:pPr>
            <a:r>
              <a:rPr lang="cs-CZ" sz="2000" dirty="0" smtClean="0">
                <a:latin typeface="Arial" pitchFamily="34" charset="0"/>
                <a:cs typeface="Arial" pitchFamily="34" charset="0"/>
              </a:rPr>
              <a:t>Jeden ze základních orgánů EU</a:t>
            </a:r>
          </a:p>
          <a:p>
            <a:pPr marL="342900" indent="-342900" algn="just" fontAlgn="auto">
              <a:spcAft>
                <a:spcPts val="0"/>
              </a:spcAft>
              <a:buClr>
                <a:schemeClr val="accent3"/>
              </a:buClr>
              <a:buSzPct val="60000"/>
              <a:buFont typeface="Wingdings" pitchFamily="2" charset="2"/>
              <a:buChar char="Ø"/>
              <a:defRPr/>
            </a:pPr>
            <a:r>
              <a:rPr lang="cs-CZ" sz="2000" dirty="0" smtClean="0">
                <a:latin typeface="Arial" pitchFamily="34" charset="0"/>
                <a:cs typeface="Arial" pitchFamily="34" charset="0"/>
              </a:rPr>
              <a:t>Nejde o trestní soud</a:t>
            </a:r>
          </a:p>
          <a:p>
            <a:pPr marL="342900" indent="-342900" algn="just" fontAlgn="auto">
              <a:spcAft>
                <a:spcPts val="0"/>
              </a:spcAft>
              <a:buClr>
                <a:schemeClr val="accent3"/>
              </a:buClr>
              <a:buSzPct val="60000"/>
              <a:buFont typeface="Wingdings" pitchFamily="2" charset="2"/>
              <a:buChar char="Ø"/>
              <a:defRPr/>
            </a:pPr>
            <a:r>
              <a:rPr lang="cs-CZ" sz="2000" dirty="0" smtClean="0">
                <a:latin typeface="Arial" pitchFamily="34" charset="0"/>
                <a:cs typeface="Arial" pitchFamily="34" charset="0"/>
              </a:rPr>
              <a:t>Sídlo: </a:t>
            </a:r>
            <a:r>
              <a:rPr lang="cs-CZ" sz="2000" b="1" dirty="0" smtClean="0">
                <a:solidFill>
                  <a:schemeClr val="accent4"/>
                </a:solidFill>
                <a:latin typeface="Arial" pitchFamily="34" charset="0"/>
                <a:cs typeface="Arial" pitchFamily="34" charset="0"/>
              </a:rPr>
              <a:t>Lucemburk</a:t>
            </a:r>
          </a:p>
          <a:p>
            <a:pPr marL="342900" indent="-342900" algn="just" fontAlgn="auto">
              <a:spcAft>
                <a:spcPts val="0"/>
              </a:spcAft>
              <a:buClr>
                <a:schemeClr val="accent3"/>
              </a:buClr>
              <a:buSzPct val="60000"/>
              <a:buFont typeface="Wingdings" pitchFamily="2" charset="2"/>
              <a:buChar char="Ø"/>
              <a:defRPr/>
            </a:pPr>
            <a:r>
              <a:rPr lang="cs-CZ" sz="2000" b="1" dirty="0" smtClean="0">
                <a:solidFill>
                  <a:schemeClr val="accent4"/>
                </a:solidFill>
                <a:latin typeface="Arial" pitchFamily="34" charset="0"/>
                <a:cs typeface="Arial" pitchFamily="34" charset="0"/>
              </a:rPr>
              <a:t>Postavení</a:t>
            </a:r>
            <a:r>
              <a:rPr lang="cs-CZ" sz="2000" dirty="0" smtClean="0">
                <a:latin typeface="Arial" pitchFamily="34" charset="0"/>
                <a:cs typeface="Arial" pitchFamily="34" charset="0"/>
              </a:rPr>
              <a:t> ESD upraveno:</a:t>
            </a:r>
          </a:p>
          <a:p>
            <a:pPr marL="590550" lvl="1" indent="-342900" algn="just" fontAlgn="auto">
              <a:spcAft>
                <a:spcPts val="0"/>
              </a:spcAft>
              <a:buClr>
                <a:schemeClr val="accent3"/>
              </a:buClr>
              <a:buSzPct val="60000"/>
              <a:buFont typeface="Wingdings" pitchFamily="2" charset="2"/>
              <a:buChar char="Ø"/>
              <a:defRPr/>
            </a:pPr>
            <a:r>
              <a:rPr lang="cs-CZ" sz="1800" dirty="0" smtClean="0">
                <a:latin typeface="Arial" pitchFamily="34" charset="0"/>
                <a:cs typeface="Arial" pitchFamily="34" charset="0"/>
              </a:rPr>
              <a:t>V čl. 35 Smlouvy o EU – fakultativní působnost ESD</a:t>
            </a:r>
          </a:p>
          <a:p>
            <a:pPr marL="590550" lvl="1" indent="-342900" algn="just" fontAlgn="auto">
              <a:spcAft>
                <a:spcPts val="0"/>
              </a:spcAft>
              <a:buClr>
                <a:schemeClr val="accent3"/>
              </a:buClr>
              <a:buSzPct val="60000"/>
              <a:buFont typeface="Wingdings" pitchFamily="2" charset="2"/>
              <a:buChar char="Ø"/>
              <a:defRPr/>
            </a:pPr>
            <a:r>
              <a:rPr lang="cs-CZ" sz="1800" dirty="0" smtClean="0">
                <a:latin typeface="Arial" pitchFamily="34" charset="0"/>
                <a:cs typeface="Arial" pitchFamily="34" charset="0"/>
              </a:rPr>
              <a:t>V čl. 19 a 251 a násl. Smlouvy o fungování EU – Soudní dvůr se skládá ze Soudního dvora, Tribunálu a specializovaných soudů.  Zajišťuje dodržování práva při výkladu a provádění Smluv. </a:t>
            </a:r>
            <a:endParaRPr lang="cs-CZ" sz="1800" dirty="0">
              <a:latin typeface="Arial" pitchFamily="34" charset="0"/>
              <a:cs typeface="Arial" pitchFamily="34" charset="0"/>
            </a:endParaRPr>
          </a:p>
          <a:p>
            <a:pPr marL="320040" indent="-320040" fontAlgn="auto">
              <a:spcAft>
                <a:spcPts val="0"/>
              </a:spcAft>
              <a:buClr>
                <a:schemeClr val="accent3"/>
              </a:buClr>
              <a:buFont typeface="Wingdings" pitchFamily="2" charset="2"/>
              <a:buChar char="Ø"/>
              <a:defRPr/>
            </a:pPr>
            <a:r>
              <a:rPr lang="cs-CZ" sz="2000" dirty="0" smtClean="0">
                <a:latin typeface="Arial" pitchFamily="34" charset="0"/>
                <a:cs typeface="Arial" pitchFamily="34" charset="0"/>
              </a:rPr>
              <a:t>Jednou jeho funkcí je </a:t>
            </a:r>
            <a:r>
              <a:rPr lang="cs-CZ" sz="2000" b="1" dirty="0" smtClean="0">
                <a:solidFill>
                  <a:schemeClr val="accent4"/>
                </a:solidFill>
                <a:latin typeface="Arial" pitchFamily="34" charset="0"/>
                <a:cs typeface="Arial" pitchFamily="34" charset="0"/>
              </a:rPr>
              <a:t>funkce ústavního soudu </a:t>
            </a:r>
            <a:r>
              <a:rPr lang="cs-CZ" sz="2000" dirty="0" smtClean="0">
                <a:solidFill>
                  <a:schemeClr val="accent4"/>
                </a:solidFill>
                <a:latin typeface="Arial" pitchFamily="34" charset="0"/>
                <a:cs typeface="Arial" pitchFamily="34" charset="0"/>
              </a:rPr>
              <a:t>ES/EU</a:t>
            </a:r>
            <a:r>
              <a:rPr lang="cs-CZ" sz="2000" dirty="0" smtClean="0">
                <a:latin typeface="Arial" pitchFamily="34" charset="0"/>
                <a:cs typeface="Arial" pitchFamily="34" charset="0"/>
              </a:rPr>
              <a:t>, neboť:</a:t>
            </a:r>
          </a:p>
          <a:p>
            <a:pPr marL="630936" lvl="1" indent="-274320" algn="just" fontAlgn="auto">
              <a:spcAft>
                <a:spcPts val="0"/>
              </a:spcAft>
              <a:buClr>
                <a:schemeClr val="accent3"/>
              </a:buClr>
              <a:buFont typeface="Wingdings" pitchFamily="2" charset="2"/>
              <a:buChar char="Ø"/>
              <a:defRPr/>
            </a:pPr>
            <a:r>
              <a:rPr lang="cs-CZ" sz="1800" dirty="0" smtClean="0">
                <a:latin typeface="Arial" pitchFamily="34" charset="0"/>
                <a:cs typeface="Arial" pitchFamily="34" charset="0"/>
              </a:rPr>
              <a:t>Interpretuje závazným způsobem principy komunitárního práva, rozhoduje o otázkách vztahů mezi členskými státy a orgány EU,  o kompetenčních sporech v rámci EU, o otázkách souladu komunitárních aktů se základními smlouvami  a s obecnými právními zásadami, o otázkách ochrany základních práv a svobod. </a:t>
            </a:r>
            <a:endParaRPr lang="cs-CZ" sz="1800" dirty="0">
              <a:latin typeface="Arial" pitchFamily="34" charset="0"/>
              <a:cs typeface="Arial" pitchFamily="34" charset="0"/>
            </a:endParaRPr>
          </a:p>
          <a:p>
            <a:pPr marL="449263" indent="-449263" algn="just" fontAlgn="auto">
              <a:spcAft>
                <a:spcPts val="0"/>
              </a:spcAft>
              <a:buClr>
                <a:schemeClr val="accent3"/>
              </a:buClr>
              <a:buFont typeface="Wingdings" pitchFamily="2" charset="2"/>
              <a:buChar char="Ø"/>
              <a:defRPr/>
            </a:pPr>
            <a:endParaRPr lang="cs-CZ" sz="1700" dirty="0">
              <a:latin typeface="Arial" pitchFamily="34" charset="0"/>
              <a:cs typeface="Arial" pitchFamily="34"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tx2">
                    <a:lumMod val="90000"/>
                  </a:schemeClr>
                </a:solidFill>
                <a:latin typeface="Bookman Old Style" pitchFamily="18" charset="0"/>
              </a:rPr>
              <a:t>Evropský soudní dvůr</a:t>
            </a:r>
            <a:endParaRPr lang="cs-CZ" sz="2800" dirty="0">
              <a:ln w="500">
                <a:solidFill>
                  <a:srgbClr val="FFF9E5">
                    <a:shade val="20000"/>
                    <a:satMod val="120000"/>
                  </a:srgbClr>
                </a:solidFill>
              </a:ln>
              <a:solidFill>
                <a:schemeClr val="tx2">
                  <a:lumMod val="90000"/>
                </a:schemeClr>
              </a:solidFill>
              <a:latin typeface="Bookman Old Style" pitchFamily="18" charset="0"/>
            </a:endParaRPr>
          </a:p>
        </p:txBody>
      </p:sp>
    </p:spTree>
    <p:extLst>
      <p:ext uri="{BB962C8B-B14F-4D97-AF65-F5344CB8AC3E}">
        <p14:creationId xmlns:p14="http://schemas.microsoft.com/office/powerpoint/2010/main" val="2576972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39552" y="260648"/>
            <a:ext cx="8229600" cy="1524000"/>
          </a:xfrm>
        </p:spPr>
        <p:txBody>
          <a:bodyPr>
            <a:normAutofit/>
          </a:bodyPr>
          <a:lstStyle/>
          <a:p>
            <a:pPr fontAlgn="auto">
              <a:spcAft>
                <a:spcPts val="0"/>
              </a:spcAft>
              <a:defRPr/>
            </a:pPr>
            <a:r>
              <a:rPr lang="cs-CZ" sz="2400" dirty="0" smtClean="0">
                <a:solidFill>
                  <a:schemeClr val="accent4">
                    <a:lumMod val="40000"/>
                    <a:lumOff val="60000"/>
                  </a:schemeClr>
                </a:solidFill>
                <a:effectLst/>
                <a:latin typeface="Bookman Old Style" pitchFamily="18" charset="0"/>
              </a:rPr>
              <a:t>1. Zelená kniha </a:t>
            </a:r>
            <a:r>
              <a:rPr lang="cs-CZ" sz="2400" dirty="0">
                <a:solidFill>
                  <a:schemeClr val="accent4">
                    <a:lumMod val="40000"/>
                    <a:lumOff val="60000"/>
                  </a:schemeClr>
                </a:solidFill>
                <a:effectLst/>
                <a:latin typeface="Bookman Old Style" pitchFamily="18" charset="0"/>
              </a:rPr>
              <a:t>(</a:t>
            </a:r>
            <a:r>
              <a:rPr lang="cs-CZ" sz="2400" dirty="0" smtClean="0">
                <a:solidFill>
                  <a:schemeClr val="accent4">
                    <a:lumMod val="40000"/>
                    <a:lumOff val="60000"/>
                  </a:schemeClr>
                </a:solidFill>
                <a:effectLst/>
                <a:latin typeface="Bookman Old Style" pitchFamily="18" charset="0"/>
              </a:rPr>
              <a:t>COM </a:t>
            </a:r>
            <a:r>
              <a:rPr lang="cs-CZ" sz="2400" dirty="0">
                <a:solidFill>
                  <a:schemeClr val="accent4">
                    <a:lumMod val="40000"/>
                    <a:lumOff val="60000"/>
                  </a:schemeClr>
                </a:solidFill>
                <a:effectLst/>
                <a:latin typeface="Bookman Old Style" pitchFamily="18" charset="0"/>
              </a:rPr>
              <a:t>(2001) 715 </a:t>
            </a:r>
            <a:r>
              <a:rPr lang="cs-CZ" sz="2400" dirty="0" err="1">
                <a:solidFill>
                  <a:schemeClr val="accent4">
                    <a:lumMod val="40000"/>
                    <a:lumOff val="60000"/>
                  </a:schemeClr>
                </a:solidFill>
                <a:effectLst/>
                <a:latin typeface="Bookman Old Style" pitchFamily="18" charset="0"/>
              </a:rPr>
              <a:t>final</a:t>
            </a:r>
            <a:r>
              <a:rPr lang="cs-CZ" sz="2400" dirty="0">
                <a:solidFill>
                  <a:schemeClr val="accent4">
                    <a:lumMod val="40000"/>
                    <a:lumOff val="60000"/>
                  </a:schemeClr>
                </a:solidFill>
                <a:effectLst/>
                <a:latin typeface="Bookman Old Style" pitchFamily="18" charset="0"/>
              </a:rPr>
              <a:t> ze dne </a:t>
            </a:r>
            <a:r>
              <a:rPr lang="cs-CZ" sz="2400" dirty="0" smtClean="0">
                <a:solidFill>
                  <a:schemeClr val="accent4">
                    <a:lumMod val="40000"/>
                    <a:lumOff val="60000"/>
                  </a:schemeClr>
                </a:solidFill>
                <a:effectLst/>
                <a:latin typeface="Bookman Old Style" pitchFamily="18" charset="0"/>
              </a:rPr>
              <a:t>11.12.2001).</a:t>
            </a:r>
            <a:br>
              <a:rPr lang="cs-CZ" sz="2400" dirty="0" smtClean="0">
                <a:solidFill>
                  <a:schemeClr val="accent4">
                    <a:lumMod val="40000"/>
                    <a:lumOff val="60000"/>
                  </a:schemeClr>
                </a:solidFill>
                <a:effectLst/>
                <a:latin typeface="Bookman Old Style" pitchFamily="18" charset="0"/>
              </a:rPr>
            </a:br>
            <a:endParaRPr lang="cs-CZ" sz="2400" dirty="0" smtClean="0">
              <a:solidFill>
                <a:schemeClr val="accent4">
                  <a:lumMod val="40000"/>
                  <a:lumOff val="60000"/>
                </a:schemeClr>
              </a:solidFill>
              <a:effectLst/>
              <a:latin typeface="Bookman Old Style" pitchFamily="18" charset="0"/>
            </a:endParaRPr>
          </a:p>
        </p:txBody>
      </p:sp>
      <p:sp>
        <p:nvSpPr>
          <p:cNvPr id="3" name="Zástupný symbol pro obsah 2"/>
          <p:cNvSpPr>
            <a:spLocks noGrp="1"/>
          </p:cNvSpPr>
          <p:nvPr>
            <p:ph idx="1"/>
          </p:nvPr>
        </p:nvSpPr>
        <p:spPr>
          <a:xfrm>
            <a:off x="683568" y="1700808"/>
            <a:ext cx="7488238"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Na území členských států by vykonávali působnost Úřadu </a:t>
            </a:r>
            <a:r>
              <a:rPr lang="cs-CZ" sz="1800" b="1" dirty="0">
                <a:solidFill>
                  <a:schemeClr val="accent4">
                    <a:lumMod val="40000"/>
                    <a:lumOff val="60000"/>
                  </a:schemeClr>
                </a:solidFill>
                <a:latin typeface="Arial" pitchFamily="34" charset="0"/>
                <a:cs typeface="Arial" pitchFamily="34" charset="0"/>
              </a:rPr>
              <a:t>náměstci Evropského veřejného žalobce</a:t>
            </a:r>
            <a:r>
              <a:rPr lang="cs-CZ" sz="1800" b="1" dirty="0">
                <a:latin typeface="Arial" pitchFamily="34" charset="0"/>
                <a:cs typeface="Arial" pitchFamily="34" charset="0"/>
              </a:rPr>
              <a:t>. </a:t>
            </a:r>
            <a:r>
              <a:rPr lang="cs-CZ" sz="1800" dirty="0">
                <a:latin typeface="Arial" pitchFamily="34" charset="0"/>
                <a:cs typeface="Arial" pitchFamily="34" charset="0"/>
              </a:rPr>
              <a:t>Jejich sídla by byla na teritoriu členského státu. </a:t>
            </a:r>
            <a:endParaRPr lang="cs-CZ" sz="1800" dirty="0" smtClean="0">
              <a:latin typeface="Arial" pitchFamily="34" charset="0"/>
              <a:cs typeface="Arial" pitchFamily="34" charset="0"/>
            </a:endParaRPr>
          </a:p>
          <a:p>
            <a:pPr marL="320040" indent="-320040" algn="just" fontAlgn="auto">
              <a:spcAft>
                <a:spcPts val="0"/>
              </a:spcAft>
              <a:buClr>
                <a:schemeClr val="accent3"/>
              </a:buClr>
              <a:buFont typeface="Wingdings" pitchFamily="2" charset="2"/>
              <a:buChar char="Ø"/>
              <a:defRPr/>
            </a:pPr>
            <a:r>
              <a:rPr lang="cs-CZ" sz="1800" b="1" dirty="0" smtClean="0">
                <a:solidFill>
                  <a:schemeClr val="accent3"/>
                </a:solidFill>
                <a:latin typeface="Arial" pitchFamily="34" charset="0"/>
                <a:cs typeface="Arial" pitchFamily="34" charset="0"/>
              </a:rPr>
              <a:t>Nezávislost evropského veřejného žalobce:</a:t>
            </a:r>
          </a:p>
          <a:p>
            <a:pPr marL="630936" lvl="1" indent="-274320" algn="just" fontAlgn="auto">
              <a:spcAft>
                <a:spcPts val="0"/>
              </a:spcAft>
              <a:buClr>
                <a:schemeClr val="accent3"/>
              </a:buClr>
              <a:buFont typeface="Wingdings" pitchFamily="2" charset="2"/>
              <a:buChar char="Ø"/>
              <a:defRPr/>
            </a:pPr>
            <a:r>
              <a:rPr lang="cs-CZ" sz="1800" dirty="0" smtClean="0">
                <a:latin typeface="Arial" pitchFamily="34" charset="0"/>
                <a:cs typeface="Arial" pitchFamily="34" charset="0"/>
              </a:rPr>
              <a:t>Žalobce </a:t>
            </a:r>
            <a:r>
              <a:rPr lang="cs-CZ" sz="1800" dirty="0">
                <a:latin typeface="Arial" pitchFamily="34" charset="0"/>
                <a:cs typeface="Arial" pitchFamily="34" charset="0"/>
              </a:rPr>
              <a:t>by měl být jmenován </a:t>
            </a:r>
            <a:r>
              <a:rPr lang="cs-CZ" sz="1800" dirty="0" smtClean="0">
                <a:latin typeface="Arial" pitchFamily="34" charset="0"/>
                <a:cs typeface="Arial" pitchFamily="34" charset="0"/>
              </a:rPr>
              <a:t>z</a:t>
            </a:r>
            <a:r>
              <a:rPr lang="cs-CZ" sz="1800" dirty="0">
                <a:latin typeface="Arial" pitchFamily="34" charset="0"/>
                <a:cs typeface="Arial" pitchFamily="34" charset="0"/>
              </a:rPr>
              <a:t> osob</a:t>
            </a:r>
            <a:r>
              <a:rPr lang="cs-CZ" sz="1800" b="1" dirty="0">
                <a:latin typeface="Arial" pitchFamily="34" charset="0"/>
                <a:cs typeface="Arial" pitchFamily="34" charset="0"/>
              </a:rPr>
              <a:t>, </a:t>
            </a:r>
            <a:r>
              <a:rPr lang="cs-CZ" sz="1800" b="1" dirty="0">
                <a:solidFill>
                  <a:schemeClr val="accent4">
                    <a:lumMod val="60000"/>
                    <a:lumOff val="40000"/>
                  </a:schemeClr>
                </a:solidFill>
                <a:latin typeface="Arial" pitchFamily="34" charset="0"/>
                <a:cs typeface="Arial" pitchFamily="34" charset="0"/>
              </a:rPr>
              <a:t>„jejichž nezávislost je nad veškerou pochybnost zaručena a která má  předpoklady být jmenována do nejvyšších justičních pozic v příslušném členském státě. Při výkonu své působnosti nesmí požadovat ani přijímat žádné příkazy.“</a:t>
            </a:r>
            <a:r>
              <a:rPr lang="cs-CZ" sz="1800" b="1" dirty="0">
                <a:latin typeface="Arial" pitchFamily="34" charset="0"/>
                <a:cs typeface="Arial" pitchFamily="34" charset="0"/>
              </a:rPr>
              <a:t>  </a:t>
            </a:r>
            <a:r>
              <a:rPr lang="cs-CZ" sz="1800" dirty="0">
                <a:latin typeface="Arial" pitchFamily="34" charset="0"/>
                <a:cs typeface="Arial" pitchFamily="34" charset="0"/>
              </a:rPr>
              <a:t>Žalobce byl v Knize dokonce výslovně označen za </a:t>
            </a:r>
            <a:r>
              <a:rPr lang="cs-CZ" sz="1800" b="1" dirty="0" smtClean="0">
                <a:solidFill>
                  <a:schemeClr val="accent4">
                    <a:lumMod val="60000"/>
                    <a:lumOff val="40000"/>
                  </a:schemeClr>
                </a:solidFill>
                <a:latin typeface="Arial" pitchFamily="34" charset="0"/>
                <a:cs typeface="Arial" pitchFamily="34" charset="0"/>
              </a:rPr>
              <a:t>„specializovaný </a:t>
            </a:r>
            <a:r>
              <a:rPr lang="cs-CZ" sz="1800" b="1" dirty="0">
                <a:solidFill>
                  <a:schemeClr val="accent4">
                    <a:lumMod val="60000"/>
                    <a:lumOff val="40000"/>
                  </a:schemeClr>
                </a:solidFill>
                <a:latin typeface="Arial" pitchFamily="34" charset="0"/>
                <a:cs typeface="Arial" pitchFamily="34" charset="0"/>
              </a:rPr>
              <a:t>justiční orgán,“</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což znamená, že jej navrhovatelé umístili blíže justiční než exekutivní sféře. </a:t>
            </a:r>
          </a:p>
          <a:p>
            <a:pPr marL="630936" lvl="1" indent="-274320" algn="just" fontAlgn="auto">
              <a:spcAft>
                <a:spcPts val="0"/>
              </a:spcAft>
              <a:buFont typeface="Wingdings" pitchFamily="2" charset="2"/>
              <a:buChar char="Ø"/>
              <a:defRPr/>
            </a:pPr>
            <a:endParaRPr lang="cs-CZ" sz="15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5540"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5541"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B9372899-193D-424A-931E-08F003B3116C}" type="slidenum">
              <a:rPr lang="cs-CZ" sz="1000">
                <a:solidFill>
                  <a:srgbClr val="FFF9E5"/>
                </a:solidFill>
              </a:rPr>
              <a:pPr eaLnBrk="1" hangingPunct="1"/>
              <a:t>20</a:t>
            </a:fld>
            <a:endParaRPr lang="cs-CZ" sz="1000">
              <a:solidFill>
                <a:srgbClr val="FFF9E5"/>
              </a:solidFill>
            </a:endParaRPr>
          </a:p>
        </p:txBody>
      </p:sp>
    </p:spTree>
    <p:extLst>
      <p:ext uri="{BB962C8B-B14F-4D97-AF65-F5344CB8AC3E}">
        <p14:creationId xmlns:p14="http://schemas.microsoft.com/office/powerpoint/2010/main" val="2844133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83568" y="188640"/>
            <a:ext cx="8229600" cy="1524000"/>
          </a:xfrm>
        </p:spPr>
        <p:txBody>
          <a:bodyPr/>
          <a:lstStyle/>
          <a:p>
            <a:pPr fontAlgn="auto">
              <a:spcAft>
                <a:spcPts val="0"/>
              </a:spcAft>
              <a:defRPr/>
            </a:pPr>
            <a:r>
              <a:rPr lang="cs-CZ" sz="2800" dirty="0" smtClean="0">
                <a:solidFill>
                  <a:schemeClr val="accent4">
                    <a:lumMod val="40000"/>
                    <a:lumOff val="60000"/>
                  </a:schemeClr>
                </a:solidFill>
                <a:effectLst/>
                <a:latin typeface="Bookman Old Style" pitchFamily="18" charset="0"/>
              </a:rPr>
              <a:t>2. Corpus </a:t>
            </a:r>
            <a:r>
              <a:rPr lang="cs-CZ" sz="2800" dirty="0" err="1" smtClean="0">
                <a:solidFill>
                  <a:schemeClr val="accent4">
                    <a:lumMod val="40000"/>
                    <a:lumOff val="60000"/>
                  </a:schemeClr>
                </a:solidFill>
                <a:effectLst/>
                <a:latin typeface="Bookman Old Style" pitchFamily="18" charset="0"/>
              </a:rPr>
              <a:t>Juris</a:t>
            </a:r>
            <a:r>
              <a:rPr lang="cs-CZ" sz="2800" dirty="0" smtClean="0">
                <a:solidFill>
                  <a:schemeClr val="accent4">
                    <a:lumMod val="40000"/>
                    <a:lumOff val="60000"/>
                  </a:schemeClr>
                </a:solidFill>
                <a:effectLst/>
                <a:latin typeface="Bookman Old Style" pitchFamily="18" charset="0"/>
              </a:rPr>
              <a:t> </a:t>
            </a:r>
            <a:r>
              <a:rPr lang="cs-CZ" sz="2400" dirty="0" smtClean="0">
                <a:solidFill>
                  <a:schemeClr val="tx2">
                    <a:tint val="100000"/>
                    <a:satMod val="250000"/>
                  </a:schemeClr>
                </a:solidFill>
              </a:rPr>
              <a:t/>
            </a:r>
            <a:br>
              <a:rPr lang="cs-CZ" sz="2400" dirty="0" smtClean="0">
                <a:solidFill>
                  <a:schemeClr val="tx2">
                    <a:tint val="100000"/>
                    <a:satMod val="250000"/>
                  </a:schemeClr>
                </a:solidFill>
              </a:rPr>
            </a:br>
            <a:endParaRPr lang="cs-CZ" sz="2400" dirty="0" smtClean="0">
              <a:solidFill>
                <a:schemeClr val="tx2">
                  <a:tint val="100000"/>
                  <a:satMod val="250000"/>
                </a:schemeClr>
              </a:solidFill>
            </a:endParaRPr>
          </a:p>
        </p:txBody>
      </p:sp>
      <p:sp>
        <p:nvSpPr>
          <p:cNvPr id="14339" name="Zástupný symbol pro obsah 2"/>
          <p:cNvSpPr>
            <a:spLocks noGrp="1"/>
          </p:cNvSpPr>
          <p:nvPr>
            <p:ph idx="1"/>
          </p:nvPr>
        </p:nvSpPr>
        <p:spPr>
          <a:xfrm>
            <a:off x="755576" y="1484784"/>
            <a:ext cx="7705725"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Úřad evropského veřejného žalobce by podle Corpus </a:t>
            </a:r>
            <a:r>
              <a:rPr lang="cs-CZ" sz="2000" dirty="0" err="1">
                <a:latin typeface="Arial" pitchFamily="34" charset="0"/>
                <a:cs typeface="Arial" pitchFamily="34" charset="0"/>
              </a:rPr>
              <a:t>Juris</a:t>
            </a:r>
            <a:r>
              <a:rPr lang="cs-CZ" sz="2000" dirty="0">
                <a:latin typeface="Arial" pitchFamily="34" charset="0"/>
                <a:cs typeface="Arial" pitchFamily="34" charset="0"/>
              </a:rPr>
              <a:t> měl být orgánem Evropských společenství, </a:t>
            </a:r>
            <a:r>
              <a:rPr lang="cs-CZ" sz="2000" b="1" dirty="0">
                <a:solidFill>
                  <a:schemeClr val="accent4"/>
                </a:solidFill>
                <a:latin typeface="Arial" pitchFamily="34" charset="0"/>
                <a:cs typeface="Arial" pitchFamily="34" charset="0"/>
              </a:rPr>
              <a:t>odpovědným za vyšetřování, trestní stíhání, podání obžaloby, zastupování obžaloby v hlavním líčení a výkon rozsudků týkajících se taxativně definovaných trestných činů proti financím Evropských společenství.</a:t>
            </a:r>
            <a:r>
              <a:rPr lang="cs-CZ" sz="2000" dirty="0">
                <a:solidFill>
                  <a:schemeClr val="accent4"/>
                </a:solidFill>
                <a:latin typeface="Arial" pitchFamily="34" charset="0"/>
                <a:cs typeface="Arial" pitchFamily="34" charset="0"/>
              </a:rPr>
              <a:t> </a:t>
            </a:r>
            <a:endParaRPr lang="cs-CZ" sz="2000" dirty="0" smtClean="0">
              <a:solidFill>
                <a:schemeClr val="accent4"/>
              </a:solidFill>
              <a:latin typeface="Arial" pitchFamily="34" charset="0"/>
              <a:cs typeface="Arial" pitchFamily="34" charset="0"/>
            </a:endParaRPr>
          </a:p>
          <a:p>
            <a:pPr marL="320040" indent="-320040" algn="just" fontAlgn="auto">
              <a:spcAft>
                <a:spcPts val="0"/>
              </a:spcAft>
              <a:buClr>
                <a:schemeClr val="accent3"/>
              </a:buClr>
              <a:buFont typeface="Wingdings" pitchFamily="2" charset="2"/>
              <a:buChar char="Ø"/>
              <a:defRPr/>
            </a:pPr>
            <a:r>
              <a:rPr lang="cs-CZ" sz="2000" dirty="0" smtClean="0">
                <a:latin typeface="Arial" pitchFamily="34" charset="0"/>
                <a:cs typeface="Arial" pitchFamily="34" charset="0"/>
              </a:rPr>
              <a:t>Měl </a:t>
            </a:r>
            <a:r>
              <a:rPr lang="cs-CZ" sz="2000" dirty="0">
                <a:latin typeface="Arial" pitchFamily="34" charset="0"/>
                <a:cs typeface="Arial" pitchFamily="34" charset="0"/>
              </a:rPr>
              <a:t>by být orgánem </a:t>
            </a:r>
            <a:r>
              <a:rPr lang="cs-CZ" sz="2000" b="1" dirty="0">
                <a:latin typeface="Arial" pitchFamily="34" charset="0"/>
                <a:cs typeface="Arial" pitchFamily="34" charset="0"/>
              </a:rPr>
              <a:t>nezávislým</a:t>
            </a:r>
            <a:r>
              <a:rPr lang="cs-CZ" sz="2000" dirty="0">
                <a:latin typeface="Arial" pitchFamily="34" charset="0"/>
                <a:cs typeface="Arial" pitchFamily="34" charset="0"/>
              </a:rPr>
              <a:t> jak na národních orgánech, tak na orgánech Společenství.</a:t>
            </a:r>
            <a:r>
              <a:rPr lang="cs-CZ" sz="2000" b="1" dirty="0" smtClean="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Úřad evropského veřejného žalobce je podle Corpus </a:t>
            </a:r>
            <a:r>
              <a:rPr lang="cs-CZ" sz="2000" dirty="0" err="1">
                <a:latin typeface="Arial" pitchFamily="34" charset="0"/>
                <a:cs typeface="Arial" pitchFamily="34" charset="0"/>
              </a:rPr>
              <a:t>Juris</a:t>
            </a:r>
            <a:r>
              <a:rPr lang="cs-CZ" sz="2000" dirty="0">
                <a:latin typeface="Arial" pitchFamily="34" charset="0"/>
                <a:cs typeface="Arial" pitchFamily="34" charset="0"/>
              </a:rPr>
              <a:t> personálně tvořen </a:t>
            </a:r>
            <a:r>
              <a:rPr lang="cs-CZ" sz="2000" b="1" dirty="0">
                <a:solidFill>
                  <a:schemeClr val="accent4">
                    <a:lumMod val="60000"/>
                    <a:lumOff val="40000"/>
                  </a:schemeClr>
                </a:solidFill>
                <a:latin typeface="Arial" pitchFamily="34" charset="0"/>
                <a:cs typeface="Arial" pitchFamily="34" charset="0"/>
              </a:rPr>
              <a:t>ředitelem Úřadu evropského veřejného žalobce</a:t>
            </a:r>
            <a:r>
              <a:rPr lang="cs-CZ" sz="2000" b="1" dirty="0">
                <a:latin typeface="Arial" pitchFamily="34" charset="0"/>
                <a:cs typeface="Arial" pitchFamily="34" charset="0"/>
              </a:rPr>
              <a:t>, </a:t>
            </a:r>
            <a:r>
              <a:rPr lang="cs-CZ" sz="2000" dirty="0">
                <a:latin typeface="Arial" pitchFamily="34" charset="0"/>
                <a:cs typeface="Arial" pitchFamily="34" charset="0"/>
              </a:rPr>
              <a:t>jehož úřad by sídlil v Bruselu a dále z </a:t>
            </a:r>
            <a:r>
              <a:rPr lang="cs-CZ" sz="2000" b="1" dirty="0">
                <a:solidFill>
                  <a:schemeClr val="accent4">
                    <a:lumMod val="60000"/>
                    <a:lumOff val="40000"/>
                  </a:schemeClr>
                </a:solidFill>
                <a:latin typeface="Arial" pitchFamily="34" charset="0"/>
                <a:cs typeface="Arial" pitchFamily="34" charset="0"/>
              </a:rPr>
              <a:t>Evropských delegovaných veřejných žalobců</a:t>
            </a:r>
            <a:r>
              <a:rPr lang="cs-CZ" sz="2000" dirty="0">
                <a:latin typeface="Arial" pitchFamily="34" charset="0"/>
                <a:cs typeface="Arial" pitchFamily="34" charset="0"/>
              </a:rPr>
              <a:t>, jejichž úřady by byly zřízeny  v hlavních městech členských států, nebo v jakémkoli jiném městě, kde zasedá příslušný národní soud.</a:t>
            </a:r>
          </a:p>
          <a:p>
            <a:pPr marL="320040" indent="-320040" algn="just" fontAlgn="auto">
              <a:spcAft>
                <a:spcPts val="0"/>
              </a:spcAft>
              <a:buFont typeface="Wingdings" pitchFamily="2" charset="2"/>
              <a:buChar char="Ø"/>
              <a:defRPr/>
            </a:pPr>
            <a:endParaRPr lang="cs-CZ" sz="2000" b="1" dirty="0" smtClean="0">
              <a:latin typeface="Arial" pitchFamily="34" charset="0"/>
              <a:cs typeface="Arial" pitchFamily="34" charset="0"/>
            </a:endParaRPr>
          </a:p>
          <a:p>
            <a:pPr marL="635508" lvl="1" indent="-342900" algn="just" fontAlgn="auto">
              <a:spcAft>
                <a:spcPts val="0"/>
              </a:spcAft>
              <a:buClr>
                <a:schemeClr val="accent4"/>
              </a:buClr>
              <a:buFont typeface="Wingdings" pitchFamily="2" charset="2"/>
              <a:buChar char="Ø"/>
              <a:defRPr/>
            </a:pPr>
            <a:endParaRPr lang="cs-CZ" sz="2000" dirty="0" smtClean="0">
              <a:latin typeface="Arial" pitchFamily="34" charset="0"/>
              <a:cs typeface="Arial" pitchFamily="34" charset="0"/>
            </a:endParaRPr>
          </a:p>
          <a:p>
            <a:pPr marL="274320" indent="-274320" algn="just" fontAlgn="auto">
              <a:spcAft>
                <a:spcPts val="0"/>
              </a:spcAft>
              <a:buFont typeface="Wingdings 2"/>
              <a:buChar char=""/>
              <a:defRPr/>
            </a:pPr>
            <a:endParaRPr lang="cs-CZ" sz="2000" b="1" dirty="0" smtClean="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smtClean="0">
              <a:latin typeface="Arial" pitchFamily="34" charset="0"/>
              <a:cs typeface="Arial" pitchFamily="34" charset="0"/>
            </a:endParaRPr>
          </a:p>
        </p:txBody>
      </p:sp>
      <p:sp>
        <p:nvSpPr>
          <p:cNvPr id="66564"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6565"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5A0EE97E-28BA-4DE9-93AD-E3EF73F6FB85}" type="slidenum">
              <a:rPr lang="cs-CZ" sz="1000">
                <a:solidFill>
                  <a:srgbClr val="FFF9E5"/>
                </a:solidFill>
              </a:rPr>
              <a:pPr eaLnBrk="1" hangingPunct="1"/>
              <a:t>21</a:t>
            </a:fld>
            <a:endParaRPr lang="cs-CZ" sz="1000">
              <a:solidFill>
                <a:srgbClr val="FFF9E5"/>
              </a:solidFill>
            </a:endParaRPr>
          </a:p>
        </p:txBody>
      </p:sp>
    </p:spTree>
    <p:extLst>
      <p:ext uri="{BB962C8B-B14F-4D97-AF65-F5344CB8AC3E}">
        <p14:creationId xmlns:p14="http://schemas.microsoft.com/office/powerpoint/2010/main" val="1028768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83568" y="404664"/>
            <a:ext cx="8229600" cy="1524000"/>
          </a:xfrm>
        </p:spPr>
        <p:txBody>
          <a:bodyPr/>
          <a:lstStyle/>
          <a:p>
            <a:pPr fontAlgn="auto">
              <a:spcAft>
                <a:spcPts val="0"/>
              </a:spcAft>
              <a:defRPr/>
            </a:pPr>
            <a:r>
              <a:rPr lang="cs-CZ" sz="2800" dirty="0" smtClean="0">
                <a:solidFill>
                  <a:schemeClr val="accent4">
                    <a:lumMod val="40000"/>
                    <a:lumOff val="60000"/>
                  </a:schemeClr>
                </a:solidFill>
                <a:effectLst/>
                <a:latin typeface="Bookman Old Style" pitchFamily="18" charset="0"/>
              </a:rPr>
              <a:t>2. Corpus </a:t>
            </a:r>
            <a:r>
              <a:rPr lang="cs-CZ" sz="2800" dirty="0" err="1" smtClean="0">
                <a:solidFill>
                  <a:schemeClr val="accent4">
                    <a:lumMod val="40000"/>
                    <a:lumOff val="60000"/>
                  </a:schemeClr>
                </a:solidFill>
                <a:effectLst/>
                <a:latin typeface="Bookman Old Style" pitchFamily="18" charset="0"/>
              </a:rPr>
              <a:t>Juris</a:t>
            </a:r>
            <a:r>
              <a:rPr lang="cs-CZ" sz="2800" dirty="0" smtClean="0">
                <a:solidFill>
                  <a:schemeClr val="accent4">
                    <a:lumMod val="40000"/>
                    <a:lumOff val="60000"/>
                  </a:schemeClr>
                </a:solidFill>
                <a:effectLst/>
                <a:latin typeface="Bookman Old Style" pitchFamily="18" charset="0"/>
              </a:rPr>
              <a:t> </a:t>
            </a:r>
            <a:r>
              <a:rPr lang="cs-CZ" sz="2400" dirty="0" smtClean="0">
                <a:solidFill>
                  <a:schemeClr val="tx2">
                    <a:tint val="100000"/>
                    <a:satMod val="250000"/>
                  </a:schemeClr>
                </a:solidFill>
              </a:rPr>
              <a:t/>
            </a:r>
            <a:br>
              <a:rPr lang="cs-CZ" sz="2400" dirty="0" smtClean="0">
                <a:solidFill>
                  <a:schemeClr val="tx2">
                    <a:tint val="100000"/>
                    <a:satMod val="250000"/>
                  </a:schemeClr>
                </a:solidFill>
              </a:rPr>
            </a:br>
            <a:endParaRPr lang="cs-CZ" sz="2400" dirty="0" smtClean="0">
              <a:solidFill>
                <a:schemeClr val="tx2">
                  <a:tint val="100000"/>
                  <a:satMod val="250000"/>
                </a:schemeClr>
              </a:solidFill>
            </a:endParaRPr>
          </a:p>
        </p:txBody>
      </p:sp>
      <p:sp>
        <p:nvSpPr>
          <p:cNvPr id="14339" name="Zástupný symbol pro obsah 2"/>
          <p:cNvSpPr>
            <a:spLocks noGrp="1"/>
          </p:cNvSpPr>
          <p:nvPr>
            <p:ph idx="1"/>
          </p:nvPr>
        </p:nvSpPr>
        <p:spPr>
          <a:xfrm>
            <a:off x="755576" y="1772816"/>
            <a:ext cx="7705725" cy="4286250"/>
          </a:xfrm>
        </p:spPr>
        <p:txBody>
          <a:bodyPr>
            <a:normAutofit/>
          </a:bodyPr>
          <a:lstStyle/>
          <a:p>
            <a:pPr marL="320040" indent="-320040" algn="just" fontAlgn="auto">
              <a:spcAft>
                <a:spcPts val="0"/>
              </a:spcAft>
              <a:buClr>
                <a:schemeClr val="accent3"/>
              </a:buClr>
              <a:buFont typeface="Wingdings" pitchFamily="2" charset="2"/>
              <a:buChar char="Ø"/>
              <a:defRPr/>
            </a:pPr>
            <a:r>
              <a:rPr lang="cs-CZ" sz="2000" b="1" dirty="0" smtClean="0">
                <a:solidFill>
                  <a:schemeClr val="accent3"/>
                </a:solidFill>
                <a:latin typeface="Arial" pitchFamily="34" charset="0"/>
                <a:cs typeface="Arial" pitchFamily="34" charset="0"/>
              </a:rPr>
              <a:t>Nedílnost/jednotnost:</a:t>
            </a:r>
            <a:r>
              <a:rPr lang="cs-CZ" sz="2000" dirty="0" smtClean="0">
                <a:solidFill>
                  <a:schemeClr val="accent3"/>
                </a:solidFill>
                <a:latin typeface="Arial" pitchFamily="34" charset="0"/>
                <a:cs typeface="Arial" pitchFamily="34" charset="0"/>
              </a:rPr>
              <a:t> </a:t>
            </a:r>
          </a:p>
          <a:p>
            <a:pPr marL="635508" lvl="1" indent="-342900" algn="just" fontAlgn="auto">
              <a:spcAft>
                <a:spcPts val="0"/>
              </a:spcAft>
              <a:buClr>
                <a:schemeClr val="accent3"/>
              </a:buClr>
              <a:buFont typeface="Wingdings" pitchFamily="2" charset="2"/>
              <a:buChar char="Ø"/>
              <a:defRPr/>
            </a:pPr>
            <a:r>
              <a:rPr lang="cs-CZ" sz="2000" dirty="0" smtClean="0">
                <a:latin typeface="Arial" pitchFamily="34" charset="0"/>
                <a:cs typeface="Arial" pitchFamily="34" charset="0"/>
              </a:rPr>
              <a:t>všechny úkony, </a:t>
            </a:r>
            <a:r>
              <a:rPr lang="cs-CZ" sz="2000" b="1" dirty="0" smtClean="0">
                <a:solidFill>
                  <a:schemeClr val="accent4">
                    <a:lumMod val="40000"/>
                    <a:lumOff val="60000"/>
                  </a:schemeClr>
                </a:solidFill>
                <a:latin typeface="Arial" pitchFamily="34" charset="0"/>
                <a:cs typeface="Arial" pitchFamily="34" charset="0"/>
              </a:rPr>
              <a:t>provedené jeho členy, jsou činěny jménem celého úřadu</a:t>
            </a:r>
            <a:r>
              <a:rPr lang="cs-CZ" sz="2000" b="1" dirty="0" smtClean="0">
                <a:latin typeface="Arial" pitchFamily="34" charset="0"/>
                <a:cs typeface="Arial" pitchFamily="34" charset="0"/>
              </a:rPr>
              <a:t>; </a:t>
            </a:r>
            <a:r>
              <a:rPr lang="cs-CZ" sz="2000" dirty="0" smtClean="0">
                <a:latin typeface="Arial" pitchFamily="34" charset="0"/>
                <a:cs typeface="Arial" pitchFamily="34" charset="0"/>
              </a:rPr>
              <a:t>dále v tom, že všechny úkony svěřené do pravomoci úřadu (zejména oprávnění vyšetřovat vymezené trestné činy) mohou být prováděny </a:t>
            </a:r>
            <a:r>
              <a:rPr lang="cs-CZ" sz="2000" b="1" dirty="0" smtClean="0">
                <a:solidFill>
                  <a:schemeClr val="accent4">
                    <a:lumMod val="40000"/>
                    <a:lumOff val="60000"/>
                  </a:schemeClr>
                </a:solidFill>
                <a:latin typeface="Arial" pitchFamily="34" charset="0"/>
                <a:cs typeface="Arial" pitchFamily="34" charset="0"/>
              </a:rPr>
              <a:t>kterýmkoli jeho členem. Nejde tedy o tzv. asistenční model (Francie). </a:t>
            </a:r>
          </a:p>
          <a:p>
            <a:pPr marL="320040" indent="-320040" algn="just" fontAlgn="auto">
              <a:spcAft>
                <a:spcPts val="0"/>
              </a:spcAft>
              <a:buClr>
                <a:schemeClr val="accent3"/>
              </a:buClr>
              <a:buFont typeface="Wingdings" pitchFamily="2" charset="2"/>
              <a:buChar char="Ø"/>
              <a:defRPr/>
            </a:pPr>
            <a:r>
              <a:rPr lang="cs-CZ" sz="2000" b="1" dirty="0">
                <a:solidFill>
                  <a:schemeClr val="accent3"/>
                </a:solidFill>
                <a:latin typeface="Arial" pitchFamily="34" charset="0"/>
                <a:cs typeface="Arial" pitchFamily="34" charset="0"/>
              </a:rPr>
              <a:t>Vzájemná spolupráce</a:t>
            </a:r>
          </a:p>
          <a:p>
            <a:pPr marL="521208" lvl="1" indent="-274320" algn="just" fontAlgn="auto">
              <a:spcAft>
                <a:spcPts val="0"/>
              </a:spcAft>
              <a:buClr>
                <a:schemeClr val="accent4"/>
              </a:buClr>
              <a:buFont typeface="Wingdings 2"/>
              <a:buChar char=""/>
              <a:defRPr/>
            </a:pPr>
            <a:endParaRPr lang="cs-CZ" sz="2000" b="1" dirty="0" smtClean="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274320" indent="-274320" algn="just" fontAlgn="auto">
              <a:spcAft>
                <a:spcPts val="0"/>
              </a:spcAft>
              <a:buFont typeface="Wingdings 2"/>
              <a:buChar char=""/>
              <a:defRPr/>
            </a:pPr>
            <a:endParaRPr lang="cs-CZ" sz="2000" b="1" dirty="0" smtClean="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246888" lvl="1" indent="0" algn="just" fontAlgn="auto">
              <a:spcAft>
                <a:spcPts val="0"/>
              </a:spcAft>
              <a:buClr>
                <a:schemeClr val="accent4"/>
              </a:buClr>
              <a:buNone/>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smtClean="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smtClean="0">
              <a:latin typeface="Arial" pitchFamily="34" charset="0"/>
              <a:cs typeface="Arial" pitchFamily="34" charset="0"/>
            </a:endParaRPr>
          </a:p>
        </p:txBody>
      </p:sp>
      <p:sp>
        <p:nvSpPr>
          <p:cNvPr id="6758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smtClean="0">
                <a:solidFill>
                  <a:srgbClr val="FFF9E5"/>
                </a:solidFill>
              </a:rPr>
              <a:t>Jaroslav Fenyk</a:t>
            </a:r>
          </a:p>
        </p:txBody>
      </p:sp>
      <p:sp>
        <p:nvSpPr>
          <p:cNvPr id="6758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D9649098-B695-465F-AB60-18DA839649DD}" type="slidenum">
              <a:rPr lang="cs-CZ" sz="1000">
                <a:solidFill>
                  <a:srgbClr val="FFF9E5"/>
                </a:solidFill>
              </a:rPr>
              <a:pPr eaLnBrk="1" hangingPunct="1"/>
              <a:t>22</a:t>
            </a:fld>
            <a:endParaRPr lang="cs-CZ" sz="1000">
              <a:solidFill>
                <a:srgbClr val="FFF9E5"/>
              </a:solidFill>
            </a:endParaRPr>
          </a:p>
        </p:txBody>
      </p:sp>
    </p:spTree>
    <p:extLst>
      <p:ext uri="{BB962C8B-B14F-4D97-AF65-F5344CB8AC3E}">
        <p14:creationId xmlns:p14="http://schemas.microsoft.com/office/powerpoint/2010/main" val="1475560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Návrh komise na zřízení EVŽ</a:t>
            </a:r>
            <a:endParaRPr lang="cs-CZ" dirty="0"/>
          </a:p>
        </p:txBody>
      </p:sp>
      <p:sp>
        <p:nvSpPr>
          <p:cNvPr id="3" name="Zástupný symbol pro obsah 2"/>
          <p:cNvSpPr>
            <a:spLocks noGrp="1"/>
          </p:cNvSpPr>
          <p:nvPr>
            <p:ph idx="1"/>
          </p:nvPr>
        </p:nvSpPr>
        <p:spPr/>
        <p:txBody>
          <a:bodyPr/>
          <a:lstStyle/>
          <a:p>
            <a:r>
              <a:rPr lang="cs-CZ" sz="1800" dirty="0" err="1"/>
              <a:t>Brussels</a:t>
            </a:r>
            <a:r>
              <a:rPr lang="cs-CZ" sz="1800" dirty="0"/>
              <a:t>, 17.7.2013</a:t>
            </a:r>
          </a:p>
          <a:p>
            <a:r>
              <a:rPr lang="cs-CZ" sz="1800" dirty="0"/>
              <a:t>COM(2013) 532 </a:t>
            </a:r>
            <a:r>
              <a:rPr lang="cs-CZ" sz="1800" dirty="0" err="1"/>
              <a:t>final</a:t>
            </a:r>
            <a:endParaRPr lang="cs-CZ" sz="1800" dirty="0"/>
          </a:p>
          <a:p>
            <a:r>
              <a:rPr lang="en-US" sz="1800" b="1" dirty="0"/>
              <a:t>COMMUNICATION FROM THE COMMISSION TO THE EUROPEAN</a:t>
            </a:r>
          </a:p>
          <a:p>
            <a:r>
              <a:rPr lang="en-US" sz="1800" b="1" dirty="0"/>
              <a:t>PARLIAMENT, THE COUNCIL, THE EUROPEAN ECONOMIC AND SOCIAL</a:t>
            </a:r>
          </a:p>
          <a:p>
            <a:r>
              <a:rPr lang="en-US" sz="1800" b="1" dirty="0"/>
              <a:t>COMMITTEE AND THE COMMITTEE OF THE REGIONS</a:t>
            </a:r>
          </a:p>
          <a:p>
            <a:r>
              <a:rPr lang="en-US" sz="1800" b="1" dirty="0"/>
              <a:t>Better protection of the Union's financial interests:</a:t>
            </a:r>
          </a:p>
          <a:p>
            <a:r>
              <a:rPr lang="en-US" sz="1800" b="1" dirty="0"/>
              <a:t>Setting up the European Public Prosecutor's Office and reforming </a:t>
            </a:r>
            <a:r>
              <a:rPr lang="en-US" sz="1800" b="1" dirty="0" err="1"/>
              <a:t>Eurojust</a:t>
            </a:r>
            <a:endParaRPr lang="cs-CZ" sz="1800" dirty="0"/>
          </a:p>
        </p:txBody>
      </p:sp>
    </p:spTree>
    <p:extLst>
      <p:ext uri="{BB962C8B-B14F-4D97-AF65-F5344CB8AC3E}">
        <p14:creationId xmlns:p14="http://schemas.microsoft.com/office/powerpoint/2010/main" val="2548778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2492896"/>
            <a:ext cx="5472608" cy="1143000"/>
          </a:xfrm>
        </p:spPr>
        <p:txBody>
          <a:bodyPr/>
          <a:lstStyle/>
          <a:p>
            <a:r>
              <a:rPr lang="cs-CZ" dirty="0" smtClean="0"/>
              <a:t>Děkuji za pozornost.</a:t>
            </a:r>
            <a:endParaRPr lang="sk-SK" dirty="0"/>
          </a:p>
        </p:txBody>
      </p:sp>
    </p:spTree>
    <p:extLst>
      <p:ext uri="{BB962C8B-B14F-4D97-AF65-F5344CB8AC3E}">
        <p14:creationId xmlns:p14="http://schemas.microsoft.com/office/powerpoint/2010/main" val="28551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23528" y="1412776"/>
            <a:ext cx="7561262" cy="5589587"/>
          </a:xfrm>
        </p:spPr>
        <p:txBody>
          <a:bodyPr/>
          <a:lstStyle/>
          <a:p>
            <a:pPr marL="342900" indent="-342900" algn="just">
              <a:buClr>
                <a:schemeClr val="accent3"/>
              </a:buClr>
              <a:buSzPct val="60000"/>
              <a:buFont typeface="Wingdings" pitchFamily="2" charset="2"/>
              <a:buChar char="Ø"/>
            </a:pPr>
            <a:r>
              <a:rPr lang="cs-CZ" sz="2000" b="1" dirty="0" smtClean="0">
                <a:solidFill>
                  <a:schemeClr val="accent4">
                    <a:lumMod val="40000"/>
                    <a:lumOff val="60000"/>
                  </a:schemeClr>
                </a:solidFill>
                <a:latin typeface="Arial" charset="0"/>
                <a:cs typeface="Arial" charset="0"/>
              </a:rPr>
              <a:t>Čl. 35 odst. 1 Smlouvy o EU</a:t>
            </a:r>
            <a:r>
              <a:rPr lang="cs-CZ" sz="2000" b="1" dirty="0" smtClean="0">
                <a:latin typeface="Arial" charset="0"/>
                <a:cs typeface="Arial" charset="0"/>
              </a:rPr>
              <a:t> </a:t>
            </a:r>
            <a:r>
              <a:rPr lang="cs-CZ" sz="2000" dirty="0" smtClean="0">
                <a:latin typeface="Arial" charset="0"/>
                <a:cs typeface="Arial" charset="0"/>
              </a:rPr>
              <a:t>- Pravomoc rozhodovat o </a:t>
            </a:r>
            <a:r>
              <a:rPr lang="cs-CZ" sz="2000" b="1" dirty="0" smtClean="0">
                <a:solidFill>
                  <a:schemeClr val="accent4"/>
                </a:solidFill>
                <a:latin typeface="Arial" charset="0"/>
                <a:cs typeface="Arial" charset="0"/>
              </a:rPr>
              <a:t>předběžných otázkách</a:t>
            </a:r>
            <a:r>
              <a:rPr lang="cs-CZ" sz="2000" dirty="0" smtClean="0">
                <a:latin typeface="Arial" charset="0"/>
                <a:cs typeface="Arial" charset="0"/>
              </a:rPr>
              <a:t>, týkajících se:</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platnosti a výkladu rámcových rozhodnutí,</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platnosti a výkladu rozhodnutí,</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výkladu úmluv uzavřených podle této smlouvy,</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platnosti a výkladu opatření k jejich provedení, za podmínky, že členský stát uzná prohlášením učiněným při podpisu Amsterdamské smlouvy nebo kdykoli později pravomoc Soudního dvora rozhodovat o těchto předběžných otázkách.</a:t>
            </a: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Evropský soudní dvůr</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786033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687549" y="1340768"/>
            <a:ext cx="7561262" cy="5589587"/>
          </a:xfrm>
        </p:spPr>
        <p:txBody>
          <a:bodyPr/>
          <a:lstStyle/>
          <a:p>
            <a:pPr marL="342900" indent="-342900" algn="just">
              <a:buClr>
                <a:schemeClr val="accent3"/>
              </a:buClr>
              <a:buSzPct val="60000"/>
              <a:buFont typeface="Wingdings" pitchFamily="2" charset="2"/>
              <a:buChar char="Ø"/>
            </a:pPr>
            <a:r>
              <a:rPr lang="cs-CZ" sz="2000" b="1" dirty="0" smtClean="0">
                <a:solidFill>
                  <a:schemeClr val="accent4">
                    <a:lumMod val="40000"/>
                    <a:lumOff val="60000"/>
                  </a:schemeClr>
                </a:solidFill>
                <a:latin typeface="Arial" charset="0"/>
                <a:cs typeface="Arial" charset="0"/>
              </a:rPr>
              <a:t>Čl. 267 Smlouvy o fungování EU</a:t>
            </a:r>
            <a:endParaRPr lang="cs-CZ" sz="2000" dirty="0" smtClean="0">
              <a:solidFill>
                <a:schemeClr val="accent4">
                  <a:lumMod val="40000"/>
                  <a:lumOff val="60000"/>
                </a:schemeClr>
              </a:solidFill>
              <a:latin typeface="Arial" charset="0"/>
              <a:cs typeface="Arial" charset="0"/>
            </a:endParaRPr>
          </a:p>
          <a:p>
            <a:pPr marL="590550" lvl="1" indent="-342900" algn="just">
              <a:buClr>
                <a:schemeClr val="accent3"/>
              </a:buClr>
              <a:buSzPct val="60000"/>
              <a:buFont typeface="Wingdings" pitchFamily="2" charset="2"/>
              <a:buChar char="Ø"/>
            </a:pPr>
            <a:r>
              <a:rPr lang="cs-CZ" sz="1800" dirty="0" smtClean="0">
                <a:latin typeface="Arial" charset="0"/>
                <a:cs typeface="Arial" charset="0"/>
              </a:rPr>
              <a:t>Oddíl 5 (čl. 251 a násl. Smlouvy o fungování EU) – podrobnosti fungování ESD</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Čl. 267 Smlouvy o FEU – ESD má </a:t>
            </a:r>
            <a:r>
              <a:rPr lang="cs-CZ" sz="1800" b="1" dirty="0" smtClean="0">
                <a:solidFill>
                  <a:schemeClr val="accent4"/>
                </a:solidFill>
                <a:latin typeface="Arial" charset="0"/>
                <a:cs typeface="Arial" charset="0"/>
              </a:rPr>
              <a:t>pravomoc rozhodovat o předběžných otázkách</a:t>
            </a:r>
            <a:r>
              <a:rPr lang="cs-CZ" sz="1800" dirty="0" smtClean="0">
                <a:latin typeface="Arial" charset="0"/>
                <a:cs typeface="Arial" charset="0"/>
              </a:rPr>
              <a:t>, týkajících se:</a:t>
            </a:r>
          </a:p>
          <a:p>
            <a:pPr marL="828675" lvl="2" indent="-342900" algn="just">
              <a:buClr>
                <a:schemeClr val="accent3"/>
              </a:buClr>
              <a:buFont typeface="Wingdings" pitchFamily="2" charset="2"/>
              <a:buChar char="Ø"/>
            </a:pPr>
            <a:r>
              <a:rPr lang="cs-CZ" sz="1800" dirty="0" smtClean="0">
                <a:latin typeface="Arial" charset="0"/>
                <a:cs typeface="Arial" charset="0"/>
              </a:rPr>
              <a:t>Výkladu smluv</a:t>
            </a:r>
          </a:p>
          <a:p>
            <a:pPr marL="828675" lvl="2" indent="-342900" algn="just">
              <a:buClr>
                <a:schemeClr val="accent3"/>
              </a:buClr>
              <a:buFont typeface="Wingdings" pitchFamily="2" charset="2"/>
              <a:buChar char="Ø"/>
            </a:pPr>
            <a:r>
              <a:rPr lang="cs-CZ" sz="1800" dirty="0" smtClean="0">
                <a:latin typeface="Arial" charset="0"/>
                <a:cs typeface="Arial" charset="0"/>
              </a:rPr>
              <a:t>Platnosti a výkladu aktů přijatých orgány, institucemi nebo jinými subjekty Unie. </a:t>
            </a: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30011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Evropský soudní dvůr</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074963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600646" y="1412776"/>
            <a:ext cx="7561262" cy="5589587"/>
          </a:xfrm>
        </p:spPr>
        <p:txBody>
          <a:bodyPr/>
          <a:lstStyle/>
          <a:p>
            <a:pPr marL="342900" indent="-342900" algn="just">
              <a:buClr>
                <a:schemeClr val="accent3"/>
              </a:buClr>
              <a:buSzPct val="60000"/>
              <a:buFont typeface="Wingdings" pitchFamily="2" charset="2"/>
              <a:buChar char="Ø"/>
            </a:pPr>
            <a:r>
              <a:rPr lang="cs-CZ" sz="2000" b="1" dirty="0" smtClean="0">
                <a:solidFill>
                  <a:schemeClr val="accent4">
                    <a:lumMod val="40000"/>
                    <a:lumOff val="60000"/>
                  </a:schemeClr>
                </a:solidFill>
                <a:latin typeface="Arial" charset="0"/>
                <a:cs typeface="Arial" charset="0"/>
              </a:rPr>
              <a:t>Vyvstane-li taková otázka před soudem členského státu</a:t>
            </a:r>
            <a:r>
              <a:rPr lang="cs-CZ" sz="2000" b="1" dirty="0" smtClean="0">
                <a:latin typeface="Arial" charset="0"/>
                <a:cs typeface="Arial" charset="0"/>
              </a:rPr>
              <a:t>:</a:t>
            </a:r>
          </a:p>
          <a:p>
            <a:pPr marL="828675" lvl="2" indent="-342900" algn="just">
              <a:buClr>
                <a:schemeClr val="accent3"/>
              </a:buClr>
              <a:buFont typeface="Wingdings" pitchFamily="2" charset="2"/>
              <a:buChar char="Ø"/>
            </a:pPr>
            <a:r>
              <a:rPr lang="cs-CZ" sz="1800" dirty="0" smtClean="0">
                <a:latin typeface="Arial" charset="0"/>
                <a:cs typeface="Arial" charset="0"/>
              </a:rPr>
              <a:t>může tento soud, považuje-li rozhodnutí o této otázce za nezbytné k vynesení svého rozsudku, požádat ESD o rozhodnutí o této otázce.</a:t>
            </a:r>
          </a:p>
          <a:p>
            <a:pPr marL="828675" lvl="2" indent="-342900" algn="just">
              <a:buClr>
                <a:schemeClr val="accent3"/>
              </a:buClr>
              <a:buFont typeface="Wingdings" pitchFamily="2" charset="2"/>
              <a:buChar char="Ø"/>
            </a:pPr>
            <a:r>
              <a:rPr lang="cs-CZ" sz="1800" dirty="0" smtClean="0">
                <a:latin typeface="Arial" charset="0"/>
                <a:cs typeface="Arial" charset="0"/>
              </a:rPr>
              <a:t>jehož rozhodnutí nelze napadnout opravnými prostředky podle vnitrostátního práva, je tento soud povinen obrátit se na ESD</a:t>
            </a:r>
          </a:p>
          <a:p>
            <a:pPr marL="828675" lvl="2" indent="-342900" algn="just">
              <a:buClr>
                <a:schemeClr val="accent3"/>
              </a:buClr>
              <a:buFont typeface="Wingdings" pitchFamily="2" charset="2"/>
              <a:buChar char="Ø"/>
            </a:pPr>
            <a:r>
              <a:rPr lang="cs-CZ" sz="1800" dirty="0" smtClean="0">
                <a:latin typeface="Arial" charset="0"/>
                <a:cs typeface="Arial" charset="0"/>
              </a:rPr>
              <a:t>při jednání, které se týká osoby ve vazbě, rozhodne Soudní dvůr Evropské unie v co nejkratší lhůtě.</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611560"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Evropský soudní dvůr</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250586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11560" y="1412776"/>
            <a:ext cx="7561262" cy="5589587"/>
          </a:xfrm>
        </p:spPr>
        <p:txBody>
          <a:bodyPr/>
          <a:lstStyle/>
          <a:p>
            <a:pPr marL="342900" indent="-342900" algn="just">
              <a:buClr>
                <a:schemeClr val="accent3"/>
              </a:buClr>
              <a:buSzPct val="60000"/>
              <a:buFont typeface="Wingdings" pitchFamily="2" charset="2"/>
              <a:buChar char="Ø"/>
            </a:pPr>
            <a:r>
              <a:rPr lang="cs-CZ" sz="2000" b="1" dirty="0" smtClean="0">
                <a:solidFill>
                  <a:schemeClr val="accent4">
                    <a:lumMod val="40000"/>
                    <a:lumOff val="60000"/>
                  </a:schemeClr>
                </a:solidFill>
                <a:latin typeface="Arial" charset="0"/>
                <a:cs typeface="Arial" charset="0"/>
              </a:rPr>
              <a:t>Čl. 276 Smlouvy o FEU:</a:t>
            </a:r>
          </a:p>
          <a:p>
            <a:pPr marL="590550" lvl="1" indent="-342900" algn="just">
              <a:buClr>
                <a:schemeClr val="accent3"/>
              </a:buClr>
              <a:buSzPct val="60000"/>
              <a:buFont typeface="Wingdings" pitchFamily="2" charset="2"/>
              <a:buChar char="Ø"/>
            </a:pPr>
            <a:r>
              <a:rPr lang="cs-CZ" sz="1800" dirty="0" smtClean="0">
                <a:latin typeface="Arial" charset="0"/>
                <a:cs typeface="Arial" charset="0"/>
              </a:rPr>
              <a:t>Při výkonu svých pravomocí týkajících se ustanovení části třetí hlavy V kapitol 4 a 5 o prostoru svobody, bezpečnosti a práva </a:t>
            </a:r>
            <a:r>
              <a:rPr lang="cs-CZ" sz="1800" b="1" dirty="0" smtClean="0">
                <a:solidFill>
                  <a:schemeClr val="accent4"/>
                </a:solidFill>
                <a:latin typeface="Arial" charset="0"/>
                <a:cs typeface="Arial" charset="0"/>
              </a:rPr>
              <a:t>nemá Soudní dvůr Evropské unie</a:t>
            </a:r>
            <a:r>
              <a:rPr lang="cs-CZ" sz="1800" dirty="0" smtClean="0">
                <a:latin typeface="Arial" charset="0"/>
                <a:cs typeface="Arial" charset="0"/>
              </a:rPr>
              <a:t> pravomoc přezkoumávat platnost nebo </a:t>
            </a:r>
            <a:r>
              <a:rPr lang="cs-CZ" sz="1800" b="1" dirty="0" smtClean="0">
                <a:solidFill>
                  <a:schemeClr val="accent4"/>
                </a:solidFill>
                <a:latin typeface="Arial" charset="0"/>
                <a:cs typeface="Arial" charset="0"/>
              </a:rPr>
              <a:t>přiměřenost operací prováděných policií nebo jinými donucovacími orgány členského státu,</a:t>
            </a:r>
            <a:r>
              <a:rPr lang="cs-CZ" sz="1800" dirty="0" smtClean="0">
                <a:latin typeface="Arial" charset="0"/>
                <a:cs typeface="Arial" charset="0"/>
              </a:rPr>
              <a:t> ani rozhodovat o výkonu odpovědnosti členských států za udržování veřejného pořádku a ochranu vnitřní bezpečnosti.</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611560" y="2524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Evropský soudní dvůr</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9505496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87549" y="1484784"/>
            <a:ext cx="7561262" cy="5589587"/>
          </a:xfrm>
        </p:spPr>
        <p:txBody>
          <a:bodyPr/>
          <a:lstStyle/>
          <a:p>
            <a:pPr marL="342900" indent="-342900" algn="just">
              <a:buClr>
                <a:schemeClr val="accent3"/>
              </a:buClr>
              <a:buSzPct val="60000"/>
              <a:buFont typeface="Wingdings" pitchFamily="2" charset="2"/>
              <a:buChar char="Ø"/>
            </a:pPr>
            <a:r>
              <a:rPr lang="cs-CZ" sz="2000" dirty="0" smtClean="0">
                <a:latin typeface="Arial" charset="0"/>
                <a:cs typeface="Arial" charset="0"/>
              </a:rPr>
              <a:t>vložen novelou č. 539/2004 Sb.</a:t>
            </a:r>
          </a:p>
          <a:p>
            <a:pPr marL="342900" indent="-342900" algn="just">
              <a:buClr>
                <a:schemeClr val="accent3"/>
              </a:buClr>
              <a:buSzPct val="60000"/>
              <a:buFont typeface="Wingdings" pitchFamily="2" charset="2"/>
              <a:buChar char="Ø"/>
            </a:pPr>
            <a:r>
              <a:rPr lang="cs-CZ" sz="2000" b="1" dirty="0" smtClean="0">
                <a:solidFill>
                  <a:schemeClr val="accent4"/>
                </a:solidFill>
                <a:latin typeface="Arial" charset="0"/>
                <a:cs typeface="Arial" charset="0"/>
              </a:rPr>
              <a:t>Na ESD se může obrátit s předběžnou otázkou jakýkoli trestní soud v České republice. </a:t>
            </a:r>
          </a:p>
          <a:p>
            <a:pPr marL="342900" indent="-342900" algn="just">
              <a:buClr>
                <a:schemeClr val="accent3"/>
              </a:buClr>
              <a:buSzPct val="60000"/>
              <a:buFont typeface="Wingdings" pitchFamily="2" charset="2"/>
              <a:buChar char="Ø"/>
            </a:pPr>
            <a:r>
              <a:rPr lang="cs-CZ" sz="2000" dirty="0" smtClean="0">
                <a:latin typeface="Arial" charset="0"/>
                <a:cs typeface="Arial" charset="0"/>
              </a:rPr>
              <a:t>Je třeba vydat </a:t>
            </a:r>
            <a:r>
              <a:rPr lang="cs-CZ" sz="2000" b="1" dirty="0" smtClean="0">
                <a:solidFill>
                  <a:schemeClr val="accent4"/>
                </a:solidFill>
                <a:latin typeface="Arial" charset="0"/>
                <a:cs typeface="Arial" charset="0"/>
              </a:rPr>
              <a:t>rozhodnutí o přerušení řízení.</a:t>
            </a:r>
          </a:p>
          <a:p>
            <a:pPr marL="342900" indent="-342900" algn="just">
              <a:buClr>
                <a:schemeClr val="accent3"/>
              </a:buClr>
              <a:buSzPct val="60000"/>
              <a:buFont typeface="Wingdings" pitchFamily="2" charset="2"/>
              <a:buChar char="Ø"/>
            </a:pPr>
            <a:r>
              <a:rPr lang="cs-CZ" sz="2000" dirty="0" smtClean="0">
                <a:latin typeface="Arial" charset="0"/>
                <a:cs typeface="Arial" charset="0"/>
              </a:rPr>
              <a:t>Rozhodnutí Soudního dvora o předběžné otázce je pak</a:t>
            </a:r>
            <a:r>
              <a:rPr lang="cs-CZ" sz="2000" b="1" dirty="0" smtClean="0">
                <a:latin typeface="Arial" charset="0"/>
                <a:cs typeface="Arial" charset="0"/>
              </a:rPr>
              <a:t> </a:t>
            </a:r>
            <a:r>
              <a:rPr lang="cs-CZ" sz="2000" b="1" dirty="0" smtClean="0">
                <a:solidFill>
                  <a:schemeClr val="accent4"/>
                </a:solidFill>
                <a:latin typeface="Arial" charset="0"/>
                <a:cs typeface="Arial" charset="0"/>
              </a:rPr>
              <a:t>závazné </a:t>
            </a:r>
            <a:r>
              <a:rPr lang="cs-CZ" sz="2000" dirty="0" smtClean="0">
                <a:latin typeface="Arial" charset="0"/>
                <a:cs typeface="Arial" charset="0"/>
              </a:rPr>
              <a:t>pro všechny orgány činné v trestním řízení. </a:t>
            </a:r>
            <a:endParaRPr lang="cs-CZ" sz="1800" dirty="0" smtClean="0">
              <a:latin typeface="Arial" charset="0"/>
              <a:cs typeface="Arial" charset="0"/>
            </a:endParaRP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9a trestního řádu</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349930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35670" y="1628800"/>
            <a:ext cx="8065020" cy="5373687"/>
          </a:xfrm>
        </p:spPr>
        <p:txBody>
          <a:bodyPr/>
          <a:lstStyle/>
          <a:p>
            <a:pPr algn="just">
              <a:buClr>
                <a:schemeClr val="accent3"/>
              </a:buClr>
              <a:buFont typeface="Wingdings" pitchFamily="2" charset="2"/>
              <a:buChar char="Ø"/>
            </a:pPr>
            <a:r>
              <a:rPr lang="cs-CZ" sz="2000" dirty="0" smtClean="0">
                <a:latin typeface="Arial" charset="0"/>
                <a:cs typeface="Arial" charset="0"/>
              </a:rPr>
              <a:t>Trestní právo hmotné a procesní jsou oblasti, které jsou v kompetenci členských států, avšak komunitární právo vytváří určité meze této kompetenci členských států. Právní předpisy v trestně právní oblasti nesmí být diskriminační vůči osobám, kterým komunitární právo zaručuje právo stejného zacházení a nesmí omezovat základní svobody zaručené komunitárním právem. </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Casati</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203/80</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1159453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39552" y="1628800"/>
            <a:ext cx="7561262" cy="3457575"/>
          </a:xfrm>
        </p:spPr>
        <p:txBody>
          <a:bodyPr/>
          <a:lstStyle/>
          <a:p>
            <a:pPr algn="just">
              <a:buClr>
                <a:schemeClr val="accent3"/>
              </a:buClr>
              <a:buFont typeface="Wingdings" pitchFamily="2" charset="2"/>
              <a:buChar char="Ø"/>
            </a:pPr>
            <a:r>
              <a:rPr lang="cs-CZ" sz="2000" dirty="0" smtClean="0">
                <a:latin typeface="Arial" charset="0"/>
                <a:cs typeface="Arial" charset="0"/>
              </a:rPr>
              <a:t>spor o odškodnění za zranění způsobená při násilném přepadení občana UK ve FR. FR MF - odškodné se vyplácelo pouze FR státním občanům, držitelům trvalého pobytu v FR či cizím státním příslušníkům státu, který recipročně poskytuje stejná plnění na základě smlouvy s Francií.  </a:t>
            </a:r>
          </a:p>
          <a:p>
            <a:pPr algn="just">
              <a:buClr>
                <a:schemeClr val="accent3"/>
              </a:buClr>
              <a:buFont typeface="Wingdings" pitchFamily="2" charset="2"/>
              <a:buChar char="Ø"/>
            </a:pPr>
            <a:r>
              <a:rPr lang="cs-CZ" sz="2000" dirty="0" smtClean="0">
                <a:latin typeface="Arial" charset="0"/>
                <a:cs typeface="Arial" charset="0"/>
              </a:rPr>
              <a:t>právo na stejné zacházení vyplývá přímo z komunitárního práva a nemůže záviset na existenci reciproční smlouvy</a:t>
            </a:r>
          </a:p>
          <a:p>
            <a:pPr marL="590550" lvl="1" indent="-342900" algn="just">
              <a:buSzPct val="60000"/>
              <a:buFont typeface="Wingdings" pitchFamily="2" charset="2"/>
              <a:buChar char="Ø"/>
            </a:pPr>
            <a:endParaRPr lang="cs-CZ" sz="1500" dirty="0" smtClean="0">
              <a:latin typeface="Arial" charset="0"/>
              <a:cs typeface="Arial" charset="0"/>
            </a:endParaRPr>
          </a:p>
          <a:p>
            <a:pPr marL="590550" lvl="1" indent="-342900" algn="just">
              <a:buSzPct val="60000"/>
              <a:buFont typeface="Wingdings" pitchFamily="2" charset="2"/>
              <a:buChar char="Ø"/>
            </a:pPr>
            <a:endParaRPr lang="cs-CZ" sz="1400" dirty="0" smtClean="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Ian William </a:t>
            </a:r>
            <a:r>
              <a:rPr lang="cs-CZ" sz="2800" dirty="0" err="1" smtClean="0">
                <a:ln w="500">
                  <a:solidFill>
                    <a:srgbClr val="FFF9E5">
                      <a:shade val="20000"/>
                      <a:satMod val="120000"/>
                    </a:srgbClr>
                  </a:solidFill>
                </a:ln>
                <a:solidFill>
                  <a:schemeClr val="accent4">
                    <a:lumMod val="40000"/>
                    <a:lumOff val="60000"/>
                  </a:schemeClr>
                </a:solidFill>
                <a:latin typeface="Bookman Old Style" pitchFamily="18" charset="0"/>
              </a:rPr>
              <a:t>Cowan</a:t>
            </a:r>
            <a:r>
              <a:rPr lang="cs-CZ" sz="2800" dirty="0" smtClean="0">
                <a:ln w="500">
                  <a:solidFill>
                    <a:srgbClr val="FFF9E5">
                      <a:shade val="20000"/>
                      <a:satMod val="120000"/>
                    </a:srgbClr>
                  </a:solidFill>
                </a:ln>
                <a:solidFill>
                  <a:schemeClr val="accent4">
                    <a:lumMod val="40000"/>
                    <a:lumOff val="60000"/>
                  </a:schemeClr>
                </a:solidFill>
                <a:latin typeface="Bookman Old Style" pitchFamily="18" charset="0"/>
              </a:rPr>
              <a:t>, č. 186/87</a:t>
            </a:r>
            <a:endParaRPr lang="cs-CZ" sz="2800" dirty="0">
              <a:ln w="500">
                <a:solidFill>
                  <a:srgbClr val="FFF9E5">
                    <a:shade val="20000"/>
                    <a:satMod val="120000"/>
                  </a:srgbClr>
                </a:solidFill>
              </a:ln>
              <a:solidFill>
                <a:schemeClr val="accent4">
                  <a:lumMod val="40000"/>
                  <a:lumOff val="60000"/>
                </a:schemeClr>
              </a:solidFill>
              <a:latin typeface="Bookman Old Style" pitchFamily="18" charset="0"/>
            </a:endParaRPr>
          </a:p>
        </p:txBody>
      </p:sp>
    </p:spTree>
    <p:extLst>
      <p:ext uri="{BB962C8B-B14F-4D97-AF65-F5344CB8AC3E}">
        <p14:creationId xmlns:p14="http://schemas.microsoft.com/office/powerpoint/2010/main" val="3197056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1490</Words>
  <Application>Microsoft Office PowerPoint</Application>
  <PresentationFormat>Předvádění na obrazovce (4:3)</PresentationFormat>
  <Paragraphs>142</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Deluxe</vt:lpstr>
      <vt:lpstr>Rozhodovací praxe ESD  s dopady na trestní právo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Projekt evropského veřejného žalobce v lisabonské smlouvě</vt:lpstr>
      <vt:lpstr>Evropský veřejný žalobce v Lisabonské smlouvě (čl. 86 konsolidovaného znění Smlouvy o EU a Smlouvy o fungování EU) </vt:lpstr>
      <vt:lpstr>Prezentace aplikace PowerPoint</vt:lpstr>
      <vt:lpstr>1. Zelená kniha (COM (2001) 715 final ze dne 11.12.2001). </vt:lpstr>
      <vt:lpstr>1. Zelená kniha (COM (2001) 715 final ze dne 11.12.2001). </vt:lpstr>
      <vt:lpstr>2. Corpus Juris  </vt:lpstr>
      <vt:lpstr>2. Corpus Juris  </vt:lpstr>
      <vt:lpstr>Návrh komise na zřízení EVŽ</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Fenyk Jaroslav</cp:lastModifiedBy>
  <cp:revision>10</cp:revision>
  <dcterms:created xsi:type="dcterms:W3CDTF">2013-02-19T14:04:32Z</dcterms:created>
  <dcterms:modified xsi:type="dcterms:W3CDTF">2017-05-15T06:17:52Z</dcterms:modified>
</cp:coreProperties>
</file>