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4"/>
  </p:handoutMasterIdLst>
  <p:sldIdLst>
    <p:sldId id="256" r:id="rId2"/>
    <p:sldId id="286" r:id="rId3"/>
    <p:sldId id="290" r:id="rId4"/>
    <p:sldId id="300" r:id="rId5"/>
    <p:sldId id="301" r:id="rId6"/>
    <p:sldId id="302" r:id="rId7"/>
    <p:sldId id="303" r:id="rId8"/>
    <p:sldId id="304" r:id="rId9"/>
    <p:sldId id="307" r:id="rId10"/>
    <p:sldId id="312" r:id="rId11"/>
    <p:sldId id="318" r:id="rId12"/>
    <p:sldId id="324" r:id="rId13"/>
    <p:sldId id="319" r:id="rId14"/>
    <p:sldId id="305" r:id="rId15"/>
    <p:sldId id="310" r:id="rId16"/>
    <p:sldId id="323" r:id="rId17"/>
    <p:sldId id="314" r:id="rId18"/>
    <p:sldId id="321" r:id="rId19"/>
    <p:sldId id="325" r:id="rId20"/>
    <p:sldId id="322" r:id="rId21"/>
    <p:sldId id="326" r:id="rId22"/>
    <p:sldId id="299" r:id="rId23"/>
  </p:sldIdLst>
  <p:sldSz cx="9144000" cy="6858000" type="screen4x3"/>
  <p:notesSz cx="6951663" cy="100822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accent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accent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accent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accent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600"/>
    <a:srgbClr val="009999"/>
    <a:srgbClr val="0066FF"/>
    <a:srgbClr val="33CC33"/>
    <a:srgbClr val="FF3399"/>
    <a:srgbClr val="FF0000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02" d="100"/>
          <a:sy n="102" d="100"/>
        </p:scale>
        <p:origin x="-11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506413"/>
          </a:xfrm>
          <a:prstGeom prst="rect">
            <a:avLst/>
          </a:prstGeom>
        </p:spPr>
        <p:txBody>
          <a:bodyPr vert="horz" lIns="97329" tIns="48664" rIns="97329" bIns="4866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3075" cy="506413"/>
          </a:xfrm>
          <a:prstGeom prst="rect">
            <a:avLst/>
          </a:prstGeom>
        </p:spPr>
        <p:txBody>
          <a:bodyPr vert="horz" lIns="97329" tIns="48664" rIns="97329" bIns="4866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ACEC7A6-57E1-4F8D-AB1A-AF0501F41C9B}" type="datetimeFigureOut">
              <a:rPr lang="cs-CZ"/>
              <a:pPr>
                <a:defRPr/>
              </a:pPr>
              <a:t>10.3.2017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75800"/>
            <a:ext cx="3013075" cy="506413"/>
          </a:xfrm>
          <a:prstGeom prst="rect">
            <a:avLst/>
          </a:prstGeom>
        </p:spPr>
        <p:txBody>
          <a:bodyPr vert="horz" lIns="97329" tIns="48664" rIns="97329" bIns="4866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37000" y="9575800"/>
            <a:ext cx="3013075" cy="506413"/>
          </a:xfrm>
          <a:prstGeom prst="rect">
            <a:avLst/>
          </a:prstGeom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E6D31C6C-B3E5-4103-8C6A-17871A0C00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746621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cs-CZ" altLang="cs-CZ" sz="240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cs-CZ" altLang="cs-CZ" sz="240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cs-CZ" noProof="0" smtClean="0"/>
              <a:t>Click to edit Master subtitle style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cs-CZ" noProof="0" smtClean="0"/>
              <a:t>Click to edit Master title style</a:t>
            </a: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10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5195888" y="6553200"/>
            <a:ext cx="3279775" cy="30480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11" name="Rectangle 2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25" y="6359525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pPr>
              <a:defRPr/>
            </a:pPr>
            <a:fld id="{1CEA56B1-59D2-4F15-85F3-C163A66018D0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C52FF-1FC6-4A40-92BB-8EE38F34C054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15150" y="762000"/>
            <a:ext cx="2000250" cy="5334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5848350" cy="5334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A96DB-72B1-4033-BDF2-5BB3EBFE3A5F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Nadpis, graf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8F638-B1CE-449C-8915-8A49725FDFD1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C3BC4-B8B7-4643-9654-A606D7DBF483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61E18-5004-4CEA-AB2E-B0AFFF4FF11F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C284A-A786-420C-AD5A-CEF285080647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655C9-5CAA-4488-95F8-EB996C09B225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027D1-F540-4777-ADBC-EFC27801BF49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BFDEF-3017-4FDC-8132-E2CCC2776A26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ADA90-5B6F-44DE-B1CE-EDC2FD46FE8D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84810-A372-485F-86AA-9A2BEB175CF3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1036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37" name="Rectangle 4"/>
            <p:cNvSpPr>
              <a:spLocks noChangeArrowheads="1"/>
            </p:cNvSpPr>
            <p:nvPr/>
          </p:nvSpPr>
          <p:spPr bwMode="auto">
            <a:xfrm>
              <a:off x="432" y="0"/>
              <a:ext cx="1584" cy="6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1027" name="AutoShape 5"/>
          <p:cNvSpPr>
            <a:spLocks noChangeArrowheads="1"/>
          </p:cNvSpPr>
          <p:nvPr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cs-CZ" altLang="cs-CZ" sz="240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title style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text styles</a:t>
            </a:r>
          </a:p>
          <a:p>
            <a:pPr lvl="1"/>
            <a:r>
              <a:rPr lang="en-US" altLang="cs-CZ" smtClean="0"/>
              <a:t>Second level</a:t>
            </a:r>
          </a:p>
          <a:p>
            <a:pPr lvl="2"/>
            <a:r>
              <a:rPr lang="en-US" altLang="cs-CZ" smtClean="0"/>
              <a:t>Third level</a:t>
            </a:r>
          </a:p>
          <a:p>
            <a:pPr lvl="3"/>
            <a:r>
              <a:rPr lang="en-US" altLang="cs-CZ" smtClean="0"/>
              <a:t>Fourth level</a:t>
            </a:r>
          </a:p>
          <a:p>
            <a:pPr lvl="4"/>
            <a:r>
              <a:rPr lang="en-US" altLang="cs-CZ" smtClean="0"/>
              <a:t>Fifth level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343650"/>
            <a:ext cx="587375" cy="488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 eaLnBrk="1" hangingPunct="1">
              <a:defRPr sz="26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E455345-3DC0-4848-A1FD-E0086CEDDB67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grpSp>
        <p:nvGrpSpPr>
          <p:cNvPr id="1033" name="Group 11"/>
          <p:cNvGrpSpPr>
            <a:grpSpLocks/>
          </p:cNvGrpSpPr>
          <p:nvPr/>
        </p:nvGrpSpPr>
        <p:grpSpPr bwMode="auto">
          <a:xfrm>
            <a:off x="228600" y="1981200"/>
            <a:ext cx="7391400" cy="319088"/>
            <a:chOff x="144" y="1248"/>
            <a:chExt cx="4656" cy="201"/>
          </a:xfrm>
        </p:grpSpPr>
        <p:sp>
          <p:nvSpPr>
            <p:cNvPr id="1034" name="AutoShape 12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35" name="AutoShape 13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3907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Ekonomické základy práva</a:t>
            </a:r>
            <a:endParaRPr lang="en-US" altLang="cs-CZ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Ekonomické pojmy v soukromém právu</a:t>
            </a:r>
            <a:endParaRPr lang="en-US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Pohledávky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00113" y="1916113"/>
            <a:ext cx="7883525" cy="4465637"/>
          </a:xfrm>
        </p:spPr>
        <p:txBody>
          <a:bodyPr/>
          <a:lstStyle/>
          <a:p>
            <a:pPr eaLnBrk="1" hangingPunct="1"/>
            <a:endParaRPr lang="en-US" altLang="cs-CZ" sz="2400" smtClean="0"/>
          </a:p>
          <a:p>
            <a:pPr eaLnBrk="1" hangingPunct="1"/>
            <a:endParaRPr lang="cs-CZ" altLang="cs-CZ" sz="2400" smtClean="0"/>
          </a:p>
          <a:p>
            <a:pPr eaLnBrk="1" hangingPunct="1"/>
            <a:r>
              <a:rPr lang="cs-CZ" altLang="cs-CZ" smtClean="0"/>
              <a:t>Pohledávka představuje nárok na zaplacení určité částky</a:t>
            </a:r>
          </a:p>
          <a:p>
            <a:pPr eaLnBrk="1" hangingPunct="1"/>
            <a:r>
              <a:rPr lang="cs-CZ" altLang="cs-CZ" smtClean="0"/>
              <a:t>Pohledávka je aktivum</a:t>
            </a:r>
          </a:p>
          <a:p>
            <a:pPr eaLnBrk="1" hangingPunct="1"/>
            <a:r>
              <a:rPr lang="cs-CZ" altLang="cs-CZ" smtClean="0"/>
              <a:t>Pohledávky lze postupovat (není-li to smluvně či zákonem zakázáno)</a:t>
            </a:r>
          </a:p>
          <a:p>
            <a:pPr eaLnBrk="1" hangingPunct="1"/>
            <a:r>
              <a:rPr lang="cs-CZ" altLang="cs-CZ" smtClean="0"/>
              <a:t>Pohledávky lze rozdělit (není-li to smluvně či zákonem zakázáno)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 3 - pohledávky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00113" y="1916113"/>
            <a:ext cx="7883525" cy="4465637"/>
          </a:xfrm>
        </p:spPr>
        <p:txBody>
          <a:bodyPr/>
          <a:lstStyle/>
          <a:p>
            <a:pPr eaLnBrk="1" hangingPunct="1">
              <a:defRPr/>
            </a:pPr>
            <a:endParaRPr lang="en-US" altLang="cs-CZ" sz="2400" dirty="0" smtClean="0"/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cs-CZ" altLang="cs-CZ" dirty="0" smtClean="0"/>
              <a:t>Subjekt A vlastní pohledávku za subjektem B v nom. výši 100 tis. Kč. Tuto pohledávku postoupí na subjekt C za 50% nominální hodnoty.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dirty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dirty="0" smtClean="0"/>
              <a:t>Jak vysokou má subjekt C pohledávku za subjektem B?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dirty="0" smtClean="0"/>
              <a:t>Jak vysokou pohledávku má po této transakci subjekt A za subjektem C?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 4 - pohledávky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00113" y="1916113"/>
            <a:ext cx="7883525" cy="4465637"/>
          </a:xfrm>
        </p:spPr>
        <p:txBody>
          <a:bodyPr/>
          <a:lstStyle/>
          <a:p>
            <a:pPr eaLnBrk="1" hangingPunct="1">
              <a:defRPr/>
            </a:pPr>
            <a:endParaRPr lang="en-US" altLang="cs-CZ" sz="2400" dirty="0" smtClean="0"/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cs-CZ" altLang="cs-CZ" sz="2000" dirty="0" smtClean="0"/>
              <a:t>Subjekt A vlastní pohledávku za subjektem B v nom. výši 200 tis. Kč. Tuto pohledávku rozdělí na dvě pohledávky o stejné hodnotě. První polovinu postoupí na subjekt C za 50% nominální hodnoty, druhou polovinu postoupí za 75% </a:t>
            </a:r>
            <a:r>
              <a:rPr lang="cs-CZ" altLang="cs-CZ" sz="2000" dirty="0" err="1" smtClean="0"/>
              <a:t>nom</a:t>
            </a:r>
            <a:r>
              <a:rPr lang="cs-CZ" altLang="cs-CZ" sz="2000" dirty="0" smtClean="0"/>
              <a:t>. hodnoty na subjekt D.</a:t>
            </a:r>
            <a:endParaRPr lang="cs-CZ" altLang="cs-CZ" sz="20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dirty="0" smtClean="0"/>
              <a:t>Jak vysokou má subjekt C pohledávku za subjektem B?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dirty="0" smtClean="0"/>
              <a:t>Jak vysokou pohledávku má po této transakci subjekt A za subjektem C a D?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dirty="0" smtClean="0"/>
              <a:t>Jak vysokou pohledávku má subjekt D a za kým ji má?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 5 - pohledávky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00113" y="1916113"/>
            <a:ext cx="7883525" cy="4465637"/>
          </a:xfrm>
        </p:spPr>
        <p:txBody>
          <a:bodyPr/>
          <a:lstStyle/>
          <a:p>
            <a:pPr eaLnBrk="1" hangingPunct="1">
              <a:defRPr/>
            </a:pPr>
            <a:endParaRPr lang="en-US" altLang="cs-CZ" sz="2400" dirty="0" smtClean="0"/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cs-CZ" altLang="cs-CZ" sz="2000" dirty="0" smtClean="0"/>
              <a:t>Subjekt A vlastní pohledávku za subjektem B v nom. výši 100 tis. Kč. Tuto pohledávku postoupí na subjekt C za 50% nominální hodnoty. Subjekt C ovšem měl před tím za subjektem A pohledávku ve výši 200 tis. Kč a tak namísto toho, aby uhradil subjektu A za postoupenou pohledávku za subjektem B, její cenu započetl vůči své pohledávce za subjektem A.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cs-CZ" altLang="cs-CZ" sz="2000" dirty="0" smtClean="0"/>
              <a:t>Zbývající část své pohledávky za subjektem A převedl subjekt C na subjekt B (za nominální hodnotu).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000" dirty="0" smtClean="0"/>
              <a:t>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Jak vysokou pohledávku má nyní subjekt C za subjektem B?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Reálná vs. nominální hodnota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00113" y="1916113"/>
            <a:ext cx="7883525" cy="4465637"/>
          </a:xfrm>
        </p:spPr>
        <p:txBody>
          <a:bodyPr/>
          <a:lstStyle/>
          <a:p>
            <a:pPr eaLnBrk="1" hangingPunct="1">
              <a:defRPr/>
            </a:pPr>
            <a:endParaRPr lang="en-US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r>
              <a:rPr lang="cs-CZ" altLang="cs-CZ" dirty="0" smtClean="0"/>
              <a:t>Současná hodnota budoucích příjmů (cash </a:t>
            </a:r>
            <a:r>
              <a:rPr lang="cs-CZ" altLang="cs-CZ" dirty="0" err="1" smtClean="0"/>
              <a:t>flow</a:t>
            </a:r>
            <a:r>
              <a:rPr lang="cs-CZ" altLang="cs-CZ" dirty="0" smtClean="0"/>
              <a:t>, CF)</a:t>
            </a:r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dirty="0" smtClean="0"/>
              <a:t>hodnotíme vliv inflace na hodnotu peněz</a:t>
            </a:r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dirty="0" smtClean="0"/>
              <a:t>vyjádření hodnoty korun t1 v korunách t0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80010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Základní výpočet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2" name="Zástupný symbol pro obsah 1"/>
          <p:cNvSpPr>
            <a:spLocks noGrp="1" noRot="1" noChangeAspect="1" noMove="1" noResize="1" noEditPoints="1" noAdjustHandles="1" noChangeArrowheads="1" noChangeShapeType="1" noTextEdit="1"/>
          </p:cNvSpPr>
          <p:nvPr>
            <p:ph sz="half" idx="2"/>
          </p:nvPr>
        </p:nvSpPr>
        <p:spPr>
          <a:xfrm>
            <a:off x="1115616" y="2362200"/>
            <a:ext cx="7799784" cy="3733800"/>
          </a:xfrm>
          <a:blipFill rotWithShape="0">
            <a:blip r:embed="rId2" cstate="print"/>
            <a:stretch>
              <a:fillRect l="-781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80010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Příklad 6 – reálná vs. nom. hodnota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00113" y="1916113"/>
            <a:ext cx="7883525" cy="4465637"/>
          </a:xfrm>
        </p:spPr>
        <p:txBody>
          <a:bodyPr/>
          <a:lstStyle/>
          <a:p>
            <a:pPr eaLnBrk="1" hangingPunct="1">
              <a:defRPr/>
            </a:pPr>
            <a:endParaRPr lang="en-US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Vzali jste si hypotéku. Po 30 letech splácení (na konci 30. roku) dostanete „bonus“ ve výši 100.000,- Kč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Jaká je hodnota 100.000,- Kč za třicet let v současných korunách?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Vycházíme z předpokladu 2% roční inflace.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80010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Příklad 7 – reálná vs. nom. hodnota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00113" y="1916113"/>
            <a:ext cx="7883525" cy="4465637"/>
          </a:xfrm>
        </p:spPr>
        <p:txBody>
          <a:bodyPr/>
          <a:lstStyle/>
          <a:p>
            <a:pPr eaLnBrk="1" hangingPunct="1">
              <a:defRPr/>
            </a:pPr>
            <a:endParaRPr lang="en-US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Vyhráli jsme v loterii 1 mil. USD s tím, že tuto částku dostaneme ve dvou splátkách, po pěti letech polovinu a na konci 10. roku druhou polovinu. Předpokládaná míra inflace je 2%. Nyní nepočítejte s tím, že byste částku dokázali jinde zúročit. Já je současná hodnota celkové částky, kterou dostanete?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Insolvenční řízení z pohledu cash flow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00113" y="2349500"/>
            <a:ext cx="7883525" cy="403225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dirty="0"/>
              <a:t>ř</a:t>
            </a:r>
            <a:r>
              <a:rPr lang="cs-CZ" altLang="cs-CZ" sz="3200" dirty="0" smtClean="0"/>
              <a:t>ešení úpadku dlužníka</a:t>
            </a:r>
          </a:p>
          <a:p>
            <a:pPr eaLnBrk="1" hangingPunct="1">
              <a:defRPr/>
            </a:pPr>
            <a:endParaRPr lang="cs-CZ" altLang="cs-CZ" sz="3200" dirty="0" smtClean="0"/>
          </a:p>
          <a:p>
            <a:pPr eaLnBrk="1" hangingPunct="1">
              <a:defRPr/>
            </a:pPr>
            <a:r>
              <a:rPr lang="cs-CZ" altLang="cs-CZ" sz="3200" dirty="0" smtClean="0"/>
              <a:t>poměrné uspokojování věřitelů</a:t>
            </a:r>
          </a:p>
          <a:p>
            <a:pPr eaLnBrk="1" hangingPunct="1">
              <a:defRPr/>
            </a:pPr>
            <a:r>
              <a:rPr lang="cs-CZ" altLang="cs-CZ" sz="3200" dirty="0" smtClean="0"/>
              <a:t>druhy pohledávek:</a:t>
            </a:r>
          </a:p>
          <a:p>
            <a:pPr lvl="1" eaLnBrk="1" hangingPunct="1">
              <a:defRPr/>
            </a:pPr>
            <a:r>
              <a:rPr lang="cs-CZ" altLang="cs-CZ" dirty="0" smtClean="0"/>
              <a:t>Zajištěné</a:t>
            </a:r>
          </a:p>
          <a:p>
            <a:pPr lvl="1" eaLnBrk="1" hangingPunct="1">
              <a:defRPr/>
            </a:pPr>
            <a:r>
              <a:rPr lang="cs-CZ" altLang="cs-CZ" dirty="0" smtClean="0"/>
              <a:t>Nezajištěné</a:t>
            </a:r>
          </a:p>
          <a:p>
            <a:pPr lvl="1" eaLnBrk="1" hangingPunct="1">
              <a:defRPr/>
            </a:pPr>
            <a:r>
              <a:rPr lang="cs-CZ" altLang="cs-CZ" dirty="0" smtClean="0"/>
              <a:t>Za majetkovou podstatou</a:t>
            </a:r>
          </a:p>
          <a:p>
            <a:pPr lvl="1" eaLnBrk="1" hangingPunct="1">
              <a:defRPr/>
            </a:pPr>
            <a:r>
              <a:rPr lang="cs-CZ" altLang="cs-CZ" dirty="0" smtClean="0"/>
              <a:t>Atd.</a:t>
            </a:r>
          </a:p>
          <a:p>
            <a:pPr eaLnBrk="1" hangingPunct="1">
              <a:defRPr/>
            </a:pPr>
            <a:endParaRPr lang="cs-CZ" altLang="cs-CZ" sz="32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3200" dirty="0" smtClean="0"/>
          </a:p>
          <a:p>
            <a:pPr eaLnBrk="1" hangingPunct="1">
              <a:defRPr/>
            </a:pPr>
            <a:endParaRPr lang="en-US" alt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 8 – insolvenční řízení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00113" y="1916113"/>
            <a:ext cx="7883525" cy="4465637"/>
          </a:xfrm>
        </p:spPr>
        <p:txBody>
          <a:bodyPr/>
          <a:lstStyle/>
          <a:p>
            <a:pPr eaLnBrk="1" hangingPunct="1">
              <a:defRPr/>
            </a:pPr>
            <a:endParaRPr lang="en-US" altLang="cs-CZ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000" dirty="0" smtClean="0"/>
              <a:t>Do ins. řízení jste přihlásili nezajištěnou pohledávku ve výši 100.000,- Kč a zajištěnou pohledávku (na nemovitosti) ve výši 500 tis. Kč.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0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000" dirty="0" smtClean="0"/>
              <a:t>Po odečetení všech nákladů budou nezajištěné pohledávky uspokojeny ve výši 8%. Vaše zajištěná pohledávka bude uspokojena ve výši 60%. Kolik získáte celkem?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0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000" dirty="0" smtClean="0"/>
              <a:t>Trvalo-li insolvenční řízení 5 let a vy prostředky získáte až na konci 5. roku, jaká bude jejich hodnota v současných korunách?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000" dirty="0" smtClean="0"/>
              <a:t>Vycházíme z očekávané inflace ve výši 2%.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Náplň dnešního bloku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14400" y="2551113"/>
            <a:ext cx="7883525" cy="338455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 smtClean="0"/>
              <a:t>Ekonomické pojmy v právu</a:t>
            </a:r>
          </a:p>
          <a:p>
            <a:pPr eaLnBrk="1" hangingPunct="1"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r>
              <a:rPr lang="cs-CZ" altLang="cs-CZ" sz="2400" dirty="0" smtClean="0"/>
              <a:t>Několik pojmů ze soukromého práva:</a:t>
            </a:r>
            <a:endParaRPr lang="en-US" altLang="cs-CZ" sz="2400" dirty="0" smtClean="0"/>
          </a:p>
          <a:p>
            <a:pPr lvl="1" eaLnBrk="1" hangingPunct="1">
              <a:defRPr/>
            </a:pPr>
            <a:r>
              <a:rPr lang="cs-CZ" altLang="cs-CZ" sz="2000" dirty="0" smtClean="0"/>
              <a:t>Úrok</a:t>
            </a:r>
          </a:p>
          <a:p>
            <a:pPr lvl="1" eaLnBrk="1" hangingPunct="1">
              <a:defRPr/>
            </a:pPr>
            <a:r>
              <a:rPr lang="cs-CZ" altLang="cs-CZ" sz="2000" dirty="0" smtClean="0"/>
              <a:t>Pohledávky</a:t>
            </a:r>
          </a:p>
          <a:p>
            <a:pPr lvl="1" eaLnBrk="1" hangingPunct="1">
              <a:defRPr/>
            </a:pPr>
            <a:r>
              <a:rPr lang="cs-CZ" altLang="cs-CZ" sz="2000" dirty="0" smtClean="0"/>
              <a:t>Reálná vs. nominální hodnota</a:t>
            </a:r>
          </a:p>
          <a:p>
            <a:pPr lvl="1" eaLnBrk="1" hangingPunct="1">
              <a:defRPr/>
            </a:pPr>
            <a:r>
              <a:rPr lang="cs-CZ" altLang="cs-CZ" sz="2000" dirty="0" smtClean="0"/>
              <a:t>Insolvence</a:t>
            </a:r>
          </a:p>
          <a:p>
            <a:pPr lvl="1" eaLnBrk="1" hangingPunct="1">
              <a:defRPr/>
            </a:pPr>
            <a:r>
              <a:rPr lang="cs-CZ" altLang="cs-CZ" sz="2000" dirty="0" smtClean="0"/>
              <a:t>Kapitál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		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Kapitál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00113" y="1916113"/>
            <a:ext cx="7883525" cy="4465637"/>
          </a:xfrm>
        </p:spPr>
        <p:txBody>
          <a:bodyPr/>
          <a:lstStyle/>
          <a:p>
            <a:pPr eaLnBrk="1" hangingPunct="1"/>
            <a:endParaRPr lang="cs-CZ" altLang="cs-CZ" sz="2400" dirty="0" smtClean="0"/>
          </a:p>
          <a:p>
            <a:pPr eaLnBrk="1" hangingPunct="1"/>
            <a:r>
              <a:rPr lang="cs-CZ" altLang="cs-CZ" dirty="0" smtClean="0"/>
              <a:t>Ekonomický význam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Účetní význam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„regulatorní“ kapitál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en-US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Kapitál</a:t>
            </a:r>
            <a:endParaRPr lang="en-US" altLang="cs-CZ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00113" y="1916113"/>
            <a:ext cx="7883525" cy="4465637"/>
          </a:xfrm>
        </p:spPr>
        <p:txBody>
          <a:bodyPr/>
          <a:lstStyle/>
          <a:p>
            <a:pPr eaLnBrk="1" hangingPunct="1"/>
            <a:endParaRPr lang="cs-CZ" altLang="cs-CZ" sz="2400" dirty="0" smtClean="0"/>
          </a:p>
          <a:p>
            <a:pPr eaLnBrk="1" hangingPunct="1"/>
            <a:r>
              <a:rPr lang="cs-CZ" altLang="cs-CZ" dirty="0" smtClean="0"/>
              <a:t>Jako jeden z výrobních faktorů</a:t>
            </a:r>
          </a:p>
          <a:p>
            <a:pPr eaLnBrk="1" hangingPunct="1"/>
            <a:r>
              <a:rPr lang="cs-CZ" altLang="cs-CZ" dirty="0" smtClean="0"/>
              <a:t>Jako pasivum podniku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smtClean="0"/>
              <a:t>Vlastní</a:t>
            </a:r>
          </a:p>
          <a:p>
            <a:pPr eaLnBrk="1" hangingPunct="1"/>
            <a:r>
              <a:rPr lang="cs-CZ" altLang="cs-CZ" dirty="0" smtClean="0"/>
              <a:t>Cizí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smtClean="0"/>
              <a:t>Požadavky kapitálové přiměřenosti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73542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Otázky?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7473950" cy="3733800"/>
          </a:xfrm>
        </p:spPr>
        <p:txBody>
          <a:bodyPr/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 smtClean="0"/>
              <a:t>Děkuji za pozornost.</a:t>
            </a:r>
          </a:p>
          <a:p>
            <a:pPr>
              <a:defRPr/>
            </a:pPr>
            <a:endParaRPr lang="cs-CZ" dirty="0"/>
          </a:p>
          <a:p>
            <a:pPr marL="0" indent="0">
              <a:buFont typeface="Wingdings" pitchFamily="2" charset="2"/>
              <a:buNone/>
              <a:defRPr/>
            </a:pPr>
            <a:endParaRPr lang="cs-CZ" dirty="0" smtClean="0"/>
          </a:p>
          <a:p>
            <a:pPr marL="0" indent="0" algn="r">
              <a:buFont typeface="Wingdings" pitchFamily="2" charset="2"/>
              <a:buNone/>
              <a:defRPr/>
            </a:pPr>
            <a:r>
              <a:rPr lang="cs-CZ" dirty="0"/>
              <a:t>	</a:t>
            </a:r>
            <a:r>
              <a:rPr lang="cs-CZ" dirty="0" smtClean="0"/>
              <a:t>			</a:t>
            </a:r>
            <a:r>
              <a:rPr lang="cs-CZ" sz="2000" dirty="0" smtClean="0"/>
              <a:t>JUDr. Johan Schweigl, Ph.D.</a:t>
            </a:r>
          </a:p>
          <a:p>
            <a:pPr marL="0" indent="0" algn="r">
              <a:buFont typeface="Wingdings" pitchFamily="2" charset="2"/>
              <a:buNone/>
              <a:defRPr/>
            </a:pPr>
            <a:r>
              <a:rPr lang="cs-CZ" sz="2000" dirty="0" smtClean="0"/>
              <a:t>210729@mail.muni.cz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Úrok – základní vymezení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827088" y="1484313"/>
            <a:ext cx="7883525" cy="4465637"/>
          </a:xfrm>
        </p:spPr>
        <p:txBody>
          <a:bodyPr/>
          <a:lstStyle/>
          <a:p>
            <a:pPr eaLnBrk="1" hangingPunct="1">
              <a:defRPr/>
            </a:pPr>
            <a:endParaRPr lang="en-US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r>
              <a:rPr lang="cs-CZ" altLang="cs-CZ" dirty="0" smtClean="0"/>
              <a:t>Právní a ekonomický institut</a:t>
            </a:r>
          </a:p>
          <a:p>
            <a:pPr lvl="1" eaLnBrk="1" hangingPunct="1">
              <a:defRPr/>
            </a:pPr>
            <a:r>
              <a:rPr lang="cs-CZ" altLang="cs-CZ" dirty="0" smtClean="0"/>
              <a:t>Občanské právo (insolvenční právo)</a:t>
            </a:r>
          </a:p>
          <a:p>
            <a:pPr lvl="1" eaLnBrk="1" hangingPunct="1">
              <a:defRPr/>
            </a:pPr>
            <a:r>
              <a:rPr lang="cs-CZ" altLang="cs-CZ" dirty="0" smtClean="0"/>
              <a:t>Obchodní právo</a:t>
            </a:r>
          </a:p>
          <a:p>
            <a:pPr lvl="1" eaLnBrk="1" hangingPunct="1">
              <a:defRPr/>
            </a:pPr>
            <a:r>
              <a:rPr lang="cs-CZ" altLang="cs-CZ" dirty="0" smtClean="0"/>
              <a:t>Finanční právo (daně, měnové právo)</a:t>
            </a:r>
          </a:p>
          <a:p>
            <a:pPr lvl="1" eaLnBrk="1" hangingPunct="1">
              <a:defRPr/>
            </a:pPr>
            <a:r>
              <a:rPr lang="cs-CZ" altLang="cs-CZ" dirty="0" smtClean="0"/>
              <a:t>Trestní právo, atd.</a:t>
            </a:r>
          </a:p>
          <a:p>
            <a:pPr eaLnBrk="1" hangingPunct="1">
              <a:defRPr/>
            </a:pPr>
            <a:r>
              <a:rPr lang="cs-CZ" altLang="cs-CZ" dirty="0" smtClean="0"/>
              <a:t>Scholastici, Eugen Böhm-Bawerk, Irving Fisher</a:t>
            </a:r>
          </a:p>
          <a:p>
            <a:pPr eaLnBrk="1" hangingPunct="1">
              <a:defRPr/>
            </a:pPr>
            <a:r>
              <a:rPr lang="cs-CZ" altLang="cs-CZ" dirty="0" smtClean="0"/>
              <a:t>„cena peněz v čase“</a:t>
            </a:r>
          </a:p>
          <a:p>
            <a:pPr eaLnBrk="1" hangingPunct="1">
              <a:defRPr/>
            </a:pPr>
            <a:r>
              <a:rPr lang="cs-CZ" altLang="cs-CZ" dirty="0"/>
              <a:t>č</a:t>
            </a:r>
            <a:r>
              <a:rPr lang="cs-CZ" altLang="cs-CZ" dirty="0" smtClean="0"/>
              <a:t>asová preference</a:t>
            </a:r>
            <a:endParaRPr lang="cs-CZ" altLang="cs-CZ" dirty="0"/>
          </a:p>
          <a:p>
            <a:pPr eaLnBrk="1" hangingPunct="1">
              <a:defRPr/>
            </a:pPr>
            <a:endParaRPr lang="cs-CZ" altLang="cs-CZ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Časová preference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00113" y="1916113"/>
            <a:ext cx="7883525" cy="4465637"/>
          </a:xfrm>
        </p:spPr>
        <p:txBody>
          <a:bodyPr/>
          <a:lstStyle/>
          <a:p>
            <a:pPr eaLnBrk="1" hangingPunct="1">
              <a:defRPr/>
            </a:pPr>
            <a:endParaRPr lang="en-US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dirty="0" smtClean="0"/>
              <a:t>Volba: rozhodnete se pro 1 mil. Kč za pět let nebo pro 900 tis. dnes?</a:t>
            </a:r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č</a:t>
            </a:r>
            <a:r>
              <a:rPr lang="cs-CZ" altLang="cs-CZ" dirty="0" smtClean="0"/>
              <a:t>asová preference je subjektivní</a:t>
            </a:r>
          </a:p>
          <a:p>
            <a:pPr eaLnBrk="1" hangingPunct="1">
              <a:defRPr/>
            </a:pPr>
            <a:r>
              <a:rPr lang="cs-CZ" altLang="cs-CZ" dirty="0" smtClean="0"/>
              <a:t>k „objektivizaci“ dochází na finančním trhu</a:t>
            </a:r>
          </a:p>
          <a:p>
            <a:pPr lvl="1" eaLnBrk="1" hangingPunct="1">
              <a:defRPr/>
            </a:pPr>
            <a:r>
              <a:rPr lang="cs-CZ" altLang="cs-CZ" dirty="0" smtClean="0"/>
              <a:t>Investor i poptávající hledají „nejlepší“ nabídku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Úroková sazba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00113" y="1916113"/>
            <a:ext cx="7883525" cy="4465637"/>
          </a:xfrm>
        </p:spPr>
        <p:txBody>
          <a:bodyPr/>
          <a:lstStyle/>
          <a:p>
            <a:pPr eaLnBrk="1" hangingPunct="1"/>
            <a:endParaRPr lang="en-US" altLang="cs-CZ" sz="2400" smtClean="0"/>
          </a:p>
          <a:p>
            <a:pPr eaLnBrk="1" hangingPunct="1"/>
            <a:endParaRPr lang="cs-CZ" altLang="cs-CZ" sz="2400" smtClean="0"/>
          </a:p>
          <a:p>
            <a:pPr eaLnBrk="1" hangingPunct="1"/>
            <a:r>
              <a:rPr lang="cs-CZ" altLang="cs-CZ" smtClean="0"/>
              <a:t>časová preference (čistý úrok)</a:t>
            </a:r>
          </a:p>
          <a:p>
            <a:pPr eaLnBrk="1" hangingPunct="1"/>
            <a:r>
              <a:rPr lang="cs-CZ" altLang="cs-CZ" smtClean="0"/>
              <a:t>inflace</a:t>
            </a:r>
          </a:p>
          <a:p>
            <a:pPr eaLnBrk="1" hangingPunct="1"/>
            <a:r>
              <a:rPr lang="cs-CZ" altLang="cs-CZ" smtClean="0"/>
              <a:t>riziková přirážka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dopady „úrokových stropů“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Úrok a právo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00113" y="1916113"/>
            <a:ext cx="7883525" cy="4465637"/>
          </a:xfrm>
        </p:spPr>
        <p:txBody>
          <a:bodyPr/>
          <a:lstStyle/>
          <a:p>
            <a:pPr eaLnBrk="1" hangingPunct="1">
              <a:defRPr/>
            </a:pPr>
            <a:endParaRPr lang="en-US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r>
              <a:rPr lang="cs-CZ" altLang="cs-CZ" dirty="0" smtClean="0"/>
              <a:t>Smluvní úrok (autonomie vůle)</a:t>
            </a:r>
          </a:p>
          <a:p>
            <a:pPr eaLnBrk="1" hangingPunct="1">
              <a:defRPr/>
            </a:pPr>
            <a:r>
              <a:rPr lang="cs-CZ" altLang="cs-CZ" dirty="0" smtClean="0"/>
              <a:t>Úrok z prodlení (regulace)</a:t>
            </a:r>
          </a:p>
          <a:p>
            <a:pPr eaLnBrk="1" hangingPunct="1"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r>
              <a:rPr lang="cs-CZ" altLang="cs-CZ" sz="2400" dirty="0"/>
              <a:t>o</a:t>
            </a:r>
            <a:r>
              <a:rPr lang="cs-CZ" altLang="cs-CZ" sz="2400" dirty="0" smtClean="0"/>
              <a:t>d 1.1.2014 nař. vl. č. 351/2013 Sb.</a:t>
            </a:r>
          </a:p>
          <a:p>
            <a:pPr eaLnBrk="1" hangingPunct="1">
              <a:defRPr/>
            </a:pPr>
            <a:r>
              <a:rPr lang="cs-CZ" altLang="cs-CZ" sz="2400" dirty="0" smtClean="0"/>
              <a:t>§ 2 – </a:t>
            </a:r>
            <a:r>
              <a:rPr lang="cs-CZ" altLang="cs-CZ" sz="2400" i="1" dirty="0" smtClean="0"/>
              <a:t>„Výše úroku z prodlení odpovídá ročně výši repo sazby stanovené Českou národní bankou pro první den kalendářního pololetí, v němž došlo k prodlení, zvýšené o 8 procentních bodů.“</a:t>
            </a:r>
          </a:p>
          <a:p>
            <a:pPr eaLnBrk="1" hangingPunct="1">
              <a:defRPr/>
            </a:pPr>
            <a:endParaRPr lang="cs-CZ" altLang="cs-CZ" sz="24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Repo sazba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827088" y="1412875"/>
            <a:ext cx="7883525" cy="4465638"/>
          </a:xfrm>
        </p:spPr>
        <p:txBody>
          <a:bodyPr/>
          <a:lstStyle/>
          <a:p>
            <a:pPr eaLnBrk="1" hangingPunct="1"/>
            <a:endParaRPr lang="en-US" altLang="cs-CZ" sz="2400" smtClean="0"/>
          </a:p>
          <a:p>
            <a:pPr eaLnBrk="1" hangingPunct="1"/>
            <a:endParaRPr lang="cs-CZ" altLang="cs-CZ" sz="2400" smtClean="0"/>
          </a:p>
          <a:p>
            <a:pPr eaLnBrk="1" hangingPunct="1"/>
            <a:r>
              <a:rPr lang="cs-CZ" altLang="cs-CZ" smtClean="0"/>
              <a:t>Určuje ČNB</a:t>
            </a:r>
          </a:p>
          <a:p>
            <a:pPr eaLnBrk="1" hangingPunct="1"/>
            <a:r>
              <a:rPr lang="cs-CZ" altLang="cs-CZ" smtClean="0"/>
              <a:t>V rámci měnověpolitického nástroje „operace na volném trhu“</a:t>
            </a:r>
          </a:p>
          <a:p>
            <a:pPr eaLnBrk="1" hangingPunct="1"/>
            <a:r>
              <a:rPr lang="cs-CZ" altLang="cs-CZ" smtClean="0"/>
              <a:t>Usměrňování úrokových sazeb v ekonomice</a:t>
            </a:r>
          </a:p>
          <a:p>
            <a:pPr eaLnBrk="1" hangingPunct="1"/>
            <a:r>
              <a:rPr lang="cs-CZ" altLang="cs-CZ" smtClean="0"/>
              <a:t>Od 2.11.2012 ve výši 0.05%</a:t>
            </a:r>
          </a:p>
          <a:p>
            <a:pPr eaLnBrk="1" hangingPunct="1"/>
            <a:r>
              <a:rPr lang="cs-CZ" altLang="cs-CZ" smtClean="0"/>
              <a:t>Transmisní mechanismus</a:t>
            </a:r>
          </a:p>
          <a:p>
            <a:pPr lvl="1" eaLnBrk="1" hangingPunct="1"/>
            <a:r>
              <a:rPr lang="cs-CZ" altLang="cs-CZ" smtClean="0"/>
              <a:t>„levné“ peníze</a:t>
            </a:r>
          </a:p>
          <a:p>
            <a:pPr lvl="1" eaLnBrk="1" hangingPunct="1"/>
            <a:r>
              <a:rPr lang="cs-CZ" altLang="cs-CZ" smtClean="0"/>
              <a:t>vyšší poptávka</a:t>
            </a:r>
          </a:p>
          <a:p>
            <a:pPr lvl="1" eaLnBrk="1" hangingPunct="1"/>
            <a:r>
              <a:rPr lang="cs-CZ" altLang="cs-CZ" smtClean="0"/>
              <a:t>růst inflace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 1 – úrok z prodlení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00113" y="1916113"/>
            <a:ext cx="7883525" cy="4465637"/>
          </a:xfrm>
        </p:spPr>
        <p:txBody>
          <a:bodyPr/>
          <a:lstStyle/>
          <a:p>
            <a:pPr eaLnBrk="1" hangingPunct="1"/>
            <a:endParaRPr lang="en-US" altLang="cs-CZ" sz="2400" smtClean="0"/>
          </a:p>
          <a:p>
            <a:pPr eaLnBrk="1" hangingPunct="1"/>
            <a:endParaRPr lang="cs-CZ" altLang="cs-CZ" sz="2400" smtClean="0"/>
          </a:p>
          <a:p>
            <a:pPr eaLnBrk="1" hangingPunct="1"/>
            <a:r>
              <a:rPr lang="cs-CZ" altLang="cs-CZ" sz="2400" smtClean="0"/>
              <a:t>Dlužník měl k 31.12. 2013 uhradit částku 100.000,- Kč. Ve smlouvě nebyly dohodnuty úroky z prodlení. Svůj závazek splnil až k 31.3.2015. Jaká byla výše úroku z prodlení?</a:t>
            </a:r>
            <a:endParaRPr lang="en-US" altLang="cs-CZ" sz="2400" smtClean="0"/>
          </a:p>
          <a:p>
            <a:pPr eaLnBrk="1" hangingPunct="1"/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 2 – smluvní úrok</a:t>
            </a:r>
            <a:endParaRPr lang="en-US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3514725" cy="357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dirty="0" smtClean="0"/>
          </a:p>
          <a:p>
            <a:pPr algn="ctr"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00113" y="1916113"/>
            <a:ext cx="7883525" cy="4465637"/>
          </a:xfrm>
        </p:spPr>
        <p:txBody>
          <a:bodyPr/>
          <a:lstStyle/>
          <a:p>
            <a:pPr eaLnBrk="1" hangingPunct="1"/>
            <a:endParaRPr lang="en-US" altLang="cs-CZ" sz="2400" smtClean="0"/>
          </a:p>
          <a:p>
            <a:pPr eaLnBrk="1" hangingPunct="1"/>
            <a:endParaRPr lang="cs-CZ" altLang="cs-CZ" sz="2400" smtClean="0"/>
          </a:p>
          <a:p>
            <a:pPr eaLnBrk="1" hangingPunct="1"/>
            <a:r>
              <a:rPr lang="cs-CZ" altLang="cs-CZ" sz="2400" smtClean="0"/>
              <a:t>Dlužník měl k 31.12. 2013 uhradit částku 200.000,- Kč. Ve smlouvě byly dohodnuty úroky z prodlení ve výši 10% měsíčně. Svůj závazek splnil až k 31.3.2015. Jaká byla výše úroku z prodlení?</a:t>
            </a:r>
            <a:endParaRPr lang="en-US" altLang="cs-CZ" sz="2400" smtClean="0"/>
          </a:p>
          <a:p>
            <a:pPr eaLnBrk="1" hangingPunct="1"/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">
      <a:dk1>
        <a:srgbClr val="003366"/>
      </a:dk1>
      <a:lt1>
        <a:srgbClr val="FFFFFF"/>
      </a:lt1>
      <a:dk2>
        <a:srgbClr val="009C98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1">
                <a:gamma/>
                <a:shade val="50196"/>
                <a:invGamma/>
              </a:schemeClr>
            </a:gs>
          </a:gsLst>
          <a:path path="rect">
            <a:fillToRect l="50000" t="50000" r="50000" b="50000"/>
          </a:path>
        </a:gra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Wingdings" panose="05000000000000000000" pitchFamily="2" charset="2"/>
          <a:buChar char="l"/>
          <a:tabLst/>
          <a:defRPr kumimoji="0" lang="en-US" altLang="cs-CZ" sz="2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1">
                <a:gamma/>
                <a:shade val="50196"/>
                <a:invGamma/>
              </a:schemeClr>
            </a:gs>
          </a:gsLst>
          <a:path path="rect">
            <a:fillToRect l="50000" t="50000" r="50000" b="50000"/>
          </a:path>
        </a:gra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Wingdings" panose="05000000000000000000" pitchFamily="2" charset="2"/>
          <a:buChar char="l"/>
          <a:tabLst/>
          <a:defRPr kumimoji="0" lang="en-US" altLang="cs-CZ" sz="2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apsul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Designs\LaVerne.pot</Template>
  <TotalTime>935</TotalTime>
  <Words>822</Words>
  <Application>Microsoft Office PowerPoint</Application>
  <PresentationFormat>Předvádění na obrazovce (4:3)</PresentationFormat>
  <Paragraphs>308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Capsules</vt:lpstr>
      <vt:lpstr>Ekonomické základy práva</vt:lpstr>
      <vt:lpstr>Náplň dnešního bloku</vt:lpstr>
      <vt:lpstr>Úrok – základní vymezení</vt:lpstr>
      <vt:lpstr>Časová preference</vt:lpstr>
      <vt:lpstr>Úroková sazba</vt:lpstr>
      <vt:lpstr>Úrok a právo</vt:lpstr>
      <vt:lpstr>Repo sazba</vt:lpstr>
      <vt:lpstr>Příklad 1 – úrok z prodlení</vt:lpstr>
      <vt:lpstr>Příklad 2 – smluvní úrok</vt:lpstr>
      <vt:lpstr>Pohledávky</vt:lpstr>
      <vt:lpstr>Příklad 3 - pohledávky</vt:lpstr>
      <vt:lpstr>Příklad 4 - pohledávky</vt:lpstr>
      <vt:lpstr>Příklad 5 - pohledávky</vt:lpstr>
      <vt:lpstr>Reálná vs. nominální hodnota</vt:lpstr>
      <vt:lpstr>Základní výpočet</vt:lpstr>
      <vt:lpstr>Příklad 6 – reálná vs. nom. hodnota</vt:lpstr>
      <vt:lpstr>Příklad 7 – reálná vs. nom. hodnota</vt:lpstr>
      <vt:lpstr>Insolvenční řízení z pohledu cash flow</vt:lpstr>
      <vt:lpstr>Příklad 8 – insolvenční řízení</vt:lpstr>
      <vt:lpstr>Kapitál</vt:lpstr>
      <vt:lpstr>Kapitál</vt:lpstr>
      <vt:lpstr>Otázky?</vt:lpstr>
    </vt:vector>
  </TitlesOfParts>
  <Company>IASTED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IASTED</dc:creator>
  <cp:lastModifiedBy>vrchapa</cp:lastModifiedBy>
  <cp:revision>99</cp:revision>
  <cp:lastPrinted>2015-09-24T09:23:19Z</cp:lastPrinted>
  <dcterms:created xsi:type="dcterms:W3CDTF">2001-12-11T23:34:17Z</dcterms:created>
  <dcterms:modified xsi:type="dcterms:W3CDTF">2017-03-10T12:39:28Z</dcterms:modified>
</cp:coreProperties>
</file>