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6"/>
  </p:notesMasterIdLst>
  <p:handoutMasterIdLst>
    <p:handoutMasterId r:id="rId27"/>
  </p:handoutMasterIdLst>
  <p:sldIdLst>
    <p:sldId id="256" r:id="rId2"/>
    <p:sldId id="258" r:id="rId3"/>
    <p:sldId id="263" r:id="rId4"/>
    <p:sldId id="312" r:id="rId5"/>
    <p:sldId id="285" r:id="rId6"/>
    <p:sldId id="286" r:id="rId7"/>
    <p:sldId id="287" r:id="rId8"/>
    <p:sldId id="288" r:id="rId9"/>
    <p:sldId id="289" r:id="rId10"/>
    <p:sldId id="290" r:id="rId11"/>
    <p:sldId id="297" r:id="rId12"/>
    <p:sldId id="298" r:id="rId13"/>
    <p:sldId id="299" r:id="rId14"/>
    <p:sldId id="300" r:id="rId15"/>
    <p:sldId id="301" r:id="rId16"/>
    <p:sldId id="302" r:id="rId17"/>
    <p:sldId id="303" r:id="rId18"/>
    <p:sldId id="304" r:id="rId19"/>
    <p:sldId id="305" r:id="rId20"/>
    <p:sldId id="314" r:id="rId21"/>
    <p:sldId id="308" r:id="rId22"/>
    <p:sldId id="309" r:id="rId23"/>
    <p:sldId id="310" r:id="rId24"/>
    <p:sldId id="281" r:id="rId2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33" autoAdjust="0"/>
    <p:restoredTop sz="94611" autoAdjust="0"/>
  </p:normalViewPr>
  <p:slideViewPr>
    <p:cSldViewPr snapToGrid="0">
      <p:cViewPr varScale="1">
        <p:scale>
          <a:sx n="103" d="100"/>
          <a:sy n="103" d="100"/>
        </p:scale>
        <p:origin x="-276" y="-96"/>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cs-CZ" altLang="cs-CZ" noProof="0" dirty="0" smtClean="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ltLang="cs-CZ" dirty="0"/>
              <a:t>Definujte zápatí - název prezentace / pracoviště</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smtClean="0"/>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Upravte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Upravte styly předlohy textu.</a:t>
            </a:r>
          </a:p>
          <a:p>
            <a:pPr lvl="1"/>
            <a:r>
              <a:rPr lang="cs-CZ"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Upravte styly předlohy textu.</a:t>
            </a:r>
          </a:p>
          <a:p>
            <a:pPr lvl="1"/>
            <a:r>
              <a:rPr lang="cs-CZ" smtClean="0"/>
              <a:t>Druhá úroveň</a:t>
            </a:r>
          </a:p>
        </p:txBody>
      </p:sp>
      <p:sp>
        <p:nvSpPr>
          <p:cNvPr id="5" name="Zástupný symbol pro zápatí 4"/>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smtClean="0"/>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Upravte styly předlohy textu.</a:t>
            </a:r>
          </a:p>
          <a:p>
            <a:pPr lvl="1"/>
            <a:r>
              <a:rPr lang="cs-CZ"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Upravte styly předlohy textu.</a:t>
            </a:r>
          </a:p>
          <a:p>
            <a:pPr lvl="1"/>
            <a:r>
              <a:rPr lang="cs-CZ" smtClean="0"/>
              <a:t>Druhá úroveň</a:t>
            </a:r>
          </a:p>
        </p:txBody>
      </p:sp>
      <p:sp>
        <p:nvSpPr>
          <p:cNvPr id="7" name="Zástupný symbol pro zápatí 6"/>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smtClean="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smtClean="0"/>
              <a:t>Klepnutím lze upravit styly předlohy textu.</a:t>
            </a:r>
          </a:p>
          <a:p>
            <a:pPr lvl="1"/>
            <a:r>
              <a:rPr lang="cs-CZ" altLang="cs-CZ" dirty="0" smtClean="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ltLang="cs-CZ" dirty="0" smtClean="0"/>
              <a:t>Definujte zápatí - název prezentace / pracoviště</a:t>
            </a:r>
            <a:endParaRPr lang="cs-CZ" altLang="cs-CZ" dirty="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r>
              <a:rPr lang="cs-CZ" altLang="cs-CZ" dirty="0"/>
              <a:t>Definujte zápatí - název prezentace / pracoviště</a:t>
            </a:r>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p:txBody>
          <a:bodyPr/>
          <a:lstStyle/>
          <a:p>
            <a:r>
              <a:rPr lang="pl-PL" altLang="cs-CZ" dirty="0"/>
              <a:t>Daň z </a:t>
            </a:r>
            <a:r>
              <a:rPr lang="pl-PL" altLang="cs-CZ" dirty="0" smtClean="0"/>
              <a:t>příjmů – závislá činnost</a:t>
            </a:r>
            <a:r>
              <a:rPr lang="pl-PL" altLang="cs-CZ" dirty="0" smtClean="0"/>
              <a:t/>
            </a:r>
            <a:br>
              <a:rPr lang="pl-PL" altLang="cs-CZ" dirty="0" smtClean="0"/>
            </a:br>
            <a:r>
              <a:rPr lang="pl-PL" altLang="cs-CZ" dirty="0"/>
              <a:t/>
            </a:r>
            <a:br>
              <a:rPr lang="pl-PL" altLang="cs-CZ" dirty="0"/>
            </a:br>
            <a:r>
              <a:rPr lang="pl-PL" altLang="cs-CZ" dirty="0" smtClean="0"/>
              <a:t/>
            </a:r>
            <a:br>
              <a:rPr lang="pl-PL" altLang="cs-CZ" dirty="0" smtClean="0"/>
            </a:br>
            <a:r>
              <a:rPr lang="pl-PL" altLang="cs-CZ" sz="2000" dirty="0" smtClean="0"/>
              <a:t>Michal Radvan</a:t>
            </a:r>
            <a:endParaRPr lang="cs-CZ" alt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cs-CZ" altLang="en-US" smtClean="0"/>
              <a:t>Dílčí základ daně podle § 6</a:t>
            </a:r>
          </a:p>
        </p:txBody>
      </p:sp>
      <p:sp>
        <p:nvSpPr>
          <p:cNvPr id="10243" name="Rectangle 3"/>
          <p:cNvSpPr>
            <a:spLocks noGrp="1" noChangeArrowheads="1"/>
          </p:cNvSpPr>
          <p:nvPr>
            <p:ph type="body" idx="1"/>
          </p:nvPr>
        </p:nvSpPr>
        <p:spPr/>
        <p:txBody>
          <a:bodyPr/>
          <a:lstStyle/>
          <a:p>
            <a:pPr>
              <a:buFont typeface="Wingdings" pitchFamily="2" charset="2"/>
              <a:buNone/>
            </a:pPr>
            <a:r>
              <a:rPr lang="cs-CZ" altLang="en-US" b="1" u="sng" smtClean="0"/>
              <a:t>Celkový úhrn příjmů od jednoho zaměstnavatele zvýšený o SaZP</a:t>
            </a:r>
          </a:p>
          <a:p>
            <a:pPr>
              <a:buFont typeface="Wingdings" pitchFamily="2" charset="2"/>
              <a:buNone/>
            </a:pPr>
            <a:endParaRPr lang="cs-CZ" altLang="en-US" smtClean="0"/>
          </a:p>
          <a:p>
            <a:pPr>
              <a:buFont typeface="Wingdings" pitchFamily="2" charset="2"/>
              <a:buNone/>
            </a:pPr>
            <a:r>
              <a:rPr lang="cs-CZ" altLang="en-US" smtClean="0"/>
              <a:t>Pojistné na soc. zab. + příspěvek na státní politiku zaměstnanosti – 25 %</a:t>
            </a:r>
          </a:p>
          <a:p>
            <a:pPr>
              <a:buFont typeface="Wingdings" pitchFamily="2" charset="2"/>
              <a:buNone/>
            </a:pPr>
            <a:r>
              <a:rPr lang="cs-CZ" altLang="en-US" smtClean="0"/>
              <a:t>Pojistné na všeobecné zdrav. poj – 9 %</a:t>
            </a:r>
          </a:p>
          <a:p>
            <a:pPr>
              <a:buFont typeface="Wingdings" pitchFamily="2" charset="2"/>
              <a:buNone/>
            </a:pPr>
            <a:endParaRPr lang="cs-CZ" altLang="en-US" b="1" smtClean="0"/>
          </a:p>
          <a:p>
            <a:pPr>
              <a:buFont typeface="Wingdings" pitchFamily="2" charset="2"/>
              <a:buNone/>
            </a:pPr>
            <a:r>
              <a:rPr lang="cs-CZ" altLang="en-US" b="1" smtClean="0"/>
              <a:t>CELKEM 34 % </a:t>
            </a:r>
            <a:r>
              <a:rPr lang="cs-CZ" altLang="en-US" smtClean="0"/>
              <a:t>z hrubé mzdy</a:t>
            </a:r>
            <a:endParaRPr lang="cs-CZ" altLang="en-US" b="1" smtClean="0"/>
          </a:p>
          <a:p>
            <a:pPr>
              <a:buFont typeface="Wingdings" pitchFamily="2" charset="2"/>
              <a:buNone/>
            </a:pPr>
            <a:endParaRPr lang="cs-CZ" altLang="en-US" smtClean="0"/>
          </a:p>
        </p:txBody>
      </p:sp>
    </p:spTree>
    <p:extLst>
      <p:ext uri="{BB962C8B-B14F-4D97-AF65-F5344CB8AC3E}">
        <p14:creationId xmlns:p14="http://schemas.microsoft.com/office/powerpoint/2010/main" val="34220221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ltLang="en-US" smtClean="0"/>
              <a:t>Osvobození - § 4</a:t>
            </a:r>
          </a:p>
        </p:txBody>
      </p:sp>
      <p:sp>
        <p:nvSpPr>
          <p:cNvPr id="17411" name="Rectangle 3"/>
          <p:cNvSpPr>
            <a:spLocks noGrp="1" noChangeArrowheads="1"/>
          </p:cNvSpPr>
          <p:nvPr>
            <p:ph type="body" idx="1"/>
          </p:nvPr>
        </p:nvSpPr>
        <p:spPr/>
        <p:txBody>
          <a:bodyPr/>
          <a:lstStyle/>
          <a:p>
            <a:pPr>
              <a:lnSpc>
                <a:spcPct val="90000"/>
              </a:lnSpc>
            </a:pPr>
            <a:r>
              <a:rPr lang="cs-CZ" altLang="en-US" dirty="0" smtClean="0"/>
              <a:t>příjmy z prodeje rodinného domu, bytu, včetně souvisejícího pozemku (časový test 2, resp. 5 let)</a:t>
            </a:r>
          </a:p>
          <a:p>
            <a:pPr>
              <a:lnSpc>
                <a:spcPct val="90000"/>
              </a:lnSpc>
            </a:pPr>
            <a:r>
              <a:rPr lang="pl-PL" altLang="en-US" dirty="0" smtClean="0"/>
              <a:t>příjmy z prodeje movitých věcí (u některých časový test 1 rok)</a:t>
            </a:r>
          </a:p>
          <a:p>
            <a:pPr>
              <a:lnSpc>
                <a:spcPct val="90000"/>
              </a:lnSpc>
            </a:pPr>
            <a:r>
              <a:rPr lang="pl-PL" altLang="en-US" dirty="0" smtClean="0"/>
              <a:t>příjmy z prodeje cenných papírů (časový test 6 měsíců)</a:t>
            </a:r>
          </a:p>
          <a:p>
            <a:pPr>
              <a:lnSpc>
                <a:spcPct val="90000"/>
              </a:lnSpc>
            </a:pPr>
            <a:r>
              <a:rPr lang="pl-PL" altLang="en-US" dirty="0" smtClean="0"/>
              <a:t>důchody, dávky, stipendia a mnoho dalších</a:t>
            </a:r>
            <a:endParaRPr lang="cs-CZ" altLang="en-US" dirty="0" smtClean="0"/>
          </a:p>
        </p:txBody>
      </p:sp>
    </p:spTree>
    <p:extLst>
      <p:ext uri="{BB962C8B-B14F-4D97-AF65-F5344CB8AC3E}">
        <p14:creationId xmlns:p14="http://schemas.microsoft.com/office/powerpoint/2010/main" val="27854177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cs-CZ" altLang="en-US" smtClean="0"/>
              <a:t>Základ daně</a:t>
            </a:r>
          </a:p>
        </p:txBody>
      </p:sp>
      <p:sp>
        <p:nvSpPr>
          <p:cNvPr id="18435" name="Rectangle 3"/>
          <p:cNvSpPr>
            <a:spLocks noGrp="1" noChangeArrowheads="1"/>
          </p:cNvSpPr>
          <p:nvPr>
            <p:ph type="body" idx="1"/>
          </p:nvPr>
        </p:nvSpPr>
        <p:spPr/>
        <p:txBody>
          <a:bodyPr/>
          <a:lstStyle/>
          <a:p>
            <a:pPr>
              <a:buFont typeface="Wingdings" pitchFamily="2" charset="2"/>
              <a:buNone/>
            </a:pPr>
            <a:endParaRPr lang="cs-CZ" altLang="en-US" sz="4400" smtClean="0"/>
          </a:p>
          <a:p>
            <a:pPr>
              <a:buFont typeface="Wingdings" pitchFamily="2" charset="2"/>
              <a:buNone/>
            </a:pPr>
            <a:r>
              <a:rPr lang="cs-CZ" altLang="en-US" sz="4400" smtClean="0"/>
              <a:t>		ZD = </a:t>
            </a:r>
            <a:r>
              <a:rPr lang="el-GR" altLang="en-US" sz="4400" smtClean="0">
                <a:cs typeface="Arial" charset="0"/>
              </a:rPr>
              <a:t>Σ</a:t>
            </a:r>
            <a:r>
              <a:rPr lang="cs-CZ" altLang="en-US" sz="4400" smtClean="0">
                <a:cs typeface="Arial" charset="0"/>
              </a:rPr>
              <a:t> DZD</a:t>
            </a:r>
            <a:endParaRPr lang="el-GR" altLang="en-US" sz="4400" smtClean="0">
              <a:cs typeface="Arial" charset="0"/>
            </a:endParaRPr>
          </a:p>
        </p:txBody>
      </p:sp>
    </p:spTree>
    <p:extLst>
      <p:ext uri="{BB962C8B-B14F-4D97-AF65-F5344CB8AC3E}">
        <p14:creationId xmlns:p14="http://schemas.microsoft.com/office/powerpoint/2010/main" val="4523371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cs-CZ" altLang="en-US" smtClean="0"/>
              <a:t>Způsob výpočtu DPFO</a:t>
            </a:r>
          </a:p>
        </p:txBody>
      </p:sp>
      <p:sp>
        <p:nvSpPr>
          <p:cNvPr id="19459" name="Rectangle 3"/>
          <p:cNvSpPr>
            <a:spLocks noGrp="1" noChangeArrowheads="1"/>
          </p:cNvSpPr>
          <p:nvPr>
            <p:ph type="body" idx="1"/>
          </p:nvPr>
        </p:nvSpPr>
        <p:spPr/>
        <p:txBody>
          <a:bodyPr/>
          <a:lstStyle/>
          <a:p>
            <a:pPr>
              <a:lnSpc>
                <a:spcPct val="90000"/>
              </a:lnSpc>
              <a:buFont typeface="Wingdings" pitchFamily="2" charset="2"/>
              <a:buNone/>
            </a:pPr>
            <a:r>
              <a:rPr lang="cs-CZ" altLang="en-US" sz="1800" smtClean="0"/>
              <a:t>	1.</a:t>
            </a:r>
            <a:r>
              <a:rPr lang="cs-CZ" altLang="en-US" sz="3200" smtClean="0"/>
              <a:t> </a:t>
            </a:r>
            <a:r>
              <a:rPr lang="cs-CZ" altLang="en-US" sz="1800" smtClean="0"/>
              <a:t>Rozdělit příjmy do § 6-10 podle druhu</a:t>
            </a:r>
          </a:p>
          <a:p>
            <a:pPr>
              <a:lnSpc>
                <a:spcPct val="90000"/>
              </a:lnSpc>
              <a:buFont typeface="Wingdings" pitchFamily="2" charset="2"/>
              <a:buNone/>
            </a:pPr>
            <a:r>
              <a:rPr lang="cs-CZ" altLang="en-US" sz="1800" smtClean="0"/>
              <a:t>	2.  Z příjmů vymezit příjmy osvobozené a příjmy podléhající  srážkové dani</a:t>
            </a:r>
          </a:p>
          <a:p>
            <a:pPr>
              <a:lnSpc>
                <a:spcPct val="90000"/>
              </a:lnSpc>
              <a:buFont typeface="Wingdings" pitchFamily="2" charset="2"/>
              <a:buNone/>
            </a:pPr>
            <a:r>
              <a:rPr lang="cs-CZ" altLang="en-US" sz="1800" smtClean="0"/>
              <a:t>	3. Určit výši DZD</a:t>
            </a:r>
          </a:p>
          <a:p>
            <a:pPr>
              <a:lnSpc>
                <a:spcPct val="90000"/>
              </a:lnSpc>
              <a:buFont typeface="Wingdings" pitchFamily="2" charset="2"/>
              <a:buNone/>
            </a:pPr>
            <a:r>
              <a:rPr lang="cs-CZ" altLang="en-US" sz="1800" smtClean="0"/>
              <a:t>	4. Určit ZD</a:t>
            </a:r>
          </a:p>
          <a:p>
            <a:pPr>
              <a:lnSpc>
                <a:spcPct val="90000"/>
              </a:lnSpc>
              <a:buFont typeface="Wingdings" pitchFamily="2" charset="2"/>
              <a:buNone/>
            </a:pPr>
            <a:r>
              <a:rPr lang="cs-CZ" altLang="en-US" sz="1800" smtClean="0"/>
              <a:t>	5. Odečíst nezdanitelné částky a odčitatelné položky</a:t>
            </a:r>
          </a:p>
          <a:p>
            <a:pPr>
              <a:lnSpc>
                <a:spcPct val="90000"/>
              </a:lnSpc>
              <a:buFont typeface="Wingdings" pitchFamily="2" charset="2"/>
              <a:buNone/>
            </a:pPr>
            <a:r>
              <a:rPr lang="cs-CZ" altLang="en-US" sz="1800" smtClean="0"/>
              <a:t>	6. Aplikovat sazbu daně</a:t>
            </a:r>
          </a:p>
          <a:p>
            <a:pPr>
              <a:lnSpc>
                <a:spcPct val="90000"/>
              </a:lnSpc>
              <a:buFont typeface="Wingdings" pitchFamily="2" charset="2"/>
              <a:buNone/>
            </a:pPr>
            <a:r>
              <a:rPr lang="cs-CZ" altLang="en-US" sz="1800" smtClean="0"/>
              <a:t>	7. Aplikovat slevy na dani</a:t>
            </a:r>
          </a:p>
          <a:p>
            <a:pPr>
              <a:lnSpc>
                <a:spcPct val="90000"/>
              </a:lnSpc>
              <a:buFont typeface="Wingdings" pitchFamily="2" charset="2"/>
              <a:buNone/>
            </a:pPr>
            <a:r>
              <a:rPr lang="cs-CZ" altLang="en-US" sz="1800" smtClean="0"/>
              <a:t>	8. Aplikovat daňové zvýhodnění na děti</a:t>
            </a:r>
          </a:p>
          <a:p>
            <a:pPr>
              <a:lnSpc>
                <a:spcPct val="90000"/>
              </a:lnSpc>
              <a:buFont typeface="Wingdings" pitchFamily="2" charset="2"/>
              <a:buNone/>
            </a:pPr>
            <a:r>
              <a:rPr lang="cs-CZ" altLang="en-US" sz="1800" smtClean="0"/>
              <a:t>	9. Odečíst od daňové povinnosti již uhrazené zálohy</a:t>
            </a:r>
          </a:p>
          <a:p>
            <a:pPr>
              <a:lnSpc>
                <a:spcPct val="90000"/>
              </a:lnSpc>
            </a:pPr>
            <a:endParaRPr lang="cs-CZ" altLang="en-US" sz="2000" smtClean="0"/>
          </a:p>
        </p:txBody>
      </p:sp>
    </p:spTree>
    <p:extLst>
      <p:ext uri="{BB962C8B-B14F-4D97-AF65-F5344CB8AC3E}">
        <p14:creationId xmlns:p14="http://schemas.microsoft.com/office/powerpoint/2010/main" val="1947171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altLang="en-US" smtClean="0"/>
              <a:t>Způsob výpočtu DPFO</a:t>
            </a:r>
          </a:p>
        </p:txBody>
      </p:sp>
      <p:sp>
        <p:nvSpPr>
          <p:cNvPr id="20483" name="Rectangle 3"/>
          <p:cNvSpPr>
            <a:spLocks noGrp="1" noChangeArrowheads="1"/>
          </p:cNvSpPr>
          <p:nvPr>
            <p:ph type="body" idx="1"/>
          </p:nvPr>
        </p:nvSpPr>
        <p:spPr/>
        <p:txBody>
          <a:bodyPr/>
          <a:lstStyle/>
          <a:p>
            <a:pPr>
              <a:lnSpc>
                <a:spcPct val="80000"/>
              </a:lnSpc>
              <a:buFont typeface="Wingdings" pitchFamily="2" charset="2"/>
              <a:buNone/>
            </a:pPr>
            <a:r>
              <a:rPr lang="cs-CZ" altLang="en-US" sz="1800" dirty="0" smtClean="0"/>
              <a:t>  	Základ daně = </a:t>
            </a:r>
            <a:r>
              <a:rPr lang="el-GR" altLang="en-US" sz="1800" dirty="0" smtClean="0">
                <a:cs typeface="Arial" charset="0"/>
              </a:rPr>
              <a:t>Σ</a:t>
            </a:r>
            <a:r>
              <a:rPr lang="cs-CZ" altLang="en-US" sz="1800" dirty="0" smtClean="0">
                <a:cs typeface="Arial" charset="0"/>
              </a:rPr>
              <a:t> DZD</a:t>
            </a:r>
          </a:p>
          <a:p>
            <a:pPr>
              <a:lnSpc>
                <a:spcPct val="80000"/>
              </a:lnSpc>
              <a:buFont typeface="Wingdings" pitchFamily="2" charset="2"/>
              <a:buNone/>
            </a:pPr>
            <a:r>
              <a:rPr lang="cs-CZ" altLang="en-US" sz="1800" dirty="0" smtClean="0"/>
              <a:t>	</a:t>
            </a:r>
            <a:r>
              <a:rPr lang="cs-CZ" altLang="en-US" sz="1800" u="sng" dirty="0" smtClean="0"/>
              <a:t>- Nezdanitelné částky a odčitatelné položky</a:t>
            </a:r>
            <a:r>
              <a:rPr lang="cs-CZ" altLang="en-US" sz="1800" dirty="0" smtClean="0"/>
              <a:t> </a:t>
            </a:r>
            <a:r>
              <a:rPr lang="cs-CZ" altLang="en-US" sz="1600" dirty="0" smtClean="0"/>
              <a:t>(§ 15 a 34)</a:t>
            </a:r>
            <a:endParaRPr lang="cs-CZ" altLang="en-US" sz="1800" dirty="0" smtClean="0"/>
          </a:p>
          <a:p>
            <a:pPr>
              <a:lnSpc>
                <a:spcPct val="80000"/>
              </a:lnSpc>
              <a:buFont typeface="Wingdings" pitchFamily="2" charset="2"/>
              <a:buNone/>
            </a:pPr>
            <a:r>
              <a:rPr lang="cs-CZ" altLang="en-US" sz="1800" dirty="0" smtClean="0"/>
              <a:t>	Upravený základ daně</a:t>
            </a:r>
          </a:p>
          <a:p>
            <a:pPr>
              <a:lnSpc>
                <a:spcPct val="80000"/>
              </a:lnSpc>
              <a:buFont typeface="Wingdings" pitchFamily="2" charset="2"/>
              <a:buNone/>
            </a:pPr>
            <a:r>
              <a:rPr lang="cs-CZ" altLang="en-US" sz="1800" dirty="0" smtClean="0"/>
              <a:t>	Základ daně zaokrouhlený		</a:t>
            </a:r>
          </a:p>
          <a:p>
            <a:pPr>
              <a:lnSpc>
                <a:spcPct val="80000"/>
              </a:lnSpc>
              <a:buFont typeface="Wingdings" pitchFamily="2" charset="2"/>
              <a:buNone/>
            </a:pPr>
            <a:r>
              <a:rPr lang="cs-CZ" altLang="en-US" sz="1800" dirty="0" smtClean="0"/>
              <a:t>	DPFO brutto I (15 %)			</a:t>
            </a:r>
          </a:p>
          <a:p>
            <a:pPr>
              <a:lnSpc>
                <a:spcPct val="80000"/>
              </a:lnSpc>
              <a:buFont typeface="Wingdings" pitchFamily="2" charset="2"/>
              <a:buNone/>
            </a:pPr>
            <a:r>
              <a:rPr lang="cs-CZ" altLang="en-US" sz="1800" dirty="0" smtClean="0"/>
              <a:t>    </a:t>
            </a:r>
            <a:r>
              <a:rPr lang="cs-CZ" altLang="en-US" sz="1800" u="sng" dirty="0" smtClean="0"/>
              <a:t>- Slevy na dani (§ 35ba, 35bb, 35bc)</a:t>
            </a:r>
          </a:p>
          <a:p>
            <a:pPr>
              <a:lnSpc>
                <a:spcPct val="80000"/>
              </a:lnSpc>
              <a:buFont typeface="Wingdings" pitchFamily="2" charset="2"/>
              <a:buNone/>
            </a:pPr>
            <a:r>
              <a:rPr lang="cs-CZ" altLang="en-US" sz="1800" dirty="0" smtClean="0"/>
              <a:t>	DPFO brutto II (</a:t>
            </a:r>
            <a:r>
              <a:rPr lang="en-US" altLang="en-US" sz="1800" dirty="0" smtClean="0">
                <a:cs typeface="Arial" charset="0"/>
              </a:rPr>
              <a:t>&gt;</a:t>
            </a:r>
            <a:r>
              <a:rPr lang="cs-CZ" altLang="en-US" sz="1800" dirty="0" smtClean="0">
                <a:cs typeface="Arial" charset="0"/>
              </a:rPr>
              <a:t> nebo = 0)</a:t>
            </a:r>
            <a:r>
              <a:rPr lang="cs-CZ" altLang="en-US" sz="1800" dirty="0" smtClean="0"/>
              <a:t>			</a:t>
            </a:r>
          </a:p>
          <a:p>
            <a:pPr>
              <a:lnSpc>
                <a:spcPct val="80000"/>
              </a:lnSpc>
              <a:buFont typeface="Wingdings" pitchFamily="2" charset="2"/>
              <a:buNone/>
            </a:pPr>
            <a:r>
              <a:rPr lang="cs-CZ" altLang="en-US" sz="1800" dirty="0" smtClean="0"/>
              <a:t>  	</a:t>
            </a:r>
            <a:r>
              <a:rPr lang="cs-CZ" altLang="en-US" sz="1800" u="sng" dirty="0" smtClean="0"/>
              <a:t>- Daňové zvýhodnění na děti (sleva)</a:t>
            </a:r>
          </a:p>
          <a:p>
            <a:pPr>
              <a:lnSpc>
                <a:spcPct val="80000"/>
              </a:lnSpc>
              <a:buFont typeface="Wingdings" pitchFamily="2" charset="2"/>
              <a:buNone/>
            </a:pPr>
            <a:r>
              <a:rPr lang="cs-CZ" altLang="en-US" sz="1800" dirty="0" smtClean="0"/>
              <a:t>	</a:t>
            </a:r>
            <a:r>
              <a:rPr lang="cs-CZ" altLang="en-US" sz="1800" b="1" dirty="0" smtClean="0"/>
              <a:t>DPFO netto</a:t>
            </a:r>
            <a:r>
              <a:rPr lang="cs-CZ" altLang="en-US" sz="1800" dirty="0" smtClean="0"/>
              <a:t>				</a:t>
            </a:r>
            <a:endParaRPr lang="cs-CZ" altLang="en-US" sz="1800" b="1" dirty="0" smtClean="0"/>
          </a:p>
          <a:p>
            <a:pPr>
              <a:lnSpc>
                <a:spcPct val="80000"/>
              </a:lnSpc>
              <a:buFont typeface="Wingdings" pitchFamily="2" charset="2"/>
              <a:buNone/>
            </a:pPr>
            <a:r>
              <a:rPr lang="cs-CZ" altLang="en-US" sz="1800" b="1" dirty="0" smtClean="0"/>
              <a:t>  	</a:t>
            </a:r>
            <a:r>
              <a:rPr lang="cs-CZ" altLang="en-US" sz="1800" u="sng" dirty="0" smtClean="0"/>
              <a:t>-</a:t>
            </a:r>
            <a:r>
              <a:rPr lang="cs-CZ" altLang="en-US" sz="1800" b="1" u="sng" dirty="0" smtClean="0"/>
              <a:t> </a:t>
            </a:r>
            <a:r>
              <a:rPr lang="cs-CZ" altLang="en-US" sz="1800" u="sng" dirty="0" smtClean="0"/>
              <a:t>Uhrazené zálohy</a:t>
            </a:r>
            <a:r>
              <a:rPr lang="cs-CZ" altLang="en-US" sz="1800" b="1" u="sng" dirty="0" smtClean="0"/>
              <a:t>	____</a:t>
            </a:r>
            <a:endParaRPr lang="cs-CZ" altLang="en-US" sz="1800" u="sng" dirty="0" smtClean="0"/>
          </a:p>
          <a:p>
            <a:pPr>
              <a:lnSpc>
                <a:spcPct val="80000"/>
              </a:lnSpc>
              <a:buFont typeface="Wingdings" pitchFamily="2" charset="2"/>
              <a:buNone/>
            </a:pPr>
            <a:r>
              <a:rPr lang="cs-CZ" altLang="en-US" sz="1800" dirty="0" smtClean="0"/>
              <a:t>	</a:t>
            </a:r>
            <a:r>
              <a:rPr lang="cs-CZ" altLang="en-US" sz="1800" b="1" dirty="0" smtClean="0"/>
              <a:t>DOPLATEK/PŘEPLATEK</a:t>
            </a:r>
          </a:p>
        </p:txBody>
      </p:sp>
    </p:spTree>
    <p:extLst>
      <p:ext uri="{BB962C8B-B14F-4D97-AF65-F5344CB8AC3E}">
        <p14:creationId xmlns:p14="http://schemas.microsoft.com/office/powerpoint/2010/main" val="1617228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cs-CZ" altLang="en-US" smtClean="0"/>
              <a:t>Nezdanitelné částky (§ 15)</a:t>
            </a:r>
          </a:p>
        </p:txBody>
      </p:sp>
      <p:sp>
        <p:nvSpPr>
          <p:cNvPr id="21507" name="Rectangle 3"/>
          <p:cNvSpPr>
            <a:spLocks noGrp="1" noChangeArrowheads="1"/>
          </p:cNvSpPr>
          <p:nvPr>
            <p:ph type="body" idx="1"/>
          </p:nvPr>
        </p:nvSpPr>
        <p:spPr/>
        <p:txBody>
          <a:bodyPr/>
          <a:lstStyle/>
          <a:p>
            <a:pPr>
              <a:lnSpc>
                <a:spcPct val="90000"/>
              </a:lnSpc>
            </a:pPr>
            <a:r>
              <a:rPr lang="cs-CZ" altLang="en-US" sz="1800" smtClean="0"/>
              <a:t>Dary – 2% ze základu daně, min. 1,000 Kč – 15 % ze základu daně</a:t>
            </a:r>
          </a:p>
          <a:p>
            <a:pPr>
              <a:lnSpc>
                <a:spcPct val="90000"/>
              </a:lnSpc>
            </a:pPr>
            <a:r>
              <a:rPr lang="cs-CZ" altLang="en-US" sz="1800" smtClean="0"/>
              <a:t>Úroky ze stavebního spoření, hypoúvěru apod. na stavbu určenou k bydlení, max. 300,000 Kč</a:t>
            </a:r>
          </a:p>
          <a:p>
            <a:pPr>
              <a:lnSpc>
                <a:spcPct val="90000"/>
              </a:lnSpc>
            </a:pPr>
            <a:r>
              <a:rPr lang="cs-CZ" altLang="en-US" sz="1800" smtClean="0"/>
              <a:t>Penzijní připojištění snížené o 12,000 Kč, max. 12,000 Kč</a:t>
            </a:r>
          </a:p>
          <a:p>
            <a:pPr>
              <a:lnSpc>
                <a:spcPct val="90000"/>
              </a:lnSpc>
            </a:pPr>
            <a:r>
              <a:rPr lang="cs-CZ" altLang="en-US" sz="1800" smtClean="0"/>
              <a:t>Životní pojištění, max. 12,000 Kč</a:t>
            </a:r>
          </a:p>
          <a:p>
            <a:pPr>
              <a:lnSpc>
                <a:spcPct val="90000"/>
              </a:lnSpc>
            </a:pPr>
            <a:r>
              <a:rPr lang="cs-CZ" altLang="en-US" sz="1800" smtClean="0"/>
              <a:t>Příspěvek odborům – 1,5 % z hrubé mzdy, max. 3,000 Kč</a:t>
            </a:r>
          </a:p>
          <a:p>
            <a:pPr>
              <a:lnSpc>
                <a:spcPct val="90000"/>
              </a:lnSpc>
            </a:pPr>
            <a:r>
              <a:rPr lang="cs-CZ" altLang="en-US" sz="1800" smtClean="0"/>
              <a:t>Úhrady za zkoušky ověřující výsledky dalšího vzdělávání, max. 10,000 Kč</a:t>
            </a:r>
          </a:p>
        </p:txBody>
      </p:sp>
    </p:spTree>
    <p:extLst>
      <p:ext uri="{BB962C8B-B14F-4D97-AF65-F5344CB8AC3E}">
        <p14:creationId xmlns:p14="http://schemas.microsoft.com/office/powerpoint/2010/main" val="20993264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cs-CZ" altLang="en-US" sz="2300" smtClean="0"/>
              <a:t>Položky odčitatelné od základu daně (§ 34)</a:t>
            </a:r>
          </a:p>
        </p:txBody>
      </p:sp>
      <p:sp>
        <p:nvSpPr>
          <p:cNvPr id="22531" name="Rectangle 3"/>
          <p:cNvSpPr>
            <a:spLocks noGrp="1" noChangeArrowheads="1"/>
          </p:cNvSpPr>
          <p:nvPr>
            <p:ph type="body" idx="1"/>
          </p:nvPr>
        </p:nvSpPr>
        <p:spPr/>
        <p:txBody>
          <a:bodyPr/>
          <a:lstStyle/>
          <a:p>
            <a:r>
              <a:rPr lang="cs-CZ" altLang="en-US" smtClean="0"/>
              <a:t>daňová ztráta (max. 5 let),</a:t>
            </a:r>
          </a:p>
          <a:p>
            <a:r>
              <a:rPr lang="cs-CZ" altLang="en-US" smtClean="0"/>
              <a:t>100 % výdajů (nákladů), které poplatník vynaložil při realizaci projektů výzkumu a vývoje </a:t>
            </a:r>
          </a:p>
          <a:p>
            <a:r>
              <a:rPr lang="cs-CZ" altLang="en-US" smtClean="0"/>
              <a:t>závazné posouzení na výdaje na výzkum a vývoj</a:t>
            </a:r>
          </a:p>
        </p:txBody>
      </p:sp>
    </p:spTree>
    <p:extLst>
      <p:ext uri="{BB962C8B-B14F-4D97-AF65-F5344CB8AC3E}">
        <p14:creationId xmlns:p14="http://schemas.microsoft.com/office/powerpoint/2010/main" val="2131566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cs-CZ" altLang="en-US" smtClean="0"/>
              <a:t>Slevy na dani (§§ 35, 35a)</a:t>
            </a:r>
          </a:p>
        </p:txBody>
      </p:sp>
      <p:sp>
        <p:nvSpPr>
          <p:cNvPr id="23555" name="Rectangle 3"/>
          <p:cNvSpPr>
            <a:spLocks noGrp="1" noChangeArrowheads="1"/>
          </p:cNvSpPr>
          <p:nvPr>
            <p:ph type="body" idx="1"/>
          </p:nvPr>
        </p:nvSpPr>
        <p:spPr/>
        <p:txBody>
          <a:bodyPr/>
          <a:lstStyle/>
          <a:p>
            <a:r>
              <a:rPr lang="cs-CZ" altLang="en-US" smtClean="0"/>
              <a:t>18 000 Kč za každého zaměstnance se zdravotním postižením </a:t>
            </a:r>
          </a:p>
          <a:p>
            <a:r>
              <a:rPr lang="cs-CZ" altLang="en-US" smtClean="0"/>
              <a:t>60 000 Kč za každého zaměstnance s těžším zdravotním postižením </a:t>
            </a:r>
          </a:p>
          <a:p>
            <a:r>
              <a:rPr lang="cs-CZ" altLang="en-US" smtClean="0"/>
              <a:t>Investiční pobídka</a:t>
            </a:r>
          </a:p>
        </p:txBody>
      </p:sp>
    </p:spTree>
    <p:extLst>
      <p:ext uri="{BB962C8B-B14F-4D97-AF65-F5344CB8AC3E}">
        <p14:creationId xmlns:p14="http://schemas.microsoft.com/office/powerpoint/2010/main" val="3875108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cs-CZ" altLang="en-US" smtClean="0"/>
              <a:t>Slevy na dani (§ 35ba) </a:t>
            </a:r>
          </a:p>
        </p:txBody>
      </p:sp>
      <p:sp>
        <p:nvSpPr>
          <p:cNvPr id="24579" name="Rectangle 3"/>
          <p:cNvSpPr>
            <a:spLocks noGrp="1" noChangeArrowheads="1"/>
          </p:cNvSpPr>
          <p:nvPr>
            <p:ph type="body" idx="1"/>
          </p:nvPr>
        </p:nvSpPr>
        <p:spPr>
          <a:xfrm>
            <a:off x="509589" y="2017712"/>
            <a:ext cx="8082321" cy="4506179"/>
          </a:xfrm>
        </p:spPr>
        <p:txBody>
          <a:bodyPr/>
          <a:lstStyle/>
          <a:p>
            <a:r>
              <a:rPr lang="cs-CZ" altLang="en-US" sz="2000" dirty="0" smtClean="0"/>
              <a:t>24.840 Kč na poplatníka; PRDUCH!</a:t>
            </a:r>
          </a:p>
          <a:p>
            <a:r>
              <a:rPr lang="cs-CZ" altLang="en-US" sz="2000" dirty="0" smtClean="0"/>
              <a:t>24.840 Kč na manželku,</a:t>
            </a:r>
          </a:p>
          <a:p>
            <a:r>
              <a:rPr lang="cs-CZ" altLang="en-US" sz="2000" dirty="0" smtClean="0"/>
              <a:t>2.520 Kč, pobírá-li poplatník invalidní důchod pro invaliditu 1. nebo 2. stupně,</a:t>
            </a:r>
          </a:p>
          <a:p>
            <a:r>
              <a:rPr lang="cs-CZ" altLang="en-US" sz="2000" dirty="0" smtClean="0"/>
              <a:t>5.040 Kč, pobírá-li poplatník invalidní důchod pro invaliditu 3. stupně,</a:t>
            </a:r>
          </a:p>
          <a:p>
            <a:r>
              <a:rPr lang="cs-CZ" altLang="en-US" sz="2000" dirty="0" smtClean="0"/>
              <a:t>16.140 Kč, je-li poplatník držitelem průkazu ZTP/P,</a:t>
            </a:r>
          </a:p>
          <a:p>
            <a:r>
              <a:rPr lang="cs-CZ" altLang="en-US" sz="2000" dirty="0" smtClean="0"/>
              <a:t>4.020 Kč u poplatníka – studenta,</a:t>
            </a:r>
          </a:p>
          <a:p>
            <a:r>
              <a:rPr lang="cs-CZ" altLang="en-US" sz="2000" dirty="0" smtClean="0"/>
              <a:t>Za umístění dítěte – </a:t>
            </a:r>
            <a:r>
              <a:rPr lang="cs-CZ" altLang="en-US" sz="2000" dirty="0" err="1" smtClean="0"/>
              <a:t>školkovné</a:t>
            </a:r>
            <a:r>
              <a:rPr lang="cs-CZ" altLang="en-US" sz="2000" dirty="0" smtClean="0"/>
              <a:t> (§ 35bb),</a:t>
            </a:r>
          </a:p>
          <a:p>
            <a:r>
              <a:rPr lang="cs-CZ" altLang="en-US" sz="2000" dirty="0" smtClean="0"/>
              <a:t>Za evidenci </a:t>
            </a:r>
            <a:r>
              <a:rPr lang="cs-CZ" altLang="en-US" sz="2000" dirty="0"/>
              <a:t>tržeb </a:t>
            </a:r>
            <a:r>
              <a:rPr lang="cs-CZ" altLang="en-US" sz="2000" dirty="0" smtClean="0"/>
              <a:t>– </a:t>
            </a:r>
            <a:r>
              <a:rPr lang="cs-CZ" altLang="en-US" sz="2000" dirty="0"/>
              <a:t>5 000 </a:t>
            </a:r>
            <a:r>
              <a:rPr lang="cs-CZ" altLang="en-US" sz="2000" dirty="0" smtClean="0"/>
              <a:t>Kč, max. ve </a:t>
            </a:r>
            <a:r>
              <a:rPr lang="cs-CZ" altLang="en-US" sz="2000" dirty="0"/>
              <a:t>výši kladného rozdílu mezi 15 % dílčího základu daně ze samostatné činnosti a základní slevy na </a:t>
            </a:r>
            <a:r>
              <a:rPr lang="cs-CZ" altLang="en-US" sz="2000" dirty="0" smtClean="0"/>
              <a:t>poplatníka, pouze </a:t>
            </a:r>
            <a:r>
              <a:rPr lang="cs-CZ" altLang="en-US" sz="2000" dirty="0"/>
              <a:t>ve zdaňovacím období, ve kterém poplatník poprvé zaevidoval </a:t>
            </a:r>
            <a:r>
              <a:rPr lang="cs-CZ" altLang="en-US" sz="2000" dirty="0" smtClean="0"/>
              <a:t>tržbu.</a:t>
            </a:r>
          </a:p>
        </p:txBody>
      </p:sp>
    </p:spTree>
    <p:extLst>
      <p:ext uri="{BB962C8B-B14F-4D97-AF65-F5344CB8AC3E}">
        <p14:creationId xmlns:p14="http://schemas.microsoft.com/office/powerpoint/2010/main" val="19692492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cs-CZ" altLang="en-US" smtClean="0"/>
              <a:t>Daňové zvýhodnění (§ 35c)</a:t>
            </a:r>
          </a:p>
        </p:txBody>
      </p:sp>
      <p:sp>
        <p:nvSpPr>
          <p:cNvPr id="25603" name="Rectangle 3"/>
          <p:cNvSpPr>
            <a:spLocks noGrp="1" noChangeArrowheads="1"/>
          </p:cNvSpPr>
          <p:nvPr>
            <p:ph type="body" idx="1"/>
          </p:nvPr>
        </p:nvSpPr>
        <p:spPr/>
        <p:txBody>
          <a:bodyPr/>
          <a:lstStyle/>
          <a:p>
            <a:r>
              <a:rPr lang="cs-CZ" altLang="en-US" dirty="0" smtClean="0"/>
              <a:t>13.404 Kč ročně za vyživované dítě žijící s poplatníkem ve společné domácnosti, </a:t>
            </a:r>
            <a:r>
              <a:rPr lang="en-US" altLang="cs-CZ" dirty="0" smtClean="0"/>
              <a:t>17</a:t>
            </a:r>
            <a:r>
              <a:rPr lang="cs-CZ" altLang="cs-CZ" dirty="0" smtClean="0"/>
              <a:t>.</a:t>
            </a:r>
            <a:r>
              <a:rPr lang="en-US" altLang="cs-CZ" dirty="0" smtClean="0"/>
              <a:t>004 </a:t>
            </a:r>
            <a:r>
              <a:rPr lang="en-US" altLang="cs-CZ" dirty="0" err="1"/>
              <a:t>ročně</a:t>
            </a:r>
            <a:r>
              <a:rPr lang="en-US" altLang="cs-CZ" dirty="0"/>
              <a:t> </a:t>
            </a:r>
            <a:r>
              <a:rPr lang="en-US" altLang="cs-CZ" dirty="0" err="1" smtClean="0"/>
              <a:t>na</a:t>
            </a:r>
            <a:r>
              <a:rPr lang="en-US" altLang="cs-CZ" dirty="0" smtClean="0"/>
              <a:t> </a:t>
            </a:r>
            <a:r>
              <a:rPr lang="en-US" altLang="cs-CZ" dirty="0" err="1" smtClean="0"/>
              <a:t>druhé</a:t>
            </a:r>
            <a:r>
              <a:rPr lang="en-US" altLang="cs-CZ" dirty="0" smtClean="0"/>
              <a:t> </a:t>
            </a:r>
            <a:r>
              <a:rPr lang="en-US" altLang="cs-CZ" dirty="0" err="1" smtClean="0"/>
              <a:t>dítě</a:t>
            </a:r>
            <a:r>
              <a:rPr lang="en-US" altLang="cs-CZ" dirty="0" smtClean="0"/>
              <a:t> a 20</a:t>
            </a:r>
            <a:r>
              <a:rPr lang="cs-CZ" altLang="cs-CZ" dirty="0" smtClean="0"/>
              <a:t>.</a:t>
            </a:r>
            <a:r>
              <a:rPr lang="en-US" altLang="cs-CZ" dirty="0" smtClean="0"/>
              <a:t>604 </a:t>
            </a:r>
            <a:r>
              <a:rPr lang="en-US" altLang="cs-CZ" dirty="0" err="1"/>
              <a:t>Kč</a:t>
            </a:r>
            <a:r>
              <a:rPr lang="en-US" altLang="cs-CZ" dirty="0"/>
              <a:t> </a:t>
            </a:r>
            <a:r>
              <a:rPr lang="en-US" altLang="cs-CZ" dirty="0" err="1" smtClean="0"/>
              <a:t>ročně</a:t>
            </a:r>
            <a:r>
              <a:rPr lang="en-US" altLang="cs-CZ" dirty="0" smtClean="0"/>
              <a:t> </a:t>
            </a:r>
            <a:r>
              <a:rPr lang="en-US" altLang="cs-CZ" dirty="0" err="1" smtClean="0"/>
              <a:t>na</a:t>
            </a:r>
            <a:r>
              <a:rPr lang="en-US" altLang="cs-CZ" dirty="0" smtClean="0"/>
              <a:t> </a:t>
            </a:r>
            <a:r>
              <a:rPr lang="en-US" altLang="cs-CZ" dirty="0" err="1" smtClean="0"/>
              <a:t>třetí</a:t>
            </a:r>
            <a:r>
              <a:rPr lang="en-US" altLang="cs-CZ" dirty="0" smtClean="0"/>
              <a:t> a </a:t>
            </a:r>
            <a:r>
              <a:rPr lang="en-US" altLang="cs-CZ" dirty="0" err="1" smtClean="0"/>
              <a:t>každé</a:t>
            </a:r>
            <a:r>
              <a:rPr lang="en-US" altLang="cs-CZ" dirty="0" smtClean="0"/>
              <a:t> </a:t>
            </a:r>
            <a:r>
              <a:rPr lang="en-US" altLang="cs-CZ" dirty="0" err="1" smtClean="0"/>
              <a:t>další</a:t>
            </a:r>
            <a:r>
              <a:rPr lang="en-US" altLang="cs-CZ" dirty="0" smtClean="0"/>
              <a:t> </a:t>
            </a:r>
            <a:r>
              <a:rPr lang="en-US" altLang="cs-CZ" dirty="0" err="1" smtClean="0"/>
              <a:t>dítě</a:t>
            </a:r>
            <a:endParaRPr lang="cs-CZ" altLang="en-US" dirty="0" smtClean="0"/>
          </a:p>
          <a:p>
            <a:r>
              <a:rPr lang="cs-CZ" altLang="en-US" dirty="0" smtClean="0"/>
              <a:t>Dvojnásobek dítě s průkazem ZTP/P</a:t>
            </a:r>
          </a:p>
          <a:p>
            <a:r>
              <a:rPr lang="cs-CZ" altLang="en-US" dirty="0" smtClean="0"/>
              <a:t>Do daňové povinnosti 0 Kč se jedná o slevu, pak o daňový bonus</a:t>
            </a:r>
          </a:p>
          <a:p>
            <a:r>
              <a:rPr lang="cs-CZ" altLang="en-US" dirty="0" smtClean="0"/>
              <a:t>Bonus se vyplácí v rozmezí 100 – 60.300 Kč ročně, je třeba alespoň šestinásobek min. mzdy</a:t>
            </a:r>
          </a:p>
        </p:txBody>
      </p:sp>
    </p:spTree>
    <p:extLst>
      <p:ext uri="{BB962C8B-B14F-4D97-AF65-F5344CB8AC3E}">
        <p14:creationId xmlns:p14="http://schemas.microsoft.com/office/powerpoint/2010/main" val="26372795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cs-CZ" altLang="en-US" dirty="0" smtClean="0"/>
              <a:t>Pojem „daň“</a:t>
            </a:r>
          </a:p>
        </p:txBody>
      </p:sp>
      <p:sp>
        <p:nvSpPr>
          <p:cNvPr id="5123" name="Rectangle 3"/>
          <p:cNvSpPr>
            <a:spLocks noGrp="1" noChangeArrowheads="1"/>
          </p:cNvSpPr>
          <p:nvPr>
            <p:ph type="body" idx="1"/>
          </p:nvPr>
        </p:nvSpPr>
        <p:spPr/>
        <p:txBody>
          <a:bodyPr/>
          <a:lstStyle/>
          <a:p>
            <a:pPr eaLnBrk="1" hangingPunct="1">
              <a:lnSpc>
                <a:spcPct val="90000"/>
              </a:lnSpc>
              <a:buFontTx/>
              <a:buNone/>
            </a:pPr>
            <a:r>
              <a:rPr lang="cs-CZ" altLang="en-US" dirty="0" smtClean="0"/>
              <a:t>	</a:t>
            </a:r>
            <a:r>
              <a:rPr lang="cs-CZ" altLang="en-US" b="1" dirty="0" smtClean="0"/>
              <a:t>Daň</a:t>
            </a:r>
            <a:r>
              <a:rPr lang="cs-CZ" altLang="en-US" dirty="0" smtClean="0"/>
              <a:t> je povinná, zákonem předem sazbou stanovená částka, kterou se více méně pravidelně odčerpává na nenávratném principu bez ekvivalentního protiplnění část nominálního důchodu ekonomického subjektu ve prospěch veřejného peněžního fondu. </a:t>
            </a:r>
          </a:p>
          <a:p>
            <a:pPr eaLnBrk="1" hangingPunct="1">
              <a:lnSpc>
                <a:spcPct val="90000"/>
              </a:lnSpc>
              <a:buFontTx/>
              <a:buNone/>
            </a:pPr>
            <a:endParaRPr lang="cs-CZ" altLang="en-US" dirty="0" smtClean="0"/>
          </a:p>
          <a:p>
            <a:pPr eaLnBrk="1" hangingPunct="1">
              <a:lnSpc>
                <a:spcPct val="90000"/>
              </a:lnSpc>
              <a:buFontTx/>
              <a:buNone/>
            </a:pPr>
            <a:r>
              <a:rPr lang="cs-CZ" altLang="en-US" dirty="0" smtClean="0"/>
              <a:t>	</a:t>
            </a:r>
            <a:r>
              <a:rPr lang="en-US" altLang="en-US" dirty="0" smtClean="0">
                <a:latin typeface="Times New Roman" pitchFamily="18" charset="0"/>
                <a:cs typeface="Times New Roman" pitchFamily="18" charset="0"/>
              </a:rPr>
              <a:t>=&gt;</a:t>
            </a:r>
            <a:r>
              <a:rPr lang="cs-CZ" altLang="en-US" dirty="0" smtClean="0">
                <a:latin typeface="Times New Roman" pitchFamily="18" charset="0"/>
                <a:cs typeface="Times New Roman" pitchFamily="18" charset="0"/>
              </a:rPr>
              <a:t> </a:t>
            </a:r>
            <a:r>
              <a:rPr lang="cs-CZ" altLang="en-US" dirty="0" smtClean="0"/>
              <a:t>pojem „daň stricto sensu“</a:t>
            </a:r>
          </a:p>
        </p:txBody>
      </p:sp>
    </p:spTree>
    <p:extLst>
      <p:ext uri="{BB962C8B-B14F-4D97-AF65-F5344CB8AC3E}">
        <p14:creationId xmlns:p14="http://schemas.microsoft.com/office/powerpoint/2010/main" val="4272116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smtClean="0"/>
              <a:t>Porovnání § 6 a 7</a:t>
            </a:r>
            <a:endParaRPr lang="cs-CZ" dirty="0"/>
          </a:p>
        </p:txBody>
      </p:sp>
      <p:sp>
        <p:nvSpPr>
          <p:cNvPr id="7" name="Zástupný symbol pro obsah 6"/>
          <p:cNvSpPr>
            <a:spLocks noGrp="1"/>
          </p:cNvSpPr>
          <p:nvPr>
            <p:ph sz="half" idx="1"/>
          </p:nvPr>
        </p:nvSpPr>
        <p:spPr/>
        <p:txBody>
          <a:bodyPr/>
          <a:lstStyle/>
          <a:p>
            <a:pPr marL="0" indent="0">
              <a:buNone/>
            </a:pPr>
            <a:r>
              <a:rPr lang="cs-CZ" sz="2000" dirty="0" smtClean="0"/>
              <a:t>Zaměstnanec</a:t>
            </a:r>
          </a:p>
          <a:p>
            <a:pPr marL="0" indent="0">
              <a:buNone/>
            </a:pPr>
            <a:r>
              <a:rPr lang="cs-CZ" sz="2000" dirty="0" smtClean="0"/>
              <a:t>Hrubá mzda 		1000000</a:t>
            </a:r>
          </a:p>
          <a:p>
            <a:pPr marL="0" indent="0">
              <a:buNone/>
            </a:pPr>
            <a:r>
              <a:rPr lang="cs-CZ" sz="2000" dirty="0" err="1" smtClean="0"/>
              <a:t>Superhrubá</a:t>
            </a:r>
            <a:r>
              <a:rPr lang="cs-CZ" sz="2000" dirty="0" smtClean="0"/>
              <a:t> mzda 	1340000</a:t>
            </a:r>
          </a:p>
          <a:p>
            <a:pPr marL="0" indent="0">
              <a:buNone/>
            </a:pPr>
            <a:r>
              <a:rPr lang="cs-CZ" sz="2000" dirty="0" smtClean="0"/>
              <a:t>Daň br. I		201000</a:t>
            </a:r>
          </a:p>
          <a:p>
            <a:pPr marL="0" indent="0">
              <a:buNone/>
            </a:pPr>
            <a:r>
              <a:rPr lang="cs-CZ" sz="2000" dirty="0" smtClean="0"/>
              <a:t>Sleva			-24840</a:t>
            </a:r>
          </a:p>
          <a:p>
            <a:pPr marL="0" indent="0">
              <a:buNone/>
            </a:pPr>
            <a:r>
              <a:rPr lang="cs-CZ" sz="2000" dirty="0" smtClean="0"/>
              <a:t>Daň br. II		176160</a:t>
            </a:r>
          </a:p>
          <a:p>
            <a:pPr marL="0" indent="0">
              <a:buNone/>
            </a:pPr>
            <a:r>
              <a:rPr lang="cs-CZ" sz="2000" dirty="0" smtClean="0"/>
              <a:t>Daň. zvýhodnění	-13404</a:t>
            </a:r>
          </a:p>
          <a:p>
            <a:pPr marL="0" indent="0">
              <a:buNone/>
            </a:pPr>
            <a:r>
              <a:rPr lang="cs-CZ" sz="2000" dirty="0" smtClean="0"/>
              <a:t>Daň netto		162756</a:t>
            </a:r>
            <a:endParaRPr lang="cs-CZ" sz="2000" dirty="0"/>
          </a:p>
        </p:txBody>
      </p:sp>
      <p:sp>
        <p:nvSpPr>
          <p:cNvPr id="8" name="Zástupný symbol pro obsah 7"/>
          <p:cNvSpPr>
            <a:spLocks noGrp="1"/>
          </p:cNvSpPr>
          <p:nvPr>
            <p:ph sz="half" idx="2"/>
          </p:nvPr>
        </p:nvSpPr>
        <p:spPr/>
        <p:txBody>
          <a:bodyPr/>
          <a:lstStyle/>
          <a:p>
            <a:pPr marL="0" indent="0">
              <a:buNone/>
            </a:pPr>
            <a:r>
              <a:rPr lang="cs-CZ" sz="2000" dirty="0" smtClean="0"/>
              <a:t>Podnikatel</a:t>
            </a:r>
          </a:p>
          <a:p>
            <a:pPr marL="0" indent="0">
              <a:buNone/>
            </a:pPr>
            <a:r>
              <a:rPr lang="cs-CZ" sz="2000" dirty="0" smtClean="0"/>
              <a:t>Odměna</a:t>
            </a:r>
            <a:r>
              <a:rPr lang="cs-CZ" sz="2000" dirty="0"/>
              <a:t>		1000000</a:t>
            </a:r>
          </a:p>
          <a:p>
            <a:pPr marL="0" indent="0">
              <a:buNone/>
            </a:pPr>
            <a:r>
              <a:rPr lang="cs-CZ" sz="2000" dirty="0" smtClean="0"/>
              <a:t>Základ daně	</a:t>
            </a:r>
            <a:r>
              <a:rPr lang="cs-CZ" sz="2000" dirty="0"/>
              <a:t>	</a:t>
            </a:r>
            <a:r>
              <a:rPr lang="cs-CZ" sz="2000" dirty="0" smtClean="0"/>
              <a:t>600000</a:t>
            </a:r>
            <a:endParaRPr lang="cs-CZ" sz="2000" dirty="0"/>
          </a:p>
          <a:p>
            <a:pPr marL="0" indent="0">
              <a:buNone/>
            </a:pPr>
            <a:r>
              <a:rPr lang="cs-CZ" sz="2000" dirty="0"/>
              <a:t>Daň br. I		</a:t>
            </a:r>
            <a:r>
              <a:rPr lang="cs-CZ" sz="2000" dirty="0" smtClean="0"/>
              <a:t>90000</a:t>
            </a:r>
            <a:endParaRPr lang="cs-CZ" sz="2000" dirty="0"/>
          </a:p>
          <a:p>
            <a:pPr marL="0" indent="0">
              <a:buNone/>
            </a:pPr>
            <a:r>
              <a:rPr lang="cs-CZ" sz="2000" dirty="0"/>
              <a:t>Sleva			-24840</a:t>
            </a:r>
          </a:p>
          <a:p>
            <a:pPr marL="0" indent="0">
              <a:buNone/>
            </a:pPr>
            <a:r>
              <a:rPr lang="cs-CZ" sz="2000" dirty="0"/>
              <a:t>Daň br. II		</a:t>
            </a:r>
            <a:r>
              <a:rPr lang="cs-CZ" sz="2000" dirty="0" smtClean="0"/>
              <a:t>65160</a:t>
            </a:r>
            <a:endParaRPr lang="cs-CZ" sz="2000" dirty="0"/>
          </a:p>
          <a:p>
            <a:pPr marL="0" indent="0">
              <a:buNone/>
            </a:pPr>
            <a:r>
              <a:rPr lang="cs-CZ" sz="2000" dirty="0"/>
              <a:t>Daň. zvýhodnění	</a:t>
            </a:r>
            <a:r>
              <a:rPr lang="cs-CZ" sz="2000" dirty="0" smtClean="0"/>
              <a:t>NELZE</a:t>
            </a:r>
            <a:endParaRPr lang="cs-CZ" sz="2000" dirty="0"/>
          </a:p>
          <a:p>
            <a:pPr marL="0" indent="0">
              <a:buNone/>
            </a:pPr>
            <a:r>
              <a:rPr lang="cs-CZ" sz="2000" dirty="0"/>
              <a:t>Daň netto		</a:t>
            </a:r>
            <a:r>
              <a:rPr lang="cs-CZ" sz="2000" dirty="0" smtClean="0"/>
              <a:t>65160</a:t>
            </a:r>
          </a:p>
          <a:p>
            <a:pPr marL="0" indent="0">
              <a:buNone/>
            </a:pPr>
            <a:endParaRPr lang="cs-CZ" sz="2000" dirty="0"/>
          </a:p>
          <a:p>
            <a:pPr marL="0" indent="0">
              <a:buNone/>
            </a:pPr>
            <a:r>
              <a:rPr lang="cs-CZ" sz="2000" dirty="0" smtClean="0"/>
              <a:t>NELZE ALE …</a:t>
            </a:r>
            <a:endParaRPr lang="cs-CZ" sz="2000" dirty="0"/>
          </a:p>
          <a:p>
            <a:pPr marL="0" indent="0">
              <a:buNone/>
            </a:pPr>
            <a:endParaRPr lang="cs-CZ" sz="20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Tree>
    <p:extLst>
      <p:ext uri="{BB962C8B-B14F-4D97-AF65-F5344CB8AC3E}">
        <p14:creationId xmlns:p14="http://schemas.microsoft.com/office/powerpoint/2010/main" val="2285488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cs-CZ" altLang="en-US" smtClean="0"/>
              <a:t>Roční zúčtování (§ 38ch)</a:t>
            </a:r>
          </a:p>
        </p:txBody>
      </p:sp>
      <p:sp>
        <p:nvSpPr>
          <p:cNvPr id="28675" name="Rectangle 3"/>
          <p:cNvSpPr>
            <a:spLocks noGrp="1" noChangeArrowheads="1"/>
          </p:cNvSpPr>
          <p:nvPr>
            <p:ph type="body" idx="1"/>
          </p:nvPr>
        </p:nvSpPr>
        <p:spPr/>
        <p:txBody>
          <a:bodyPr/>
          <a:lstStyle/>
          <a:p>
            <a:pPr>
              <a:lnSpc>
                <a:spcPct val="90000"/>
              </a:lnSpc>
            </a:pPr>
            <a:r>
              <a:rPr lang="cs-CZ" altLang="en-US" sz="2000" smtClean="0"/>
              <a:t>Jeden nebo postupně několik z-vatelů</a:t>
            </a:r>
          </a:p>
          <a:p>
            <a:pPr>
              <a:lnSpc>
                <a:spcPct val="90000"/>
              </a:lnSpc>
            </a:pPr>
            <a:r>
              <a:rPr lang="cs-CZ" altLang="en-US" sz="2000" smtClean="0"/>
              <a:t>Písemná žádost do 15.února</a:t>
            </a:r>
          </a:p>
          <a:p>
            <a:pPr>
              <a:lnSpc>
                <a:spcPct val="90000"/>
              </a:lnSpc>
            </a:pPr>
            <a:r>
              <a:rPr lang="cs-CZ" altLang="en-US" sz="2000" smtClean="0"/>
              <a:t>Poslední plátce daně</a:t>
            </a:r>
          </a:p>
          <a:p>
            <a:pPr>
              <a:lnSpc>
                <a:spcPct val="90000"/>
              </a:lnSpc>
            </a:pPr>
            <a:r>
              <a:rPr lang="cs-CZ" altLang="en-US" sz="2000" smtClean="0"/>
              <a:t>Doklady od všech předchozích plátců daně a další doklady k uplatnění slev a nezdanitelných částek</a:t>
            </a:r>
          </a:p>
          <a:p>
            <a:pPr>
              <a:lnSpc>
                <a:spcPct val="90000"/>
              </a:lnSpc>
            </a:pPr>
            <a:r>
              <a:rPr lang="cs-CZ" altLang="en-US" sz="2000" smtClean="0"/>
              <a:t>Nepodá sám daňové přiznání</a:t>
            </a:r>
          </a:p>
          <a:p>
            <a:pPr>
              <a:lnSpc>
                <a:spcPct val="90000"/>
              </a:lnSpc>
            </a:pPr>
            <a:r>
              <a:rPr lang="cs-CZ" altLang="en-US" sz="2000" smtClean="0"/>
              <a:t>Přeplatek bude uhrazen ve mzdě za březen</a:t>
            </a:r>
          </a:p>
        </p:txBody>
      </p:sp>
    </p:spTree>
    <p:extLst>
      <p:ext uri="{BB962C8B-B14F-4D97-AF65-F5344CB8AC3E}">
        <p14:creationId xmlns:p14="http://schemas.microsoft.com/office/powerpoint/2010/main" val="36072268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cs-CZ" altLang="en-US" smtClean="0"/>
              <a:t>Daňové přiznání</a:t>
            </a:r>
          </a:p>
        </p:txBody>
      </p:sp>
      <p:sp>
        <p:nvSpPr>
          <p:cNvPr id="29699" name="Rectangle 3"/>
          <p:cNvSpPr>
            <a:spLocks noGrp="1" noChangeArrowheads="1"/>
          </p:cNvSpPr>
          <p:nvPr>
            <p:ph type="body" idx="1"/>
          </p:nvPr>
        </p:nvSpPr>
        <p:spPr/>
        <p:txBody>
          <a:bodyPr/>
          <a:lstStyle/>
          <a:p>
            <a:r>
              <a:rPr lang="cs-CZ" altLang="en-US" smtClean="0"/>
              <a:t>Každý, kdo má více DZD a jehož roční příjmy přesáhly 15,000 Kč nebo má ztrátu s výjimkou těch, kteří si nechají zpracovat roční zúčtování</a:t>
            </a:r>
          </a:p>
          <a:p>
            <a:r>
              <a:rPr lang="cs-CZ" altLang="en-US" smtClean="0"/>
              <a:t>Do 1.4., event. další lhůty</a:t>
            </a:r>
          </a:p>
        </p:txBody>
      </p:sp>
    </p:spTree>
    <p:extLst>
      <p:ext uri="{BB962C8B-B14F-4D97-AF65-F5344CB8AC3E}">
        <p14:creationId xmlns:p14="http://schemas.microsoft.com/office/powerpoint/2010/main" val="35588657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cs-CZ" altLang="en-US" smtClean="0"/>
              <a:t>Správce daně + placení daně</a:t>
            </a:r>
          </a:p>
        </p:txBody>
      </p:sp>
      <p:sp>
        <p:nvSpPr>
          <p:cNvPr id="30723" name="Rectangle 3"/>
          <p:cNvSpPr>
            <a:spLocks noGrp="1" noChangeArrowheads="1"/>
          </p:cNvSpPr>
          <p:nvPr>
            <p:ph type="body" idx="1"/>
          </p:nvPr>
        </p:nvSpPr>
        <p:spPr/>
        <p:txBody>
          <a:bodyPr/>
          <a:lstStyle/>
          <a:p>
            <a:pPr>
              <a:lnSpc>
                <a:spcPct val="90000"/>
              </a:lnSpc>
            </a:pPr>
            <a:r>
              <a:rPr lang="cs-CZ" altLang="en-US" smtClean="0"/>
              <a:t>FÚ podle bydliště poplatníka</a:t>
            </a:r>
          </a:p>
          <a:p>
            <a:pPr>
              <a:lnSpc>
                <a:spcPct val="90000"/>
              </a:lnSpc>
            </a:pPr>
            <a:r>
              <a:rPr lang="cs-CZ" altLang="en-US" smtClean="0"/>
              <a:t>Splatnost daně ve lhůtě pro podání DP</a:t>
            </a:r>
          </a:p>
          <a:p>
            <a:pPr>
              <a:lnSpc>
                <a:spcPct val="90000"/>
              </a:lnSpc>
            </a:pPr>
            <a:r>
              <a:rPr lang="cs-CZ" altLang="en-US" smtClean="0"/>
              <a:t>Zálohy</a:t>
            </a:r>
          </a:p>
          <a:p>
            <a:pPr lvl="1">
              <a:lnSpc>
                <a:spcPct val="90000"/>
              </a:lnSpc>
            </a:pPr>
            <a:r>
              <a:rPr lang="cs-CZ" altLang="en-US" smtClean="0"/>
              <a:t>poslední známá daňová povinnost (mimo § 10)</a:t>
            </a:r>
          </a:p>
          <a:p>
            <a:pPr lvl="1">
              <a:lnSpc>
                <a:spcPct val="90000"/>
              </a:lnSpc>
            </a:pPr>
            <a:r>
              <a:rPr lang="cs-CZ" altLang="en-US" smtClean="0"/>
              <a:t>do 30 000 zálohy nejsou</a:t>
            </a:r>
          </a:p>
          <a:p>
            <a:pPr lvl="1">
              <a:lnSpc>
                <a:spcPct val="90000"/>
              </a:lnSpc>
            </a:pPr>
            <a:r>
              <a:rPr lang="cs-CZ" altLang="en-US" smtClean="0"/>
              <a:t>30 000 Kč - 150 000 Kč: 2 zálohy ve výši 40 % (15.6. a 15.12.)</a:t>
            </a:r>
          </a:p>
          <a:p>
            <a:pPr lvl="1">
              <a:lnSpc>
                <a:spcPct val="90000"/>
              </a:lnSpc>
            </a:pPr>
            <a:r>
              <a:rPr lang="cs-CZ" altLang="en-US" smtClean="0"/>
              <a:t>více než 150 000 Kč: 4 zálohy ve výši 25 % (15.3., 15.6., 15.9., 15.12.)</a:t>
            </a:r>
          </a:p>
          <a:p>
            <a:pPr lvl="1">
              <a:lnSpc>
                <a:spcPct val="90000"/>
              </a:lnSpc>
            </a:pPr>
            <a:r>
              <a:rPr lang="cs-CZ" altLang="en-US" smtClean="0"/>
              <a:t>výjimky pro osoby s příjmy podle § 6 (limity do 15 % - obvyklé zálohy, 15 – 50 % zálohy v poloviční výši, nad 50 % - zálohy platí jen zaměstnavatel)</a:t>
            </a:r>
          </a:p>
          <a:p>
            <a:pPr lvl="1">
              <a:lnSpc>
                <a:spcPct val="90000"/>
              </a:lnSpc>
            </a:pPr>
            <a:endParaRPr lang="cs-CZ" altLang="en-US" smtClean="0"/>
          </a:p>
        </p:txBody>
      </p:sp>
    </p:spTree>
    <p:extLst>
      <p:ext uri="{BB962C8B-B14F-4D97-AF65-F5344CB8AC3E}">
        <p14:creationId xmlns:p14="http://schemas.microsoft.com/office/powerpoint/2010/main" val="4955338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4294967295"/>
          </p:nvPr>
        </p:nvSpPr>
        <p:spPr>
          <a:xfrm>
            <a:off x="0" y="1600200"/>
            <a:ext cx="8229600" cy="4530725"/>
          </a:xfrm>
        </p:spPr>
        <p:txBody>
          <a:bodyPr/>
          <a:lstStyle/>
          <a:p>
            <a:pPr eaLnBrk="1" hangingPunct="1">
              <a:buFont typeface="Wingdings" pitchFamily="2" charset="2"/>
              <a:buNone/>
            </a:pPr>
            <a:r>
              <a:rPr lang="cs-CZ" altLang="en-US" dirty="0" smtClean="0"/>
              <a:t>		</a:t>
            </a:r>
          </a:p>
          <a:p>
            <a:pPr eaLnBrk="1" hangingPunct="1">
              <a:buFont typeface="Wingdings" pitchFamily="2" charset="2"/>
              <a:buNone/>
            </a:pPr>
            <a:endParaRPr lang="cs-CZ" altLang="en-US" dirty="0" smtClean="0"/>
          </a:p>
          <a:p>
            <a:pPr eaLnBrk="1" hangingPunct="1">
              <a:buFont typeface="Wingdings" pitchFamily="2" charset="2"/>
              <a:buNone/>
            </a:pPr>
            <a:r>
              <a:rPr lang="cs-CZ" altLang="en-US" dirty="0" smtClean="0"/>
              <a:t>		Děkuji za pozornost!</a:t>
            </a:r>
          </a:p>
        </p:txBody>
      </p:sp>
    </p:spTree>
    <p:extLst>
      <p:ext uri="{BB962C8B-B14F-4D97-AF65-F5344CB8AC3E}">
        <p14:creationId xmlns:p14="http://schemas.microsoft.com/office/powerpoint/2010/main" val="509976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cs-CZ" altLang="en-US" smtClean="0"/>
              <a:t>Konstrukční prvky daně</a:t>
            </a:r>
          </a:p>
        </p:txBody>
      </p:sp>
      <p:sp>
        <p:nvSpPr>
          <p:cNvPr id="10243" name="Rectangle 3"/>
          <p:cNvSpPr>
            <a:spLocks noGrp="1" noChangeArrowheads="1"/>
          </p:cNvSpPr>
          <p:nvPr>
            <p:ph type="body" idx="1"/>
          </p:nvPr>
        </p:nvSpPr>
        <p:spPr/>
        <p:txBody>
          <a:bodyPr/>
          <a:lstStyle/>
          <a:p>
            <a:pPr eaLnBrk="1" hangingPunct="1"/>
            <a:r>
              <a:rPr lang="cs-CZ" altLang="en-US" sz="2800" smtClean="0"/>
              <a:t>Daňový subjekt</a:t>
            </a:r>
          </a:p>
          <a:p>
            <a:pPr eaLnBrk="1" hangingPunct="1"/>
            <a:r>
              <a:rPr lang="cs-CZ" altLang="en-US" sz="2800" smtClean="0"/>
              <a:t>Objekt zdanění</a:t>
            </a:r>
          </a:p>
          <a:p>
            <a:pPr eaLnBrk="1" hangingPunct="1"/>
            <a:r>
              <a:rPr lang="cs-CZ" altLang="en-US" sz="2800" smtClean="0"/>
              <a:t>Základ daně</a:t>
            </a:r>
          </a:p>
          <a:p>
            <a:pPr eaLnBrk="1" hangingPunct="1"/>
            <a:r>
              <a:rPr lang="cs-CZ" altLang="en-US" sz="2800" smtClean="0"/>
              <a:t>Sazba daně</a:t>
            </a:r>
          </a:p>
          <a:p>
            <a:pPr eaLnBrk="1" hangingPunct="1"/>
            <a:r>
              <a:rPr lang="cs-CZ" altLang="en-US" sz="2800" smtClean="0"/>
              <a:t>Korekční prvky</a:t>
            </a:r>
          </a:p>
          <a:p>
            <a:pPr eaLnBrk="1" hangingPunct="1"/>
            <a:r>
              <a:rPr lang="cs-CZ" altLang="en-US" sz="2800" smtClean="0"/>
              <a:t>Rozpočtové určení daně</a:t>
            </a:r>
          </a:p>
          <a:p>
            <a:pPr eaLnBrk="1" hangingPunct="1"/>
            <a:r>
              <a:rPr lang="cs-CZ" altLang="en-US" sz="2800" smtClean="0"/>
              <a:t>Správce daně</a:t>
            </a:r>
          </a:p>
          <a:p>
            <a:pPr eaLnBrk="1" hangingPunct="1"/>
            <a:r>
              <a:rPr lang="cs-CZ" altLang="en-US" sz="2800" smtClean="0"/>
              <a:t>Podmínky placení</a:t>
            </a:r>
          </a:p>
        </p:txBody>
      </p:sp>
    </p:spTree>
    <p:extLst>
      <p:ext uri="{BB962C8B-B14F-4D97-AF65-F5344CB8AC3E}">
        <p14:creationId xmlns:p14="http://schemas.microsoft.com/office/powerpoint/2010/main" val="27901121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Daň z příjmů fyzických osob</a:t>
            </a:r>
            <a:endParaRPr lang="en-US" dirty="0"/>
          </a:p>
        </p:txBody>
      </p:sp>
      <p:sp>
        <p:nvSpPr>
          <p:cNvPr id="3" name="Zástupný symbol pro obsah 2"/>
          <p:cNvSpPr>
            <a:spLocks noGrp="1"/>
          </p:cNvSpPr>
          <p:nvPr>
            <p:ph idx="1"/>
          </p:nvPr>
        </p:nvSpPr>
        <p:spPr/>
        <p:txBody>
          <a:bodyPr/>
          <a:lstStyle/>
          <a:p>
            <a:r>
              <a:rPr lang="cs-CZ" dirty="0" smtClean="0"/>
              <a:t>Přímá </a:t>
            </a:r>
          </a:p>
          <a:p>
            <a:r>
              <a:rPr lang="cs-CZ" dirty="0" smtClean="0"/>
              <a:t>Důchodová</a:t>
            </a:r>
          </a:p>
          <a:p>
            <a:r>
              <a:rPr lang="cs-CZ" dirty="0" smtClean="0"/>
              <a:t>In personam</a:t>
            </a:r>
            <a:endParaRPr lang="en-US"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Tree>
    <p:extLst>
      <p:ext uri="{BB962C8B-B14F-4D97-AF65-F5344CB8AC3E}">
        <p14:creationId xmlns:p14="http://schemas.microsoft.com/office/powerpoint/2010/main" val="557727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cs-CZ" altLang="en-US" smtClean="0">
                <a:latin typeface="Arial" charset="0"/>
              </a:rPr>
              <a:t>Subjekt daně - poplatník</a:t>
            </a:r>
          </a:p>
        </p:txBody>
      </p:sp>
      <p:sp>
        <p:nvSpPr>
          <p:cNvPr id="5123" name="Rectangle 3"/>
          <p:cNvSpPr>
            <a:spLocks noGrp="1" noChangeArrowheads="1"/>
          </p:cNvSpPr>
          <p:nvPr>
            <p:ph type="body" idx="1"/>
          </p:nvPr>
        </p:nvSpPr>
        <p:spPr/>
        <p:txBody>
          <a:bodyPr/>
          <a:lstStyle/>
          <a:p>
            <a:r>
              <a:rPr lang="cs-CZ" altLang="en-US" sz="2000" smtClean="0"/>
              <a:t>Poplatníky daně z příjmů fyzických osob jsou fyzické osoby.</a:t>
            </a:r>
          </a:p>
          <a:p>
            <a:pPr>
              <a:buFont typeface="Wingdings" pitchFamily="2" charset="2"/>
              <a:buNone/>
            </a:pPr>
            <a:r>
              <a:rPr lang="cs-CZ" altLang="en-US" sz="2000" smtClean="0"/>
              <a:t>	- Rezidenti: poplatníci, kteří mají na území České republiky bydliště nebo se zde obvykle zdržují; mají daňovou povinnost, která se vztahuje jak na příjmy plynoucí ze zdrojů na území České republiky, tak i na příjmy plynoucí ze zdrojů v zahraničí.</a:t>
            </a:r>
          </a:p>
          <a:p>
            <a:pPr>
              <a:buFont typeface="Wingdings" pitchFamily="2" charset="2"/>
              <a:buNone/>
            </a:pPr>
            <a:r>
              <a:rPr lang="cs-CZ" altLang="en-US" sz="2000" smtClean="0"/>
              <a:t>	- Nonrezidenti: poplatníci ostatní; mají daňovou povinnost, která se vztahuje jen na příjmy plynoucí ze zdrojů na území České republiky. </a:t>
            </a:r>
          </a:p>
          <a:p>
            <a:pPr>
              <a:buFont typeface="Wingdings" pitchFamily="2" charset="2"/>
              <a:buNone/>
            </a:pPr>
            <a:r>
              <a:rPr lang="cs-CZ" altLang="en-US" sz="2000" smtClean="0"/>
              <a:t>	- pravidlo 183 dnů</a:t>
            </a:r>
          </a:p>
          <a:p>
            <a:pPr>
              <a:buFont typeface="Wingdings" pitchFamily="2" charset="2"/>
              <a:buNone/>
            </a:pPr>
            <a:r>
              <a:rPr lang="cs-CZ" altLang="en-US" sz="2000" smtClean="0"/>
              <a:t>	- bydlištěm na území České republiky se rozumí místo, kde má poplatník stálý byt za okolností, z nichž lze usuzovat na jeho úmysl trvale se v tomto bytě zdržovat.</a:t>
            </a:r>
            <a:endParaRPr lang="cs-CZ" altLang="en-US" sz="2000" smtClean="0">
              <a:latin typeface="Arial" charset="0"/>
            </a:endParaRPr>
          </a:p>
          <a:p>
            <a:endParaRPr lang="cs-CZ" altLang="en-US" sz="2000" smtClean="0"/>
          </a:p>
        </p:txBody>
      </p:sp>
    </p:spTree>
    <p:extLst>
      <p:ext uri="{BB962C8B-B14F-4D97-AF65-F5344CB8AC3E}">
        <p14:creationId xmlns:p14="http://schemas.microsoft.com/office/powerpoint/2010/main" val="42202624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cs-CZ" altLang="en-US" sz="2800" smtClean="0">
                <a:latin typeface="Arial" charset="0"/>
              </a:rPr>
              <a:t>Subjekt daně – plátce daně z příjmů</a:t>
            </a:r>
          </a:p>
        </p:txBody>
      </p:sp>
      <p:sp>
        <p:nvSpPr>
          <p:cNvPr id="6147" name="Rectangle 3"/>
          <p:cNvSpPr>
            <a:spLocks noGrp="1" noChangeArrowheads="1"/>
          </p:cNvSpPr>
          <p:nvPr>
            <p:ph type="body" idx="1"/>
          </p:nvPr>
        </p:nvSpPr>
        <p:spPr/>
        <p:txBody>
          <a:bodyPr/>
          <a:lstStyle/>
          <a:p>
            <a:r>
              <a:rPr lang="cs-CZ" altLang="en-US" smtClean="0">
                <a:latin typeface="Arial" charset="0"/>
              </a:rPr>
              <a:t>Plátcem daně se rozumí osoba se sídlem nebo bydlištěm na území České republiky, která podle tohoto zákona odvádí správci daně daň nebo zálohu na daň, které jsou vybrány od poplatníků nebo poplatníkům sraženy, nebo úhradu na zajištění daně</a:t>
            </a:r>
          </a:p>
          <a:p>
            <a:r>
              <a:rPr lang="cs-CZ" altLang="en-US" smtClean="0">
                <a:latin typeface="Arial" charset="0"/>
              </a:rPr>
              <a:t>Zaměstnavatel</a:t>
            </a:r>
          </a:p>
          <a:p>
            <a:r>
              <a:rPr lang="cs-CZ" altLang="en-US" smtClean="0">
                <a:latin typeface="Arial" charset="0"/>
              </a:rPr>
              <a:t>Banka</a:t>
            </a:r>
          </a:p>
          <a:p>
            <a:r>
              <a:rPr lang="cs-CZ" altLang="en-US" smtClean="0">
                <a:latin typeface="Arial" charset="0"/>
              </a:rPr>
              <a:t>Společnost vyplácející podíl na zisku</a:t>
            </a:r>
          </a:p>
          <a:p>
            <a:r>
              <a:rPr lang="cs-CZ" altLang="en-US" smtClean="0">
                <a:latin typeface="Arial" charset="0"/>
              </a:rPr>
              <a:t>Další osoby, které sráží daň</a:t>
            </a:r>
          </a:p>
        </p:txBody>
      </p:sp>
    </p:spTree>
    <p:extLst>
      <p:ext uri="{BB962C8B-B14F-4D97-AF65-F5344CB8AC3E}">
        <p14:creationId xmlns:p14="http://schemas.microsoft.com/office/powerpoint/2010/main" val="18443623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cs-CZ" altLang="en-US" smtClean="0">
                <a:latin typeface="Arial" charset="0"/>
              </a:rPr>
              <a:t>Objekt daně</a:t>
            </a:r>
          </a:p>
        </p:txBody>
      </p:sp>
      <p:sp>
        <p:nvSpPr>
          <p:cNvPr id="7171" name="Rectangle 3"/>
          <p:cNvSpPr>
            <a:spLocks noGrp="1" noChangeArrowheads="1"/>
          </p:cNvSpPr>
          <p:nvPr>
            <p:ph type="body" idx="1"/>
          </p:nvPr>
        </p:nvSpPr>
        <p:spPr/>
        <p:txBody>
          <a:bodyPr/>
          <a:lstStyle/>
          <a:p>
            <a:r>
              <a:rPr lang="cs-CZ" altLang="en-US" smtClean="0"/>
              <a:t>Předmětem daně z příjmů fyzických osob jsou</a:t>
            </a:r>
          </a:p>
          <a:p>
            <a:pPr>
              <a:buFont typeface="Wingdings" pitchFamily="2" charset="2"/>
              <a:buNone/>
            </a:pPr>
            <a:r>
              <a:rPr lang="cs-CZ" altLang="en-US" smtClean="0"/>
              <a:t>	a) příjmy ze závislé činnosti a funkční požitky (§ 6),</a:t>
            </a:r>
          </a:p>
          <a:p>
            <a:pPr>
              <a:buFont typeface="Wingdings" pitchFamily="2" charset="2"/>
              <a:buNone/>
            </a:pPr>
            <a:r>
              <a:rPr lang="cs-CZ" altLang="en-US" smtClean="0"/>
              <a:t>	b) příjmy ze samostatné činnosti (§ 7),</a:t>
            </a:r>
          </a:p>
          <a:p>
            <a:pPr>
              <a:buFont typeface="Wingdings" pitchFamily="2" charset="2"/>
              <a:buNone/>
            </a:pPr>
            <a:r>
              <a:rPr lang="cs-CZ" altLang="en-US" smtClean="0"/>
              <a:t>	c) příjmy z kapitálového majetku (§ 8),</a:t>
            </a:r>
          </a:p>
          <a:p>
            <a:pPr>
              <a:buFont typeface="Wingdings" pitchFamily="2" charset="2"/>
              <a:buNone/>
            </a:pPr>
            <a:r>
              <a:rPr lang="cs-CZ" altLang="en-US" smtClean="0"/>
              <a:t>	d) příjmy z nájmu (§ 9),</a:t>
            </a:r>
          </a:p>
          <a:p>
            <a:pPr>
              <a:buFont typeface="Wingdings" pitchFamily="2" charset="2"/>
              <a:buNone/>
            </a:pPr>
            <a:r>
              <a:rPr lang="cs-CZ" altLang="en-US" smtClean="0"/>
              <a:t>	e) ostatní příjmy (§ 10).</a:t>
            </a:r>
          </a:p>
          <a:p>
            <a:pPr>
              <a:buFont typeface="Wingdings" pitchFamily="2" charset="2"/>
              <a:buNone/>
            </a:pPr>
            <a:endParaRPr lang="cs-CZ" altLang="en-US" smtClean="0"/>
          </a:p>
          <a:p>
            <a:r>
              <a:rPr lang="cs-CZ" altLang="en-US" smtClean="0"/>
              <a:t>Příjmem se rozumí příjem peněžní i nepeněžní dosažený i směnou.</a:t>
            </a:r>
          </a:p>
          <a:p>
            <a:endParaRPr lang="cs-CZ" altLang="en-US" smtClean="0"/>
          </a:p>
        </p:txBody>
      </p:sp>
    </p:spTree>
    <p:extLst>
      <p:ext uri="{BB962C8B-B14F-4D97-AF65-F5344CB8AC3E}">
        <p14:creationId xmlns:p14="http://schemas.microsoft.com/office/powerpoint/2010/main" val="38192133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altLang="en-US" smtClean="0"/>
              <a:t>Dílčí základ daně podle § 6</a:t>
            </a:r>
          </a:p>
        </p:txBody>
      </p:sp>
      <p:sp>
        <p:nvSpPr>
          <p:cNvPr id="8195" name="Rectangle 3"/>
          <p:cNvSpPr>
            <a:spLocks noGrp="1" noChangeArrowheads="1"/>
          </p:cNvSpPr>
          <p:nvPr>
            <p:ph type="body" idx="1"/>
          </p:nvPr>
        </p:nvSpPr>
        <p:spPr/>
        <p:txBody>
          <a:bodyPr/>
          <a:lstStyle/>
          <a:p>
            <a:r>
              <a:rPr lang="cs-CZ" altLang="en-US" smtClean="0"/>
              <a:t>Příjmy z pracovněprávních poměrů a poměrů obdobných</a:t>
            </a:r>
          </a:p>
          <a:p>
            <a:r>
              <a:rPr lang="cs-CZ" altLang="en-US" smtClean="0"/>
              <a:t>Příjmy za práci členů družstev, společníků a jednatelů</a:t>
            </a:r>
          </a:p>
          <a:p>
            <a:r>
              <a:rPr lang="cs-CZ" altLang="en-US" smtClean="0"/>
              <a:t>Odměny členů statutárních orgánů</a:t>
            </a:r>
          </a:p>
          <a:p>
            <a:r>
              <a:rPr lang="cs-CZ" altLang="en-US" smtClean="0"/>
              <a:t>Funkční požitky</a:t>
            </a:r>
          </a:p>
          <a:p>
            <a:r>
              <a:rPr lang="cs-CZ" altLang="en-US" smtClean="0"/>
              <a:t>1 % ze vstupní ceny vozidla používaného též pro soukromé účely, minimálně však 1,000 Kč</a:t>
            </a:r>
          </a:p>
          <a:p>
            <a:pPr>
              <a:buFont typeface="Wingdings" pitchFamily="2" charset="2"/>
              <a:buNone/>
            </a:pPr>
            <a:endParaRPr lang="cs-CZ" altLang="en-US" smtClean="0"/>
          </a:p>
          <a:p>
            <a:endParaRPr lang="cs-CZ" altLang="en-US" smtClean="0"/>
          </a:p>
        </p:txBody>
      </p:sp>
    </p:spTree>
    <p:extLst>
      <p:ext uri="{BB962C8B-B14F-4D97-AF65-F5344CB8AC3E}">
        <p14:creationId xmlns:p14="http://schemas.microsoft.com/office/powerpoint/2010/main" val="38610048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cs-CZ" altLang="en-US" smtClean="0"/>
              <a:t>Výjimka</a:t>
            </a:r>
          </a:p>
        </p:txBody>
      </p:sp>
      <p:sp>
        <p:nvSpPr>
          <p:cNvPr id="9219" name="Rectangle 3"/>
          <p:cNvSpPr>
            <a:spLocks noGrp="1" noChangeArrowheads="1"/>
          </p:cNvSpPr>
          <p:nvPr>
            <p:ph type="body" idx="1"/>
          </p:nvPr>
        </p:nvSpPr>
        <p:spPr/>
        <p:txBody>
          <a:bodyPr/>
          <a:lstStyle/>
          <a:p>
            <a:pPr>
              <a:lnSpc>
                <a:spcPct val="90000"/>
              </a:lnSpc>
            </a:pPr>
            <a:r>
              <a:rPr lang="cs-CZ" altLang="en-US" smtClean="0"/>
              <a:t>Příjmy do 10,000 Kč z dohody o provedení práce – srážková daň 15 %</a:t>
            </a:r>
          </a:p>
          <a:p>
            <a:pPr>
              <a:lnSpc>
                <a:spcPct val="90000"/>
              </a:lnSpc>
            </a:pPr>
            <a:r>
              <a:rPr lang="cs-CZ" altLang="en-US" smtClean="0"/>
              <a:t>Cestovní výdaje</a:t>
            </a:r>
          </a:p>
          <a:p>
            <a:pPr>
              <a:lnSpc>
                <a:spcPct val="90000"/>
              </a:lnSpc>
            </a:pPr>
            <a:r>
              <a:rPr lang="cs-CZ" altLang="en-US" smtClean="0"/>
              <a:t>Stravné</a:t>
            </a:r>
          </a:p>
          <a:p>
            <a:pPr>
              <a:lnSpc>
                <a:spcPct val="90000"/>
              </a:lnSpc>
            </a:pPr>
            <a:r>
              <a:rPr lang="cs-CZ" altLang="en-US" smtClean="0"/>
              <a:t>Oděvy, ochranné pomůcky, čistící prostředky apod.</a:t>
            </a:r>
          </a:p>
          <a:p>
            <a:pPr>
              <a:lnSpc>
                <a:spcPct val="90000"/>
              </a:lnSpc>
            </a:pPr>
            <a:r>
              <a:rPr lang="cs-CZ" altLang="en-US" smtClean="0"/>
              <a:t>Zálohy přijaté z-ncem</a:t>
            </a:r>
          </a:p>
          <a:p>
            <a:pPr>
              <a:lnSpc>
                <a:spcPct val="90000"/>
              </a:lnSpc>
            </a:pPr>
            <a:r>
              <a:rPr lang="cs-CZ" altLang="en-US" smtClean="0"/>
              <a:t>Náhrady za opotřebení vlastního nářadí</a:t>
            </a:r>
          </a:p>
          <a:p>
            <a:pPr>
              <a:lnSpc>
                <a:spcPct val="90000"/>
              </a:lnSpc>
            </a:pPr>
            <a:r>
              <a:rPr lang="cs-CZ" altLang="en-US" smtClean="0">
                <a:latin typeface="Arial" charset="0"/>
              </a:rPr>
              <a:t>Platby z-vatele do 30.000 Kč jako příspěvek na penzijní připojištění</a:t>
            </a:r>
          </a:p>
        </p:txBody>
      </p:sp>
    </p:spTree>
    <p:extLst>
      <p:ext uri="{BB962C8B-B14F-4D97-AF65-F5344CB8AC3E}">
        <p14:creationId xmlns:p14="http://schemas.microsoft.com/office/powerpoint/2010/main" val="3760827679"/>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law_sablona_cz</Template>
  <TotalTime>67</TotalTime>
  <Words>880</Words>
  <Application>Microsoft Office PowerPoint</Application>
  <PresentationFormat>Předvádění na obrazovce (4:3)</PresentationFormat>
  <Paragraphs>166</Paragraphs>
  <Slides>24</Slides>
  <Notes>0</Notes>
  <HiddenSlides>0</HiddenSlides>
  <MMClips>0</MMClips>
  <ScaleCrop>false</ScaleCrop>
  <HeadingPairs>
    <vt:vector size="4" baseType="variant">
      <vt:variant>
        <vt:lpstr>Motiv</vt:lpstr>
      </vt:variant>
      <vt:variant>
        <vt:i4>1</vt:i4>
      </vt:variant>
      <vt:variant>
        <vt:lpstr>Nadpisy snímků</vt:lpstr>
      </vt:variant>
      <vt:variant>
        <vt:i4>24</vt:i4>
      </vt:variant>
    </vt:vector>
  </HeadingPairs>
  <TitlesOfParts>
    <vt:vector size="25" baseType="lpstr">
      <vt:lpstr>Prezentace_MU_CZ</vt:lpstr>
      <vt:lpstr>Daň z příjmů – závislá činnost   Michal Radvan</vt:lpstr>
      <vt:lpstr>Pojem „daň“</vt:lpstr>
      <vt:lpstr>Konstrukční prvky daně</vt:lpstr>
      <vt:lpstr>Daň z příjmů fyzických osob</vt:lpstr>
      <vt:lpstr>Subjekt daně - poplatník</vt:lpstr>
      <vt:lpstr>Subjekt daně – plátce daně z příjmů</vt:lpstr>
      <vt:lpstr>Objekt daně</vt:lpstr>
      <vt:lpstr>Dílčí základ daně podle § 6</vt:lpstr>
      <vt:lpstr>Výjimka</vt:lpstr>
      <vt:lpstr>Dílčí základ daně podle § 6</vt:lpstr>
      <vt:lpstr>Osvobození - § 4</vt:lpstr>
      <vt:lpstr>Základ daně</vt:lpstr>
      <vt:lpstr>Způsob výpočtu DPFO</vt:lpstr>
      <vt:lpstr>Způsob výpočtu DPFO</vt:lpstr>
      <vt:lpstr>Nezdanitelné částky (§ 15)</vt:lpstr>
      <vt:lpstr>Položky odčitatelné od základu daně (§ 34)</vt:lpstr>
      <vt:lpstr>Slevy na dani (§§ 35, 35a)</vt:lpstr>
      <vt:lpstr>Slevy na dani (§ 35ba) </vt:lpstr>
      <vt:lpstr>Daňové zvýhodnění (§ 35c)</vt:lpstr>
      <vt:lpstr>Porovnání § 6 a 7</vt:lpstr>
      <vt:lpstr>Roční zúčtování (§ 38ch)</vt:lpstr>
      <vt:lpstr>Daňové přiznání</vt:lpstr>
      <vt:lpstr>Správce daně + placení daně</vt:lpstr>
      <vt:lpstr>Prezentace aplikace PowerPoint</vt:lpstr>
    </vt:vector>
  </TitlesOfParts>
  <Company>PrF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Buchalová</dc:creator>
  <cp:lastModifiedBy>Michal Radvan</cp:lastModifiedBy>
  <cp:revision>10</cp:revision>
  <cp:lastPrinted>1601-01-01T00:00:00Z</cp:lastPrinted>
  <dcterms:created xsi:type="dcterms:W3CDTF">2016-07-26T14:03:44Z</dcterms:created>
  <dcterms:modified xsi:type="dcterms:W3CDTF">2017-02-27T07:49:19Z</dcterms:modified>
</cp:coreProperties>
</file>