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15164-A4FF-4967-81F4-339B9C6A75D1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3282B-11C6-475D-9FBF-859C03B96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6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3282B-11C6-475D-9FBF-859C03B96B9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7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923597-1394-416F-B358-EBBA3B7D39E8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99992" y="2708476"/>
            <a:ext cx="4032448" cy="295277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BYTOVÉ SPOLUVLASTNICTVÍ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>
                <a:solidFill>
                  <a:srgbClr val="FF0000"/>
                </a:solidFill>
              </a:rPr>
              <a:t>vznik a zánik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4047232" cy="900589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JUDr. Eva Dobrovolná, Ph.D., LL.M.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Právnická fakulta MU v Brně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Smlouva o výstavbě II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Minimální náležitosti</a:t>
            </a:r>
          </a:p>
          <a:p>
            <a:pPr lvl="1" algn="just"/>
            <a:r>
              <a:rPr lang="cs-CZ" i="1" dirty="0"/>
              <a:t>údaje stanovené jako náležitosti prohlášení o rozdělení práva k domu a pozemku na vlastnické právo k jednotkám</a:t>
            </a:r>
            <a:endParaRPr lang="cs-CZ" dirty="0"/>
          </a:p>
          <a:p>
            <a:pPr lvl="1" algn="just"/>
            <a:r>
              <a:rPr lang="cs-CZ" i="1" dirty="0"/>
              <a:t>způsob úhrady nákladů výstavby, popřípadě ocenění svépomocně prováděných prací </a:t>
            </a:r>
            <a:endParaRPr lang="cs-CZ" dirty="0"/>
          </a:p>
          <a:p>
            <a:pPr lvl="1" algn="just"/>
            <a:r>
              <a:rPr lang="cs-CZ" i="1" dirty="0"/>
              <a:t>velikost spoluvlastnických podílů k domu, a má-li být dům součástí pozemku, velikost spoluvlastnických podílů k pozemku, a to na dobu, než výstavbou vznikne první jednotka; spoluvlastnické podíly se přitom určí ve velikosti odpovídající velikosti podílu vlastníka jednotky na společných částech</a:t>
            </a:r>
            <a:endParaRPr lang="cs-CZ" dirty="0"/>
          </a:p>
          <a:p>
            <a:pPr lvl="1" algn="just"/>
            <a:r>
              <a:rPr lang="cs-CZ" i="1" dirty="0"/>
              <a:t>náležitosti stanov společenství vlastníků jednotek, má-li vzniknout dům alespoň s pěti jednotkami</a:t>
            </a:r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64096"/>
          </a:xfrm>
        </p:spPr>
        <p:txBody>
          <a:bodyPr/>
          <a:lstStyle/>
          <a:p>
            <a:r>
              <a:rPr lang="cs-CZ" dirty="0" smtClean="0"/>
              <a:t>Smlouva o výstavbě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Spoluvlastnické </a:t>
            </a:r>
            <a:r>
              <a:rPr lang="cs-CZ" dirty="0"/>
              <a:t>podíly stavebníků na nemovité </a:t>
            </a:r>
            <a:r>
              <a:rPr lang="cs-CZ" dirty="0" smtClean="0"/>
              <a:t>věci</a:t>
            </a:r>
          </a:p>
          <a:p>
            <a:pPr algn="just"/>
            <a:r>
              <a:rPr lang="cs-CZ" dirty="0" smtClean="0"/>
              <a:t>Odchylky při výstavbě</a:t>
            </a:r>
          </a:p>
          <a:p>
            <a:pPr algn="just"/>
            <a:r>
              <a:rPr lang="cs-CZ" dirty="0" smtClean="0"/>
              <a:t>Správa </a:t>
            </a:r>
            <a:r>
              <a:rPr lang="cs-CZ" dirty="0"/>
              <a:t>domu v průběhu </a:t>
            </a:r>
            <a:r>
              <a:rPr lang="cs-CZ" dirty="0" smtClean="0"/>
              <a:t>výstavby</a:t>
            </a:r>
          </a:p>
          <a:p>
            <a:pPr algn="just"/>
            <a:r>
              <a:rPr lang="pl-PL" dirty="0" smtClean="0"/>
              <a:t>Právní </a:t>
            </a:r>
            <a:r>
              <a:rPr lang="pl-PL" dirty="0"/>
              <a:t>režim domu s </a:t>
            </a:r>
            <a:r>
              <a:rPr lang="pl-PL" dirty="0" smtClean="0"/>
              <a:t>jednotkami</a:t>
            </a:r>
          </a:p>
          <a:p>
            <a:pPr algn="just"/>
            <a:r>
              <a:rPr lang="pl-PL" dirty="0" smtClean="0"/>
              <a:t>Zápis do KN</a:t>
            </a:r>
          </a:p>
          <a:p>
            <a:pPr algn="just"/>
            <a:r>
              <a:rPr lang="pl-PL" dirty="0" smtClean="0"/>
              <a:t>Přechodná ustanovení: </a:t>
            </a:r>
            <a:r>
              <a:rPr lang="cs-CZ" dirty="0"/>
              <a:t>jednotky vzniklé po 1. lednu 2014 přístavbou, nástavbou, či stavební změnou v domech, ve kterých došlo k nabytí vlastnického práva alespoň k jedné jednotce podle </a:t>
            </a:r>
            <a:r>
              <a:rPr lang="cs-CZ" dirty="0" err="1"/>
              <a:t>BytZ</a:t>
            </a:r>
            <a:r>
              <a:rPr lang="cs-CZ" dirty="0"/>
              <a:t>, budou mít právní režim tohoto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2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cs-CZ" dirty="0" smtClean="0"/>
              <a:t>Zápis do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/>
          <a:lstStyle/>
          <a:p>
            <a:pPr algn="just"/>
            <a:r>
              <a:rPr lang="cs-CZ" dirty="0" smtClean="0"/>
              <a:t>BS vznikne zápisem do VS v těchto případech:</a:t>
            </a:r>
          </a:p>
          <a:p>
            <a:pPr lvl="1" algn="just"/>
            <a:r>
              <a:rPr lang="cs-CZ" dirty="0"/>
              <a:t>prohlášení vlastníka</a:t>
            </a:r>
          </a:p>
          <a:p>
            <a:pPr lvl="1" algn="just"/>
            <a:r>
              <a:rPr lang="cs-CZ" dirty="0"/>
              <a:t>dohoda spoluvlastníků o oddělení nebo zrušení a vypořádání spoluvlastnictví</a:t>
            </a:r>
          </a:p>
          <a:p>
            <a:pPr lvl="1" algn="just"/>
            <a:r>
              <a:rPr lang="cs-CZ" dirty="0"/>
              <a:t>dohoda manželů o vypořádání společného jmění manželů buď zaniklého nebo modifikovaného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6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92088"/>
          </a:xfrm>
        </p:spPr>
        <p:txBody>
          <a:bodyPr/>
          <a:lstStyle/>
          <a:p>
            <a:r>
              <a:rPr lang="cs-CZ" dirty="0" smtClean="0"/>
              <a:t>Prohlášení vlastníka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Jednotka vznikne zápisem do katastru nemovitostí, pokud vlastník pozemku nebo domu </a:t>
            </a:r>
            <a:r>
              <a:rPr lang="cs-CZ" dirty="0" smtClean="0"/>
              <a:t>nebo </a:t>
            </a:r>
            <a:r>
              <a:rPr lang="cs-CZ" dirty="0"/>
              <a:t>osoba k tomu oprávněná z jiného věcného práva (zde půjde o právo stavby) rozdělí toto své právo na vlastnické právo k jednotkám. </a:t>
            </a:r>
            <a:endParaRPr lang="cs-CZ" dirty="0" smtClean="0"/>
          </a:p>
          <a:p>
            <a:pPr algn="just"/>
            <a:r>
              <a:rPr lang="cs-CZ" dirty="0"/>
              <a:t>Prohlášení musí mít písemnou </a:t>
            </a:r>
            <a:r>
              <a:rPr lang="cs-CZ" dirty="0" smtClean="0"/>
              <a:t>formu</a:t>
            </a:r>
          </a:p>
          <a:p>
            <a:pPr algn="just"/>
            <a:r>
              <a:rPr lang="cs-CZ" dirty="0"/>
              <a:t>B</a:t>
            </a:r>
            <a:r>
              <a:rPr lang="cs-CZ" dirty="0" smtClean="0"/>
              <a:t>ytové </a:t>
            </a:r>
            <a:r>
              <a:rPr lang="cs-CZ" dirty="0"/>
              <a:t>spoluvlastnictví nevzniká až vkladem smlouvy o převodu první jednotky, nýbrž přímo vkladem prohlášení vlastníka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9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II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Minimální náležitosti:</a:t>
            </a:r>
          </a:p>
          <a:p>
            <a:pPr lvl="1" algn="just"/>
            <a:r>
              <a:rPr lang="cs-CZ" i="1" dirty="0"/>
              <a:t>údaje o pozemku, domu, obci a katastrálním </a:t>
            </a:r>
            <a:r>
              <a:rPr lang="cs-CZ" i="1" dirty="0" smtClean="0"/>
              <a:t>území</a:t>
            </a:r>
          </a:p>
          <a:p>
            <a:pPr lvl="1" algn="just"/>
            <a:r>
              <a:rPr lang="cs-CZ" i="1" dirty="0"/>
              <a:t>údaje o jednotce, a to zejména</a:t>
            </a:r>
            <a:endParaRPr lang="cs-CZ" dirty="0"/>
          </a:p>
          <a:p>
            <a:pPr lvl="2" algn="just"/>
            <a:r>
              <a:rPr lang="cs-CZ" i="1" dirty="0"/>
              <a:t>pojmenování a označení jednotlivých bytů alespoň číslem a umístěním s určením účelu užívání</a:t>
            </a:r>
            <a:endParaRPr lang="cs-CZ" dirty="0"/>
          </a:p>
          <a:p>
            <a:pPr lvl="2" algn="just"/>
            <a:r>
              <a:rPr lang="cs-CZ" i="1" dirty="0"/>
              <a:t>určení a popis společných částí se zřetelem k jejich stavební, technické nebo uživatelské povaze a s případným určením, které z nich jsou vyhrazeny k výlučnému užívání vlastníku určité jednotky</a:t>
            </a:r>
            <a:endParaRPr lang="cs-CZ" dirty="0"/>
          </a:p>
          <a:p>
            <a:pPr lvl="2" algn="just"/>
            <a:r>
              <a:rPr lang="cs-CZ" i="1" dirty="0"/>
              <a:t>velikost podílů na společných </a:t>
            </a:r>
            <a:r>
              <a:rPr lang="cs-CZ" i="1" dirty="0" smtClean="0"/>
              <a:t>částech</a:t>
            </a:r>
            <a:endParaRPr lang="cs-CZ" dirty="0"/>
          </a:p>
          <a:p>
            <a:pPr lvl="1" algn="just"/>
            <a:r>
              <a:rPr lang="cs-CZ" i="1" dirty="0"/>
              <a:t>jaká věcná práva a jiná práva a jaké závady přecházejí se vznikem vlastnického práva k jednotce na všechny vlastníky jednotek nebo alespoň na některé z nich</a:t>
            </a:r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8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– náležitosti III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 prohlášení se přiloží:</a:t>
            </a:r>
          </a:p>
          <a:p>
            <a:pPr lvl="1" algn="just"/>
            <a:r>
              <a:rPr lang="cs-CZ" i="1" dirty="0"/>
              <a:t>náležitosti stanov společenství vlastníků jednotek, má-li vzniknout rozdělením alespoň pět jednotek, z nichž mají být alespoň tři ve vlastnictví tří různých vlastníků; v případě, že společenství vlastníků nevznikne, určí prohlášení správce, pravidla správy domu, pravidla užívání společných částí a příspěvky náklady spojené se správou domu a pozemku</a:t>
            </a:r>
            <a:endParaRPr lang="cs-CZ" dirty="0"/>
          </a:p>
          <a:p>
            <a:pPr lvl="1" algn="just"/>
            <a:r>
              <a:rPr lang="cs-CZ" i="1" dirty="0"/>
              <a:t>půdorysy všech podlaží, popřípadě jejich schémata, určující polohu bytů a společných částí domu, spolu s údaji o podlahových plochách bytů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1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IV - vady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pPr algn="just"/>
            <a:r>
              <a:rPr lang="cs-CZ" dirty="0"/>
              <a:t>spočívají v tom, že v prohlášení není uvedena určitá obligatorní náležitost (srov. § 1166 </a:t>
            </a:r>
            <a:r>
              <a:rPr lang="cs-CZ" dirty="0" err="1"/>
              <a:t>ObčZ</a:t>
            </a:r>
            <a:r>
              <a:rPr lang="cs-CZ" dirty="0"/>
              <a:t>) nebo pokud je uvedena vadně, případně prohlášení trpí jako právní jednání jinými </a:t>
            </a:r>
            <a:r>
              <a:rPr lang="cs-CZ" dirty="0" smtClean="0"/>
              <a:t>vadami</a:t>
            </a:r>
          </a:p>
          <a:p>
            <a:pPr algn="just"/>
            <a:r>
              <a:rPr lang="cs-CZ" dirty="0"/>
              <a:t>vady prohlášení způsobují jeho relativní </a:t>
            </a:r>
            <a:r>
              <a:rPr lang="cs-CZ" dirty="0" smtClean="0"/>
              <a:t>neplatnost</a:t>
            </a:r>
          </a:p>
          <a:p>
            <a:pPr algn="just"/>
            <a:r>
              <a:rPr lang="cs-CZ" dirty="0" smtClean="0"/>
              <a:t>§ </a:t>
            </a:r>
            <a:r>
              <a:rPr lang="cs-CZ" dirty="0"/>
              <a:t>1168 </a:t>
            </a:r>
            <a:r>
              <a:rPr lang="cs-CZ" dirty="0" err="1" smtClean="0"/>
              <a:t>ObčZ</a:t>
            </a:r>
            <a:r>
              <a:rPr lang="cs-CZ" dirty="0" smtClean="0"/>
              <a:t> – mechanismus odstranění vad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6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V - změna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670530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§ 1169 – písemná forma</a:t>
            </a:r>
          </a:p>
          <a:p>
            <a:pPr algn="just"/>
            <a:r>
              <a:rPr lang="cs-CZ" dirty="0"/>
              <a:t>Podle </a:t>
            </a:r>
            <a:r>
              <a:rPr lang="cs-CZ" dirty="0" err="1"/>
              <a:t>ObčZ</a:t>
            </a:r>
            <a:r>
              <a:rPr lang="cs-CZ" dirty="0"/>
              <a:t> není třeba dohoda všech vlastníků jednotek, nýbrž jen těch ,,dotčených“, čili </a:t>
            </a:r>
            <a:r>
              <a:rPr lang="cs-CZ" dirty="0" smtClean="0"/>
              <a:t>těch, </a:t>
            </a:r>
            <a:r>
              <a:rPr lang="cs-CZ" dirty="0"/>
              <a:t>kterých se určité ustanovení prohlášení bezprostředně </a:t>
            </a:r>
            <a:r>
              <a:rPr lang="cs-CZ" dirty="0" smtClean="0"/>
              <a:t>dotýká</a:t>
            </a:r>
          </a:p>
          <a:p>
            <a:pPr algn="just"/>
            <a:r>
              <a:rPr lang="cs-CZ" dirty="0"/>
              <a:t>Pokud by se však měla změna dotýkat např. společných částí domu, byla by třeba dohoda všech vlastníků </a:t>
            </a:r>
            <a:r>
              <a:rPr lang="cs-CZ" dirty="0" smtClean="0"/>
              <a:t>jednotek</a:t>
            </a:r>
          </a:p>
          <a:p>
            <a:pPr algn="just"/>
            <a:r>
              <a:rPr lang="cs-CZ" dirty="0"/>
              <a:t>Dohoda o změně prohlášení však nabývá účinnosti, pokud s ní v písemné formě souhlasí vlastníci jednotek s většinou hlasů, popřípadě s kvalifikovanou většinou (je-li v prohlášení předvídána), a to i v případě, když nebudou dotčenými </a:t>
            </a:r>
            <a:r>
              <a:rPr lang="cs-CZ" dirty="0" smtClean="0"/>
              <a:t>osobami</a:t>
            </a:r>
          </a:p>
          <a:p>
            <a:pPr algn="just"/>
            <a:r>
              <a:rPr lang="cs-CZ" dirty="0"/>
              <a:t>Změna prohlášení je však vázána na předchozí souhlas osob oprávněných z věcného práva, kterým je jednotka zatížena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6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340768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Dohoda spoluvlastníků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/>
          <a:lstStyle/>
          <a:p>
            <a:pPr algn="just"/>
            <a:r>
              <a:rPr lang="cs-CZ" dirty="0" smtClean="0"/>
              <a:t>Oddělení x zrušení spoluvlastnictví</a:t>
            </a:r>
          </a:p>
          <a:p>
            <a:pPr algn="just"/>
            <a:r>
              <a:rPr lang="cs-CZ" dirty="0"/>
              <a:t>Rozdělení na jednotky je </a:t>
            </a:r>
            <a:r>
              <a:rPr lang="cs-CZ" dirty="0" smtClean="0"/>
              <a:t>způsobem </a:t>
            </a:r>
            <a:r>
              <a:rPr lang="cs-CZ" dirty="0"/>
              <a:t>vypořádání spočívajícím v rozdělení společné věci (§ 1141 odst. 1 </a:t>
            </a:r>
            <a:r>
              <a:rPr lang="cs-CZ" dirty="0" err="1"/>
              <a:t>ObčZ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D</a:t>
            </a:r>
            <a:r>
              <a:rPr lang="cs-CZ" dirty="0" smtClean="0"/>
              <a:t>ohoda </a:t>
            </a:r>
            <a:r>
              <a:rPr lang="cs-CZ" dirty="0"/>
              <a:t>spoluvlastníků </a:t>
            </a:r>
            <a:r>
              <a:rPr lang="cs-CZ" dirty="0" smtClean="0"/>
              <a:t>musí mít náležitosti </a:t>
            </a:r>
            <a:r>
              <a:rPr lang="cs-CZ" dirty="0"/>
              <a:t>prohlášení podle § 1166 </a:t>
            </a:r>
            <a:r>
              <a:rPr lang="cs-CZ" dirty="0" err="1" smtClean="0"/>
              <a:t>ObčZ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2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manželů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Modifikace x vypořádání SJM </a:t>
            </a:r>
          </a:p>
          <a:p>
            <a:pPr algn="just"/>
            <a:r>
              <a:rPr lang="cs-CZ" dirty="0" smtClean="0"/>
              <a:t>Modifikace - připadá </a:t>
            </a:r>
            <a:r>
              <a:rPr lang="cs-CZ" dirty="0"/>
              <a:t>do úvahy zpravidla jeho zúžení formou notářského zápisu, přičemž společné jmění k nemovité věci bude rozděleno na vlastnické právo k jednotkám s tím, že o tuto jednotku (nebo jednotky) bude společné jmění </a:t>
            </a:r>
            <a:r>
              <a:rPr lang="cs-CZ" dirty="0" smtClean="0"/>
              <a:t>zúženo</a:t>
            </a:r>
          </a:p>
          <a:p>
            <a:pPr algn="just"/>
            <a:r>
              <a:rPr lang="cs-CZ" dirty="0"/>
              <a:t>dohoda o vypořádání, ve které se vymezují jednotky, určí, který z manželů se stane vlastníkem toho kterého </a:t>
            </a:r>
            <a:r>
              <a:rPr lang="cs-CZ" dirty="0" smtClean="0"/>
              <a:t>bytu, nevyžaduje se forma notářského zápisu, postačí forma písemná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7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Bytové spoluvlastnictví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/>
          <a:lstStyle/>
          <a:p>
            <a:r>
              <a:rPr lang="cs-CZ" dirty="0" smtClean="0"/>
              <a:t>Charakteristika: </a:t>
            </a:r>
            <a:r>
              <a:rPr lang="cs-CZ" dirty="0"/>
              <a:t>spoluvlastnictví nemovité věci založené vlastnictvím </a:t>
            </a:r>
            <a:r>
              <a:rPr lang="cs-CZ" dirty="0" smtClean="0"/>
              <a:t>jednotek, </a:t>
            </a:r>
            <a:r>
              <a:rPr lang="cs-CZ" dirty="0"/>
              <a:t>pluralitu předmětů a pluralitu </a:t>
            </a:r>
            <a:r>
              <a:rPr lang="cs-CZ" dirty="0" smtClean="0"/>
              <a:t>subjektů</a:t>
            </a:r>
          </a:p>
          <a:p>
            <a:r>
              <a:rPr lang="cs-CZ" dirty="0" smtClean="0"/>
              <a:t>Teoretická pojetí BS </a:t>
            </a:r>
          </a:p>
          <a:p>
            <a:pPr lvl="1"/>
            <a:r>
              <a:rPr lang="cs-CZ" dirty="0" smtClean="0"/>
              <a:t>Teorie monistická</a:t>
            </a:r>
          </a:p>
          <a:p>
            <a:pPr lvl="1"/>
            <a:r>
              <a:rPr lang="cs-CZ" dirty="0" smtClean="0"/>
              <a:t>Teorie dualistická</a:t>
            </a:r>
          </a:p>
          <a:p>
            <a:pPr lvl="1"/>
            <a:r>
              <a:rPr lang="cs-CZ" dirty="0" smtClean="0"/>
              <a:t>Teorie dualisticko-monistická</a:t>
            </a:r>
          </a:p>
          <a:p>
            <a:pPr lvl="1"/>
            <a:r>
              <a:rPr lang="cs-CZ" dirty="0" smtClean="0"/>
              <a:t>Teorie </a:t>
            </a:r>
            <a:r>
              <a:rPr lang="cs-CZ" dirty="0" err="1" smtClean="0"/>
              <a:t>antivlastnická</a:t>
            </a:r>
            <a:endParaRPr lang="cs-CZ" dirty="0" smtClean="0"/>
          </a:p>
          <a:p>
            <a:pPr lvl="8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2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řízení o zrušení a vypořádání spoluvlastnictví</a:t>
            </a:r>
          </a:p>
          <a:p>
            <a:pPr lvl="0"/>
            <a:r>
              <a:rPr lang="cs-CZ" dirty="0"/>
              <a:t>v řízení o oddělení ze spoluvlastnictví</a:t>
            </a:r>
          </a:p>
          <a:p>
            <a:pPr lvl="0"/>
            <a:r>
              <a:rPr lang="cs-CZ" dirty="0"/>
              <a:t>v řízení o vypořádání společného jmění při jeho zúžení</a:t>
            </a:r>
          </a:p>
          <a:p>
            <a:pPr lvl="0"/>
            <a:r>
              <a:rPr lang="cs-CZ" dirty="0"/>
              <a:t>v řízení o vypořádání společného jmění při jeho zániku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2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96752" cy="792088"/>
          </a:xfrm>
        </p:spPr>
        <p:txBody>
          <a:bodyPr/>
          <a:lstStyle/>
          <a:p>
            <a:r>
              <a:rPr lang="cs-CZ" dirty="0" smtClean="0"/>
              <a:t>Převod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Autofit/>
          </a:bodyPr>
          <a:lstStyle/>
          <a:p>
            <a:pPr algn="just"/>
            <a:r>
              <a:rPr lang="cs-CZ" sz="2200" dirty="0"/>
              <a:t>§ 1186 – 1188 zvláštní ustanovení o převodu </a:t>
            </a:r>
            <a:r>
              <a:rPr lang="cs-CZ" sz="2200" dirty="0" smtClean="0"/>
              <a:t>jednotky</a:t>
            </a:r>
          </a:p>
          <a:p>
            <a:pPr algn="just"/>
            <a:r>
              <a:rPr lang="cs-CZ" sz="2200" dirty="0" smtClean="0"/>
              <a:t>Smlouva písemná s podpisy stran na jedné listině - § 560 a 561/2 </a:t>
            </a:r>
            <a:r>
              <a:rPr lang="cs-CZ" sz="2200" dirty="0" err="1" smtClean="0"/>
              <a:t>ObčZ</a:t>
            </a:r>
            <a:endParaRPr lang="cs-CZ" sz="2200" dirty="0" smtClean="0"/>
          </a:p>
          <a:p>
            <a:pPr algn="just"/>
            <a:r>
              <a:rPr lang="cs-CZ" sz="2200" dirty="0"/>
              <a:t>Nabytí vlastnictví -  intabulační princip vyjádřený v § 1105 </a:t>
            </a:r>
            <a:r>
              <a:rPr lang="cs-CZ" sz="2200" dirty="0" err="1" smtClean="0"/>
              <a:t>ObčZ</a:t>
            </a:r>
            <a:endParaRPr lang="cs-CZ" sz="2200" dirty="0" smtClean="0"/>
          </a:p>
          <a:p>
            <a:pPr algn="just"/>
            <a:r>
              <a:rPr lang="cs-CZ" sz="2200" dirty="0" smtClean="0"/>
              <a:t>Přechod </a:t>
            </a:r>
            <a:r>
              <a:rPr lang="cs-CZ" sz="2200" dirty="0"/>
              <a:t>pohledávek a dluhů spojených s </a:t>
            </a:r>
            <a:r>
              <a:rPr lang="cs-CZ" sz="2200" dirty="0" smtClean="0"/>
              <a:t>jednotkou (§ 1106 </a:t>
            </a:r>
            <a:r>
              <a:rPr lang="cs-CZ" sz="2200" dirty="0" err="1" smtClean="0"/>
              <a:t>ObčZ</a:t>
            </a:r>
            <a:r>
              <a:rPr lang="cs-CZ" sz="2200" dirty="0" smtClean="0"/>
              <a:t> a </a:t>
            </a:r>
            <a:r>
              <a:rPr lang="cs-CZ" sz="2200" dirty="0"/>
              <a:t>§ 1186 odst. 1 </a:t>
            </a:r>
            <a:r>
              <a:rPr lang="cs-CZ" sz="2200" dirty="0" err="1" smtClean="0"/>
              <a:t>ObčZ</a:t>
            </a:r>
            <a:r>
              <a:rPr lang="cs-CZ" sz="2200" dirty="0" smtClean="0"/>
              <a:t>)</a:t>
            </a:r>
          </a:p>
          <a:p>
            <a:pPr algn="just"/>
            <a:r>
              <a:rPr lang="cs-CZ" sz="2200" dirty="0" smtClean="0"/>
              <a:t>Předkupní </a:t>
            </a:r>
            <a:r>
              <a:rPr lang="cs-CZ" sz="2200" dirty="0"/>
              <a:t>právo nájemce bytu a nebytového prostoru souvisejícího s </a:t>
            </a:r>
            <a:r>
              <a:rPr lang="cs-CZ" sz="2200" dirty="0" smtClean="0"/>
              <a:t>bytem</a:t>
            </a:r>
          </a:p>
          <a:p>
            <a:pPr marL="342900" lvl="2" indent="-274320" algn="just"/>
            <a:r>
              <a:rPr lang="cs-CZ" sz="2200" dirty="0"/>
              <a:t>Nabytí jednotky členem právnické </a:t>
            </a:r>
            <a:r>
              <a:rPr lang="cs-CZ" sz="2200" dirty="0" smtClean="0"/>
              <a:t>osoby</a:t>
            </a:r>
          </a:p>
          <a:p>
            <a:pPr marL="342900" lvl="2" indent="-274320" algn="just"/>
            <a:r>
              <a:rPr lang="cs-CZ" sz="2200" dirty="0" smtClean="0"/>
              <a:t>Přechodná ustanovení – KANCL – stanovisko 7 a 11</a:t>
            </a:r>
            <a:endParaRPr lang="cs-CZ" sz="2200" dirty="0"/>
          </a:p>
          <a:p>
            <a:pPr marL="68580" indent="0">
              <a:buNone/>
            </a:pPr>
            <a:endParaRPr lang="cs-CZ" sz="2200" dirty="0"/>
          </a:p>
          <a:p>
            <a:pPr marL="6858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359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Děděním </a:t>
            </a:r>
          </a:p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</a:t>
            </a:r>
            <a:r>
              <a:rPr lang="cs-CZ" dirty="0" smtClean="0"/>
              <a:t>zákona</a:t>
            </a:r>
          </a:p>
          <a:p>
            <a:r>
              <a:rPr lang="cs-CZ" dirty="0" smtClean="0"/>
              <a:t>Rozhodnutím </a:t>
            </a:r>
            <a:r>
              <a:rPr lang="cs-CZ" dirty="0"/>
              <a:t>státního orgánu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2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režimy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Výlučné vlastnictví</a:t>
            </a:r>
          </a:p>
          <a:p>
            <a:r>
              <a:rPr lang="cs-CZ" dirty="0" smtClean="0"/>
              <a:t>Podílové spoluvlastnictví </a:t>
            </a:r>
          </a:p>
          <a:p>
            <a:r>
              <a:rPr lang="cs-CZ" dirty="0" smtClean="0"/>
              <a:t>Společné jmění manželů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Význam přídatného spoluvlastnictví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/>
          <a:lstStyle/>
          <a:p>
            <a:r>
              <a:rPr lang="cs-CZ" dirty="0" smtClean="0"/>
              <a:t>Zánik 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Obecné způsoby zániku VP (z vůle x bez vůle původního vlastníka)</a:t>
            </a:r>
          </a:p>
          <a:p>
            <a:r>
              <a:rPr lang="cs-CZ" dirty="0" smtClean="0"/>
              <a:t>Zvláštní způsoby zániku u BS:</a:t>
            </a:r>
          </a:p>
          <a:p>
            <a:pPr lvl="1"/>
            <a:r>
              <a:rPr lang="cs-CZ" dirty="0" smtClean="0"/>
              <a:t>dohodu </a:t>
            </a:r>
            <a:r>
              <a:rPr lang="cs-CZ" dirty="0"/>
              <a:t>o přeměně bytového spoluvlastnictví v podílové spoluvlastnictví nemovité věci</a:t>
            </a:r>
          </a:p>
          <a:p>
            <a:pPr lvl="1"/>
            <a:r>
              <a:rPr lang="cs-CZ" dirty="0"/>
              <a:t>dohodou o přeměně bytového spoluvlastnictví ve vlastnictví nemovité věci v režimu společného jmění</a:t>
            </a:r>
          </a:p>
          <a:p>
            <a:pPr lvl="1"/>
            <a:r>
              <a:rPr lang="cs-CZ" dirty="0"/>
              <a:t>prohlášením jediného vlastníka </a:t>
            </a:r>
            <a:r>
              <a:rPr lang="cs-CZ" dirty="0" smtClean="0"/>
              <a:t>jednotek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ánikem </a:t>
            </a:r>
            <a:r>
              <a:rPr lang="cs-CZ" dirty="0"/>
              <a:t>práva stavby, bylo-li nemovitou věcí ve spoluvlastnictví vlastníků jednotek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3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024744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632848" cy="3987805"/>
          </a:xfrm>
        </p:spPr>
        <p:txBody>
          <a:bodyPr/>
          <a:lstStyle/>
          <a:p>
            <a:pPr algn="just"/>
            <a:r>
              <a:rPr lang="cs-CZ" dirty="0" smtClean="0"/>
              <a:t>Jednotka: nemovitá věc, byt + spoluvlastnický podíl na společných částech</a:t>
            </a:r>
          </a:p>
          <a:p>
            <a:pPr algn="just"/>
            <a:r>
              <a:rPr lang="cs-CZ" dirty="0" smtClean="0"/>
              <a:t>Byt: jeho hlavní vlastností je to, že se jedná o oddělenou část domu; jde o </a:t>
            </a:r>
            <a:r>
              <a:rPr lang="cs-CZ" dirty="0"/>
              <a:t>stavebně uzavřenou část budovy, která je podle své povahy a velikosti způsobilá zajišťovat bytovou potřebu </a:t>
            </a:r>
            <a:r>
              <a:rPr lang="cs-CZ" dirty="0" smtClean="0"/>
              <a:t>člověka. POZOR není </a:t>
            </a:r>
            <a:r>
              <a:rPr lang="cs-CZ" dirty="0" err="1" smtClean="0"/>
              <a:t>není</a:t>
            </a:r>
            <a:r>
              <a:rPr lang="cs-CZ" dirty="0" smtClean="0"/>
              <a:t> rozhodující rozhodnutí stavebního úřadu!</a:t>
            </a:r>
          </a:p>
          <a:p>
            <a:pPr algn="just"/>
            <a:r>
              <a:rPr lang="cs-CZ" dirty="0" smtClean="0"/>
              <a:t>Dům x stavba x budova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7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287016"/>
          </a:xfrm>
        </p:spPr>
        <p:txBody>
          <a:bodyPr/>
          <a:lstStyle/>
          <a:p>
            <a:r>
              <a:rPr lang="cs-CZ" dirty="0" smtClean="0"/>
              <a:t>Společné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13182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Společné části: </a:t>
            </a:r>
            <a:r>
              <a:rPr lang="cs-CZ" dirty="0"/>
              <a:t>ty části nemovité věci, které podle své povahy mají sloužit vlastníkům jednotek </a:t>
            </a:r>
            <a:r>
              <a:rPr lang="cs-CZ" dirty="0" smtClean="0"/>
              <a:t>společně. </a:t>
            </a:r>
          </a:p>
          <a:p>
            <a:pPr lvl="0"/>
            <a:r>
              <a:rPr lang="cs-CZ" dirty="0" smtClean="0"/>
              <a:t>Vždy jsou SC:</a:t>
            </a:r>
          </a:p>
          <a:p>
            <a:pPr lvl="1"/>
            <a:r>
              <a:rPr lang="cs-CZ" dirty="0" smtClean="0"/>
              <a:t>pozemek</a:t>
            </a:r>
            <a:r>
              <a:rPr lang="cs-CZ" dirty="0"/>
              <a:t>, na němž byl dům zřízen, nebo věcné právo, jež vlastníkům jednotek zakládá právo mít na pozemku </a:t>
            </a:r>
            <a:r>
              <a:rPr lang="cs-CZ" dirty="0" smtClean="0"/>
              <a:t>dům</a:t>
            </a:r>
          </a:p>
          <a:p>
            <a:pPr lvl="1"/>
            <a:r>
              <a:rPr lang="cs-CZ" dirty="0" smtClean="0"/>
              <a:t>stavební </a:t>
            </a:r>
            <a:r>
              <a:rPr lang="cs-CZ" dirty="0"/>
              <a:t>části podstatné pro zachování domu včetně jeho hlavních konstrukcí, a jeho tvaru i </a:t>
            </a:r>
            <a:r>
              <a:rPr lang="cs-CZ" dirty="0" smtClean="0"/>
              <a:t>vzhledu</a:t>
            </a:r>
          </a:p>
          <a:p>
            <a:pPr lvl="1"/>
            <a:r>
              <a:rPr lang="cs-CZ" dirty="0" smtClean="0"/>
              <a:t>stavební </a:t>
            </a:r>
            <a:r>
              <a:rPr lang="cs-CZ" dirty="0"/>
              <a:t>části podstatné pro zachování bytu jiného vlastníka </a:t>
            </a:r>
            <a:r>
              <a:rPr lang="cs-CZ" dirty="0" smtClean="0"/>
              <a:t>jednotky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sloužící i jinému vlastníku jednotky k užívání bytu</a:t>
            </a:r>
          </a:p>
          <a:p>
            <a:pPr lvl="0"/>
            <a:r>
              <a:rPr lang="cs-CZ" dirty="0" smtClean="0"/>
              <a:t>Jiné SC lze určit i v prohlášení nebo smlouvě o výstavbě (např. sauna, posilovna atd.)</a:t>
            </a:r>
          </a:p>
          <a:p>
            <a:r>
              <a:rPr lang="cs-CZ" dirty="0"/>
              <a:t> </a:t>
            </a:r>
            <a:r>
              <a:rPr lang="cs-CZ" dirty="0" smtClean="0"/>
              <a:t>Vyvratitelná domněnka SC – nařízení vlády </a:t>
            </a:r>
            <a:r>
              <a:rPr lang="cs-CZ" dirty="0"/>
              <a:t>č. 366/2013 Sb.</a:t>
            </a:r>
            <a:endParaRPr lang="cs-CZ" dirty="0"/>
          </a:p>
          <a:p>
            <a:pPr lvl="0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5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cs-CZ" dirty="0" smtClean="0"/>
              <a:t>Určení podílu na 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podle povahy, rozměrů a umístění bytu, případně lze podíly stanovit jako stejné (§ 1161 </a:t>
            </a:r>
            <a:r>
              <a:rPr lang="cs-CZ" dirty="0" err="1"/>
              <a:t>ObčZ</a:t>
            </a:r>
            <a:r>
              <a:rPr lang="cs-CZ" dirty="0" smtClean="0"/>
              <a:t>) </a:t>
            </a:r>
          </a:p>
          <a:p>
            <a:pPr algn="just"/>
            <a:r>
              <a:rPr lang="cs-CZ" dirty="0"/>
              <a:t>Neuplatní-li se ani jeden z těchto způsobů určení podílu na společných částech, platí nevyvratitelná domněnka, že tyto podíly jsou stanoveny poměrem velikosti podlahové plochy jednotky k celkové podlahové ploše všech jednotek v </a:t>
            </a:r>
            <a:r>
              <a:rPr lang="cs-CZ" dirty="0" smtClean="0"/>
              <a:t>domě (způsob výpočtu nařízení vlády č. </a:t>
            </a:r>
            <a:r>
              <a:rPr lang="cs-CZ" dirty="0"/>
              <a:t>366/2013 Sb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Oprávnění vlastníka </a:t>
            </a:r>
            <a:r>
              <a:rPr lang="cs-CZ" dirty="0"/>
              <a:t>se domáhat změny tohoto určení, pokud se okolnosti změnily tak podstatně, že určení jeho podílu na společných částech je zjevně </a:t>
            </a:r>
            <a:r>
              <a:rPr lang="cs-CZ" dirty="0" smtClean="0"/>
              <a:t>nespravedlivé (§ 1162 odst. 1 </a:t>
            </a:r>
            <a:r>
              <a:rPr lang="cs-CZ" dirty="0" err="1" smtClean="0"/>
              <a:t>ObčZ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5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Pozemek a </a:t>
            </a:r>
            <a:r>
              <a:rPr lang="cs-CZ" dirty="0"/>
              <a:t>p</a:t>
            </a:r>
            <a:r>
              <a:rPr lang="cs-CZ" dirty="0" smtClean="0"/>
              <a:t>rávo stavby jako nemovité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492896"/>
            <a:ext cx="6777317" cy="3339733"/>
          </a:xfrm>
        </p:spPr>
        <p:txBody>
          <a:bodyPr/>
          <a:lstStyle/>
          <a:p>
            <a:r>
              <a:rPr lang="cs-CZ" dirty="0" smtClean="0"/>
              <a:t>Pozemek (</a:t>
            </a:r>
            <a:r>
              <a:rPr lang="cs-CZ" dirty="0"/>
              <a:t>§ 3 odst. 1 písm. a) katastrálního </a:t>
            </a:r>
            <a:r>
              <a:rPr lang="cs-CZ" dirty="0" smtClean="0"/>
              <a:t>zákona)</a:t>
            </a:r>
          </a:p>
          <a:p>
            <a:r>
              <a:rPr lang="cs-CZ" dirty="0" smtClean="0"/>
              <a:t>Právo stavby (§ 1240 a násl. </a:t>
            </a:r>
            <a:r>
              <a:rPr lang="cs-CZ" dirty="0" err="1" smtClean="0"/>
              <a:t>ObčZ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7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92088"/>
          </a:xfrm>
        </p:spPr>
        <p:txBody>
          <a:bodyPr/>
          <a:lstStyle/>
          <a:p>
            <a:r>
              <a:rPr lang="cs-CZ" dirty="0" smtClean="0"/>
              <a:t>Vznik 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/>
          <a:lstStyle/>
          <a:p>
            <a:r>
              <a:rPr lang="cs-CZ" dirty="0"/>
              <a:t>Originárním způsobem vznikne podle občanského zákoníku jednotka:</a:t>
            </a:r>
          </a:p>
          <a:p>
            <a:pPr lvl="1"/>
            <a:r>
              <a:rPr lang="cs-CZ" dirty="0"/>
              <a:t>Výstavbou</a:t>
            </a:r>
          </a:p>
          <a:p>
            <a:pPr lvl="1"/>
            <a:r>
              <a:rPr lang="cs-CZ" dirty="0"/>
              <a:t>Zápisem do veřejného seznamu</a:t>
            </a:r>
          </a:p>
          <a:p>
            <a:pPr lvl="1"/>
            <a:r>
              <a:rPr lang="cs-CZ" dirty="0"/>
              <a:t>Rozhodnutím soudu</a:t>
            </a:r>
          </a:p>
          <a:p>
            <a:r>
              <a:rPr lang="cs-CZ" dirty="0"/>
              <a:t>Derivativním způsobem lze jednotku nabýt:</a:t>
            </a:r>
          </a:p>
          <a:p>
            <a:pPr lvl="1"/>
            <a:r>
              <a:rPr lang="cs-CZ" dirty="0"/>
              <a:t>Převodem vlastnického práva</a:t>
            </a:r>
          </a:p>
          <a:p>
            <a:pPr lvl="1"/>
            <a:r>
              <a:rPr lang="cs-CZ" dirty="0"/>
              <a:t>Přechodem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15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cs-CZ" dirty="0" smtClean="0"/>
              <a:t>Výstavba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Výstavbou může jednotka vzniknout buď tak, že bude postaven nový dům nebo bude změněn již postavený dům na základě nástavby, přístavby nebo </a:t>
            </a:r>
            <a:r>
              <a:rPr lang="cs-CZ" dirty="0" smtClean="0"/>
              <a:t>vestavby</a:t>
            </a:r>
          </a:p>
          <a:p>
            <a:pPr algn="just"/>
            <a:r>
              <a:rPr lang="cs-CZ" dirty="0"/>
              <a:t>Jednotka vznikne výstavbou, pokud je dům v takovém stupni rozestavěnosti, že je již navenek uzavřen obvodovými stěnami a střešní konstrukcí a byt je uzavřen obvodovými stěnami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7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/>
          <a:lstStyle/>
          <a:p>
            <a:r>
              <a:rPr lang="cs-CZ" dirty="0" smtClean="0"/>
              <a:t>Smlouva o výstavbě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algn="just"/>
            <a:r>
              <a:rPr lang="cs-CZ" dirty="0"/>
              <a:t>D</a:t>
            </a:r>
            <a:r>
              <a:rPr lang="cs-CZ" dirty="0" smtClean="0"/>
              <a:t>voustranné </a:t>
            </a:r>
            <a:r>
              <a:rPr lang="cs-CZ" dirty="0"/>
              <a:t>nebo vícestranné právní jednání, zakládající závazek stran podílet se na výstavbě domu s jednotkami, který je součástí nemovité </a:t>
            </a:r>
            <a:r>
              <a:rPr lang="cs-CZ" dirty="0" smtClean="0"/>
              <a:t>věci</a:t>
            </a:r>
          </a:p>
          <a:p>
            <a:pPr algn="just"/>
            <a:r>
              <a:rPr lang="cs-CZ" dirty="0"/>
              <a:t>Pro práva a povinnosti stran platí ustanovení o společnosti (§ 2716 a násl. </a:t>
            </a:r>
            <a:r>
              <a:rPr lang="cs-CZ" dirty="0" err="1"/>
              <a:t>ObčZ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Smlouva o výstavbě vyžaduje ze zákona písemnou formu (§ 1170 odst. 3 </a:t>
            </a:r>
            <a:r>
              <a:rPr lang="cs-CZ" dirty="0" err="1"/>
              <a:t>ObčZ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</TotalTime>
  <Words>758</Words>
  <Application>Microsoft Office PowerPoint</Application>
  <PresentationFormat>Předvádění na obrazovce (4:3)</PresentationFormat>
  <Paragraphs>132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Austin</vt:lpstr>
      <vt:lpstr>BYTOVÉ SPOLUVLASTNICTVÍ vznik a zánik</vt:lpstr>
      <vt:lpstr>Bytové spoluvlastnictví obecně</vt:lpstr>
      <vt:lpstr>Základní pojmy</vt:lpstr>
      <vt:lpstr>Společné části</vt:lpstr>
      <vt:lpstr>Určení podílu na SC</vt:lpstr>
      <vt:lpstr>Pozemek a právo stavby jako nemovité věci</vt:lpstr>
      <vt:lpstr>Vznik BS</vt:lpstr>
      <vt:lpstr>Výstavba</vt:lpstr>
      <vt:lpstr>Smlouva o výstavbě I</vt:lpstr>
      <vt:lpstr>Smlouva o výstavbě II - náležitosti</vt:lpstr>
      <vt:lpstr>Smlouva o výstavbě III</vt:lpstr>
      <vt:lpstr>Zápis do VS</vt:lpstr>
      <vt:lpstr>Prohlášení vlastníka I</vt:lpstr>
      <vt:lpstr>Prohlášení vlastníka II - náležitosti</vt:lpstr>
      <vt:lpstr>Prohlášení vlastníka – náležitosti III - přílohy</vt:lpstr>
      <vt:lpstr>Prohlášení vlastníka IV - vady</vt:lpstr>
      <vt:lpstr>Prohlášení vlastníka V - změna</vt:lpstr>
      <vt:lpstr>Dohoda spoluvlastníků</vt:lpstr>
      <vt:lpstr>Dohoda manželů</vt:lpstr>
      <vt:lpstr>Rozhodnutí soudu</vt:lpstr>
      <vt:lpstr>Převod jednotky</vt:lpstr>
      <vt:lpstr>Přechod jednotky</vt:lpstr>
      <vt:lpstr>Vlastnické režimy jednotky</vt:lpstr>
      <vt:lpstr>Zánik BS</vt:lpstr>
      <vt:lpstr>Děkuji za pozornost!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BYTOVÉ SPOLUVLASTNICTVÍ</dc:title>
  <dc:creator>204602</dc:creator>
  <cp:lastModifiedBy>204602</cp:lastModifiedBy>
  <cp:revision>7</cp:revision>
  <dcterms:created xsi:type="dcterms:W3CDTF">2016-03-08T22:09:05Z</dcterms:created>
  <dcterms:modified xsi:type="dcterms:W3CDTF">2016-03-08T23:12:09Z</dcterms:modified>
</cp:coreProperties>
</file>