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1"/>
  </p:handoutMasterIdLst>
  <p:sldIdLst>
    <p:sldId id="256" r:id="rId2"/>
    <p:sldId id="257" r:id="rId3"/>
    <p:sldId id="262" r:id="rId4"/>
    <p:sldId id="276" r:id="rId5"/>
    <p:sldId id="275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65" r:id="rId15"/>
    <p:sldId id="267" r:id="rId16"/>
    <p:sldId id="269" r:id="rId17"/>
    <p:sldId id="266" r:id="rId18"/>
    <p:sldId id="271" r:id="rId19"/>
    <p:sldId id="261" r:id="rId2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83" d="100"/>
          <a:sy n="83" d="100"/>
        </p:scale>
        <p:origin x="-54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05.04.2017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458752" y="314891"/>
            <a:ext cx="7276304" cy="2616199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 smtClean="0"/>
              <a:t>Právní regulace bezhotovostních platebních prostředků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Platební styk</a:t>
            </a:r>
          </a:p>
          <a:p>
            <a:r>
              <a:rPr lang="cs-CZ" sz="2400" dirty="0" smtClean="0"/>
              <a:t>Přednáška 5.4.2017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55448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Trocha historie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94560"/>
            <a:ext cx="10018713" cy="4425696"/>
          </a:xfrm>
        </p:spPr>
        <p:txBody>
          <a:bodyPr>
            <a:noAutofit/>
          </a:bodyPr>
          <a:lstStyle/>
          <a:p>
            <a:r>
              <a:rPr lang="cs-CZ" sz="2800" dirty="0" smtClean="0"/>
              <a:t>Úschova mincí (např. u zlatníků)</a:t>
            </a:r>
          </a:p>
          <a:p>
            <a:r>
              <a:rPr lang="cs-CZ" sz="2800" dirty="0" smtClean="0"/>
              <a:t>Výdej potvrzení o vkladu</a:t>
            </a:r>
          </a:p>
          <a:p>
            <a:endParaRPr lang="cs-CZ" sz="2800" dirty="0" smtClean="0"/>
          </a:p>
          <a:p>
            <a:r>
              <a:rPr lang="cs-CZ" sz="2800" dirty="0" smtClean="0"/>
              <a:t>První „bankovky“</a:t>
            </a:r>
          </a:p>
          <a:p>
            <a:r>
              <a:rPr lang="cs-CZ" sz="2800" dirty="0" smtClean="0"/>
              <a:t>Nejprve 100% kryté uloženými drahými kovy/mincemi</a:t>
            </a:r>
          </a:p>
          <a:p>
            <a:endParaRPr lang="cs-CZ" sz="2800" dirty="0" smtClean="0"/>
          </a:p>
          <a:p>
            <a:r>
              <a:rPr lang="cs-CZ" sz="2800" dirty="0" smtClean="0"/>
              <a:t>Následně snaha „emitentů“ vydávat více bankovek, než kolik měli uložených drahých kovů</a:t>
            </a:r>
          </a:p>
          <a:p>
            <a:r>
              <a:rPr lang="cs-CZ" sz="2800" dirty="0" smtClean="0"/>
              <a:t>Objevuje se bankovnictví částečných rezerv</a:t>
            </a:r>
          </a:p>
          <a:p>
            <a:pPr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55448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Trocha historie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94560"/>
            <a:ext cx="10018713" cy="4425696"/>
          </a:xfrm>
        </p:spPr>
        <p:txBody>
          <a:bodyPr>
            <a:noAutofit/>
          </a:bodyPr>
          <a:lstStyle/>
          <a:p>
            <a:r>
              <a:rPr lang="cs-CZ" sz="2800" dirty="0" smtClean="0"/>
              <a:t>Problémy:</a:t>
            </a:r>
          </a:p>
          <a:p>
            <a:r>
              <a:rPr lang="cs-CZ" sz="2800" dirty="0" smtClean="0"/>
              <a:t>Velké množství emitentů</a:t>
            </a:r>
          </a:p>
          <a:p>
            <a:r>
              <a:rPr lang="cs-CZ" sz="2800" dirty="0" smtClean="0"/>
              <a:t>Různé bankovky přijímány s různým diskontem</a:t>
            </a:r>
          </a:p>
          <a:p>
            <a:r>
              <a:rPr lang="cs-CZ" sz="2800" dirty="0" smtClean="0"/>
              <a:t>Problém s přijímáním bankovek jiným emitentem</a:t>
            </a:r>
          </a:p>
          <a:p>
            <a:r>
              <a:rPr lang="cs-CZ" sz="2800" dirty="0" smtClean="0"/>
              <a:t>Složitý clearing a settlement mezi emitenty</a:t>
            </a:r>
          </a:p>
          <a:p>
            <a:r>
              <a:rPr lang="cs-CZ" sz="2800" dirty="0" smtClean="0"/>
              <a:t>Časté „</a:t>
            </a:r>
            <a:r>
              <a:rPr lang="cs-CZ" sz="2800" dirty="0" err="1" smtClean="0"/>
              <a:t>runs</a:t>
            </a:r>
            <a:r>
              <a:rPr lang="cs-CZ" sz="2800" dirty="0" smtClean="0"/>
              <a:t> on </a:t>
            </a:r>
            <a:r>
              <a:rPr lang="cs-CZ" sz="2800" dirty="0" err="1" smtClean="0"/>
              <a:t>banks</a:t>
            </a:r>
            <a:r>
              <a:rPr lang="cs-CZ" sz="2800" dirty="0" smtClean="0"/>
              <a:t>“</a:t>
            </a:r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-170687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Trocha historie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432304"/>
            <a:ext cx="10018713" cy="4041648"/>
          </a:xfrm>
        </p:spPr>
        <p:txBody>
          <a:bodyPr>
            <a:noAutofit/>
          </a:bodyPr>
          <a:lstStyle/>
          <a:p>
            <a:r>
              <a:rPr lang="cs-CZ" sz="2800" dirty="0" smtClean="0"/>
              <a:t>Objevují se centrální banky</a:t>
            </a:r>
          </a:p>
          <a:p>
            <a:r>
              <a:rPr lang="cs-CZ" sz="2800" dirty="0" smtClean="0"/>
              <a:t>Ostatní banky mají povinnost uchovávat u nich rezervy (drahé kovy)</a:t>
            </a:r>
          </a:p>
          <a:p>
            <a:r>
              <a:rPr lang="cs-CZ" sz="2800" dirty="0" smtClean="0"/>
              <a:t>Rezervy </a:t>
            </a:r>
            <a:r>
              <a:rPr lang="cs-CZ" sz="2800" dirty="0" smtClean="0"/>
              <a:t>původně zajišťovaly u</a:t>
            </a:r>
            <a:r>
              <a:rPr lang="cs-CZ" sz="2800" dirty="0" smtClean="0"/>
              <a:t>rčité </a:t>
            </a:r>
            <a:r>
              <a:rPr lang="cs-CZ" sz="2800" dirty="0" smtClean="0"/>
              <a:t>„krytí“ </a:t>
            </a:r>
            <a:r>
              <a:rPr lang="cs-CZ" sz="2800" dirty="0" smtClean="0"/>
              <a:t>bankovek</a:t>
            </a:r>
          </a:p>
          <a:p>
            <a:r>
              <a:rPr lang="cs-CZ" sz="2800" dirty="0" smtClean="0"/>
              <a:t>Centrální banky často plnily i funkci </a:t>
            </a:r>
            <a:r>
              <a:rPr lang="cs-CZ" sz="2800" dirty="0" smtClean="0"/>
              <a:t>clearingového domu</a:t>
            </a:r>
          </a:p>
          <a:p>
            <a:r>
              <a:rPr lang="cs-CZ" sz="2800" dirty="0" smtClean="0"/>
              <a:t>Většinou se u nich následně objevuje výhradní právo na emisi bankovek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-170687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Trocha historie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432304"/>
            <a:ext cx="10018713" cy="4425696"/>
          </a:xfrm>
        </p:spPr>
        <p:txBody>
          <a:bodyPr>
            <a:noAutofit/>
          </a:bodyPr>
          <a:lstStyle/>
          <a:p>
            <a:r>
              <a:rPr lang="cs-CZ" sz="2800" dirty="0" smtClean="0"/>
              <a:t>Ostatní banky už nevydávají hotovostní „bankovky“, ale tvoří účetní zápisy o vkladech - bezhotovostní peníze jsou na světě</a:t>
            </a:r>
          </a:p>
          <a:p>
            <a:r>
              <a:rPr lang="cs-CZ" sz="2800" dirty="0" smtClean="0"/>
              <a:t>S postupem času mizí „krytí“ zlatem, rezervy jsou ve formě bezhotovostních (rezervních) peněz vydávaných centrálními bankami</a:t>
            </a:r>
          </a:p>
          <a:p>
            <a:r>
              <a:rPr lang="cs-CZ" sz="2800" dirty="0" smtClean="0"/>
              <a:t>K těmto penězům mají přístup toliko ti, kteří mají rezervní účty o centrální banky – většinou obchodní banky</a:t>
            </a:r>
          </a:p>
          <a:p>
            <a:endParaRPr lang="cs-CZ" sz="2800" dirty="0" smtClean="0"/>
          </a:p>
          <a:p>
            <a:r>
              <a:rPr lang="cs-CZ" sz="2800" dirty="0" smtClean="0"/>
              <a:t>Centrální banky často provozují mezibankovní platební systémy, kde </a:t>
            </a:r>
            <a:r>
              <a:rPr lang="cs-CZ" sz="2800" i="1" dirty="0" smtClean="0"/>
              <a:t>settlement </a:t>
            </a:r>
            <a:r>
              <a:rPr lang="cs-CZ" sz="2800" i="1" dirty="0" err="1" smtClean="0"/>
              <a:t>asset</a:t>
            </a:r>
            <a:r>
              <a:rPr lang="cs-CZ" sz="2800" i="1" dirty="0" smtClean="0"/>
              <a:t> </a:t>
            </a:r>
            <a:r>
              <a:rPr lang="cs-CZ" sz="2800" dirty="0" smtClean="0"/>
              <a:t>jsou právě bezhotovostní peníze vydávané centrální </a:t>
            </a:r>
            <a:r>
              <a:rPr lang="cs-CZ" sz="2800" dirty="0" smtClean="0"/>
              <a:t>bankou („rezervní“ peníze)</a:t>
            </a: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55448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Účetní peníze – vztah k povinným minimálním rezervám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00784"/>
            <a:ext cx="10018713" cy="4425696"/>
          </a:xfrm>
        </p:spPr>
        <p:txBody>
          <a:bodyPr>
            <a:noAutofit/>
          </a:bodyPr>
          <a:lstStyle/>
          <a:p>
            <a:r>
              <a:rPr lang="cs-CZ" sz="2800" dirty="0" smtClean="0"/>
              <a:t>Obchodní banky mají rezervní účty u centrální banky</a:t>
            </a:r>
          </a:p>
          <a:p>
            <a:r>
              <a:rPr lang="cs-CZ" sz="2800" dirty="0" smtClean="0"/>
              <a:t>Povinné minimální rezervy představují povinný minimální zůstatek, který musí obchodní banky mít na svém účtu u CB</a:t>
            </a:r>
          </a:p>
          <a:p>
            <a:r>
              <a:rPr lang="cs-CZ" sz="2800" dirty="0" smtClean="0"/>
              <a:t>V ČR ve výši 2% z vkladů</a:t>
            </a:r>
          </a:p>
          <a:p>
            <a:r>
              <a:rPr lang="cs-CZ" sz="2800" dirty="0" smtClean="0"/>
              <a:t>Při vytvoření „nového“ vkladu je třeba plnit související požadavek PMR</a:t>
            </a:r>
          </a:p>
          <a:p>
            <a:endParaRPr lang="cs-CZ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55448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Účetní peníze – množství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3755135"/>
            <a:ext cx="10018713" cy="2837689"/>
          </a:xfrm>
        </p:spPr>
        <p:txBody>
          <a:bodyPr>
            <a:noAutofit/>
          </a:bodyPr>
          <a:lstStyle/>
          <a:p>
            <a:r>
              <a:rPr lang="cs-CZ" sz="2800" dirty="0" smtClean="0"/>
              <a:t>Centrální banky při provádění měnové politiky ovlivňují objem úvěrování komerčními bankami</a:t>
            </a:r>
          </a:p>
          <a:p>
            <a:r>
              <a:rPr lang="cs-CZ" sz="2800" dirty="0" smtClean="0"/>
              <a:t>Centrální banka nepřímo ovlivňuje, za kolik si banky půjčují na mezibankovním trhu</a:t>
            </a:r>
          </a:p>
          <a:p>
            <a:r>
              <a:rPr lang="cs-CZ" sz="2800" dirty="0" smtClean="0"/>
              <a:t>Výše úroku na mezibankovním trhu ovlivňuje výši úroku, za který banky dále úvěrují, tj. i vytváření </a:t>
            </a:r>
            <a:r>
              <a:rPr lang="cs-CZ" sz="2800" dirty="0" smtClean="0"/>
              <a:t>nových účetních peněz</a:t>
            </a:r>
            <a:endParaRPr lang="cs-CZ" sz="2800" dirty="0" smtClean="0"/>
          </a:p>
          <a:p>
            <a:r>
              <a:rPr lang="cs-CZ" sz="2800" dirty="0" smtClean="0"/>
              <a:t>Výše úroku ovlivňuje poptávku, ta cenu, resp. míru inflace</a:t>
            </a:r>
          </a:p>
          <a:p>
            <a:r>
              <a:rPr lang="cs-CZ" sz="2800" dirty="0" smtClean="0"/>
              <a:t>Cílem měnové politiky (v posledních letech) – cenová stabilita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55448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Účetní peníze – množství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264663"/>
            <a:ext cx="10018713" cy="4245865"/>
          </a:xfrm>
        </p:spPr>
        <p:txBody>
          <a:bodyPr>
            <a:noAutofit/>
          </a:bodyPr>
          <a:lstStyle/>
          <a:p>
            <a:r>
              <a:rPr lang="cs-CZ" sz="2800" dirty="0" smtClean="0"/>
              <a:t>Schopnost a objem úvěrování obchodními bankami je vedle </a:t>
            </a:r>
            <a:r>
              <a:rPr lang="cs-CZ" sz="2800" dirty="0" smtClean="0"/>
              <a:t>nástrojů měnové </a:t>
            </a:r>
            <a:r>
              <a:rPr lang="cs-CZ" sz="2800" dirty="0" smtClean="0"/>
              <a:t>politiky ovlivňována i dalšími regulatorními požadavky</a:t>
            </a:r>
          </a:p>
          <a:p>
            <a:endParaRPr lang="cs-CZ" sz="2800" dirty="0" smtClean="0"/>
          </a:p>
          <a:p>
            <a:r>
              <a:rPr lang="cs-CZ" sz="2800" dirty="0" smtClean="0"/>
              <a:t>Např.:</a:t>
            </a:r>
          </a:p>
          <a:p>
            <a:pPr lvl="1"/>
            <a:r>
              <a:rPr lang="cs-CZ" dirty="0" smtClean="0"/>
              <a:t>Kapitálové požadavky</a:t>
            </a:r>
          </a:p>
          <a:p>
            <a:pPr lvl="1"/>
            <a:r>
              <a:rPr lang="cs-CZ" dirty="0" smtClean="0"/>
              <a:t>Požadavky na likviditu</a:t>
            </a:r>
          </a:p>
          <a:p>
            <a:pPr lvl="1"/>
            <a:r>
              <a:rPr lang="cs-CZ" dirty="0" smtClean="0"/>
              <a:t>Požadavky na „páku“ (</a:t>
            </a:r>
            <a:r>
              <a:rPr lang="cs-CZ" dirty="0" err="1" smtClean="0"/>
              <a:t>leverage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Atd. 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0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Účetní peníze – shrnutí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3410712"/>
            <a:ext cx="10018713" cy="2944368"/>
          </a:xfrm>
        </p:spPr>
        <p:txBody>
          <a:bodyPr>
            <a:noAutofit/>
          </a:bodyPr>
          <a:lstStyle/>
          <a:p>
            <a:r>
              <a:rPr lang="cs-CZ" sz="2800" dirty="0" smtClean="0"/>
              <a:t>Představují závazek banky</a:t>
            </a:r>
          </a:p>
          <a:p>
            <a:r>
              <a:rPr lang="cs-CZ" sz="2800" dirty="0" smtClean="0"/>
              <a:t>Jsou „přeměnitelné“ za hotovost</a:t>
            </a:r>
          </a:p>
          <a:p>
            <a:r>
              <a:rPr lang="cs-CZ" sz="2800" dirty="0" smtClean="0"/>
              <a:t>Nejsou ale 100% „kryty“ hotovostí</a:t>
            </a:r>
          </a:p>
          <a:p>
            <a:r>
              <a:rPr lang="cs-CZ" sz="2800" dirty="0" smtClean="0"/>
              <a:t>Jejich kupní síla je ekvivalentní kupní síle hotovosti 		(výjimky)</a:t>
            </a:r>
          </a:p>
          <a:p>
            <a:r>
              <a:rPr lang="cs-CZ" sz="2800" dirty="0" smtClean="0"/>
              <a:t>Nerozlišujeme mezi „emitentem“ účetních peněz (1000 Kč u ČSOB má stejnou kupní sílu jako 1000 Kč u KB) </a:t>
            </a:r>
          </a:p>
          <a:p>
            <a:r>
              <a:rPr lang="cs-CZ" sz="2800" dirty="0" smtClean="0"/>
              <a:t>nově vznikají (v podstatné míře) při procesu úvěrování obchodními bankami</a:t>
            </a:r>
          </a:p>
          <a:p>
            <a:endParaRPr lang="cs-CZ" sz="2800" dirty="0" smtClean="0"/>
          </a:p>
          <a:p>
            <a:r>
              <a:rPr lang="cs-CZ" sz="2800" dirty="0" smtClean="0"/>
              <a:t>Několik poznámek k vývoji účetních peněz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55448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Účetní peníze – právní úprava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368297"/>
            <a:ext cx="10018713" cy="4251959"/>
          </a:xfrm>
        </p:spPr>
        <p:txBody>
          <a:bodyPr>
            <a:noAutofit/>
          </a:bodyPr>
          <a:lstStyle/>
          <a:p>
            <a:r>
              <a:rPr lang="cs-CZ" sz="2800" dirty="0" smtClean="0"/>
              <a:t>Přímo pojem „účetní peníze“ se v právním řádu nevyskytuje</a:t>
            </a:r>
          </a:p>
          <a:p>
            <a:r>
              <a:rPr lang="cs-CZ" sz="2800" dirty="0" smtClean="0"/>
              <a:t>Více právních předpisů se dotýká oblasti (zejména „tvorby“) účetních peněz, zde např.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Zákon č. 6/1993 Sb., o ČNB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Zákon č. 21/1992 Sb., o bankách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Zákon č. 284/2009 Sb., o platebním styku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Nařízení Evropského parlamentu a rady (EU) č. 575/2013 (externí odkaz) o </a:t>
            </a:r>
            <a:r>
              <a:rPr lang="cs-CZ" sz="2800" dirty="0" err="1" smtClean="0"/>
              <a:t>obezřetnostních</a:t>
            </a:r>
            <a:r>
              <a:rPr lang="cs-CZ" sz="2800" dirty="0" smtClean="0"/>
              <a:t> požadavcích na úvěrové instituce a investiční podniky</a:t>
            </a:r>
          </a:p>
          <a:p>
            <a:r>
              <a:rPr lang="cs-CZ" sz="2800" dirty="0" smtClean="0"/>
              <a:t>Atd.</a:t>
            </a:r>
          </a:p>
          <a:p>
            <a:endParaRPr lang="cs-CZ" sz="2800" dirty="0" smtClean="0"/>
          </a:p>
          <a:p>
            <a:endParaRPr lang="cs-CZ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=""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400" dirty="0" smtClean="0"/>
              <a:t>Témata dnešní přednášky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48840"/>
            <a:ext cx="10018713" cy="3408219"/>
          </a:xfrm>
        </p:spPr>
        <p:txBody>
          <a:bodyPr>
            <a:noAutofit/>
          </a:bodyPr>
          <a:lstStyle/>
          <a:p>
            <a:r>
              <a:rPr lang="cs-CZ" sz="2800" dirty="0" smtClean="0"/>
              <a:t>Pojem bezhotovostních peněz</a:t>
            </a:r>
          </a:p>
          <a:p>
            <a:r>
              <a:rPr lang="cs-CZ" sz="2800" dirty="0" smtClean="0"/>
              <a:t>Co jsou to účetní (žirové) peníze?</a:t>
            </a:r>
          </a:p>
          <a:p>
            <a:r>
              <a:rPr lang="cs-CZ" sz="2800" dirty="0" smtClean="0"/>
              <a:t>Jak a kde vznikají?</a:t>
            </a:r>
          </a:p>
          <a:p>
            <a:r>
              <a:rPr lang="cs-CZ" sz="2800" dirty="0" smtClean="0"/>
              <a:t>Čím jsou regulovány?</a:t>
            </a:r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55448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Tři „druhy“ peněz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55648"/>
            <a:ext cx="10018713" cy="442569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Hotovost</a:t>
            </a:r>
          </a:p>
          <a:p>
            <a:pPr lvl="1"/>
            <a:r>
              <a:rPr lang="cs-CZ" dirty="0" smtClean="0"/>
              <a:t>Emise – centrální banka</a:t>
            </a:r>
          </a:p>
          <a:p>
            <a:pPr lvl="1"/>
            <a:r>
              <a:rPr lang="cs-CZ" dirty="0" smtClean="0"/>
              <a:t>Podoba – mince a bankovky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/>
              <a:t>Účetní (žirové) peníze</a:t>
            </a:r>
          </a:p>
          <a:p>
            <a:pPr lvl="1"/>
            <a:r>
              <a:rPr lang="cs-CZ" dirty="0" smtClean="0"/>
              <a:t>Emise </a:t>
            </a:r>
            <a:r>
              <a:rPr lang="cs-CZ" smtClean="0"/>
              <a:t>– komerční </a:t>
            </a:r>
            <a:r>
              <a:rPr lang="cs-CZ" dirty="0" smtClean="0"/>
              <a:t>bankovnictví</a:t>
            </a:r>
          </a:p>
          <a:p>
            <a:pPr lvl="1"/>
            <a:r>
              <a:rPr lang="cs-CZ" dirty="0" smtClean="0"/>
              <a:t>Podoba – zůstatky na bankovních účtech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Zůstatky na rezervních účtech u centrální banky</a:t>
            </a:r>
          </a:p>
          <a:p>
            <a:pPr lvl="1"/>
            <a:r>
              <a:rPr lang="cs-CZ" dirty="0" smtClean="0"/>
              <a:t>Emise – centrální banky</a:t>
            </a:r>
          </a:p>
          <a:p>
            <a:pPr lvl="1"/>
            <a:r>
              <a:rPr lang="cs-CZ" dirty="0" smtClean="0"/>
              <a:t>Podoba – zůstatky na rezervních účtech u CB</a:t>
            </a:r>
          </a:p>
          <a:p>
            <a:pPr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55448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Účetní peníze – základní principy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344168"/>
            <a:ext cx="10018713" cy="4425696"/>
          </a:xfrm>
        </p:spPr>
        <p:txBody>
          <a:bodyPr>
            <a:noAutofit/>
          </a:bodyPr>
          <a:lstStyle/>
          <a:p>
            <a:r>
              <a:rPr lang="cs-CZ" sz="2800" dirty="0" smtClean="0"/>
              <a:t>Vznik (emise) nových účetních peněz zejména při úvěrování</a:t>
            </a:r>
          </a:p>
          <a:p>
            <a:endParaRPr lang="cs-CZ" sz="2800" dirty="0" smtClean="0"/>
          </a:p>
          <a:p>
            <a:r>
              <a:rPr lang="cs-CZ" sz="2800" dirty="0" smtClean="0"/>
              <a:t>Banka poskytne úvěr a zároveň vytváří nový vklad dlužníka: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Má pohledávku za dlužníkem (plynoucí z poskytnutého úvěru)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Má závazek vůči dlužníkovi (plynoucí z nově vzniklého vkladu)</a:t>
            </a:r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55448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Trocha </a:t>
            </a:r>
            <a:r>
              <a:rPr lang="cs-CZ" sz="4400" dirty="0" smtClean="0"/>
              <a:t>historie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133856"/>
            <a:ext cx="10018713" cy="4425696"/>
          </a:xfrm>
        </p:spPr>
        <p:txBody>
          <a:bodyPr>
            <a:noAutofit/>
          </a:bodyPr>
          <a:lstStyle/>
          <a:p>
            <a:r>
              <a:rPr lang="cs-CZ" sz="2800" dirty="0" smtClean="0"/>
              <a:t>Co bylo, než byly „objeveny“ peníze?</a:t>
            </a:r>
          </a:p>
          <a:p>
            <a:pPr lvl="1"/>
            <a:r>
              <a:rPr lang="cs-CZ" dirty="0" smtClean="0"/>
              <a:t>Barter?</a:t>
            </a:r>
          </a:p>
          <a:p>
            <a:pPr lvl="1"/>
            <a:r>
              <a:rPr lang="cs-CZ" dirty="0" smtClean="0"/>
              <a:t>Společné vlastnictví?</a:t>
            </a:r>
          </a:p>
          <a:p>
            <a:pPr lvl="1"/>
            <a:endParaRPr lang="cs-CZ" dirty="0" smtClean="0"/>
          </a:p>
          <a:p>
            <a:pPr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55448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Trocha historie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499616"/>
            <a:ext cx="10018713" cy="4425696"/>
          </a:xfrm>
        </p:spPr>
        <p:txBody>
          <a:bodyPr>
            <a:noAutofit/>
          </a:bodyPr>
          <a:lstStyle/>
          <a:p>
            <a:r>
              <a:rPr lang="cs-CZ" sz="2800" dirty="0" smtClean="0"/>
              <a:t>Co bylo, než byly „objeveny“ peníze?</a:t>
            </a:r>
          </a:p>
          <a:p>
            <a:pPr lvl="1"/>
            <a:r>
              <a:rPr lang="cs-CZ" dirty="0" smtClean="0"/>
              <a:t>Barter?</a:t>
            </a:r>
          </a:p>
          <a:p>
            <a:pPr lvl="1"/>
            <a:r>
              <a:rPr lang="cs-CZ" dirty="0" smtClean="0"/>
              <a:t>Společné vlastnictví?</a:t>
            </a:r>
          </a:p>
          <a:p>
            <a:pPr lvl="1"/>
            <a:endParaRPr lang="cs-CZ" dirty="0" smtClean="0"/>
          </a:p>
          <a:p>
            <a:r>
              <a:rPr lang="cs-CZ" sz="2800" dirty="0" smtClean="0"/>
              <a:t>Úkol 2 - Zauvažujte nad nevýhodami </a:t>
            </a:r>
            <a:r>
              <a:rPr lang="cs-CZ" sz="2800" dirty="0" err="1" smtClean="0"/>
              <a:t>bártru</a:t>
            </a:r>
            <a:r>
              <a:rPr lang="cs-CZ" sz="2800" dirty="0" smtClean="0"/>
              <a:t>/společného vlastnictví</a:t>
            </a:r>
            <a:endParaRPr lang="cs-CZ" sz="2800" dirty="0" smtClean="0"/>
          </a:p>
          <a:p>
            <a:pPr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55448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Trocha historie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344168"/>
            <a:ext cx="10018713" cy="4425696"/>
          </a:xfrm>
        </p:spPr>
        <p:txBody>
          <a:bodyPr>
            <a:noAutofit/>
          </a:bodyPr>
          <a:lstStyle/>
          <a:p>
            <a:r>
              <a:rPr lang="cs-CZ" sz="2800" dirty="0" smtClean="0"/>
              <a:t>Hledání něčeho, co by fungovalo jako:</a:t>
            </a:r>
          </a:p>
          <a:p>
            <a:pPr lvl="1"/>
            <a:r>
              <a:rPr lang="cs-CZ" dirty="0" smtClean="0"/>
              <a:t>prostředek směny</a:t>
            </a:r>
          </a:p>
          <a:p>
            <a:pPr lvl="1"/>
            <a:r>
              <a:rPr lang="cs-CZ" dirty="0" smtClean="0"/>
              <a:t>„univerzální“ účetní jednotka</a:t>
            </a:r>
          </a:p>
          <a:p>
            <a:pPr lvl="1"/>
            <a:r>
              <a:rPr lang="cs-CZ" dirty="0" smtClean="0"/>
              <a:t> uchovatel hodnoty</a:t>
            </a:r>
          </a:p>
          <a:p>
            <a:endParaRPr lang="cs-CZ" sz="2800" dirty="0" smtClean="0"/>
          </a:p>
          <a:p>
            <a:r>
              <a:rPr lang="cs-CZ" sz="2800" dirty="0" smtClean="0"/>
              <a:t>Nejprve např. škeble, kožešiny, dobytek, plátno, atd.</a:t>
            </a:r>
          </a:p>
          <a:p>
            <a:r>
              <a:rPr lang="cs-CZ" sz="2800" dirty="0" smtClean="0"/>
              <a:t>Následně drahé kovy, mince </a:t>
            </a:r>
          </a:p>
          <a:p>
            <a:pPr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55448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Trocha historie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106424"/>
            <a:ext cx="10018713" cy="4425696"/>
          </a:xfrm>
        </p:spPr>
        <p:txBody>
          <a:bodyPr>
            <a:noAutofit/>
          </a:bodyPr>
          <a:lstStyle/>
          <a:p>
            <a:r>
              <a:rPr lang="cs-CZ" sz="2800" dirty="0" smtClean="0"/>
              <a:t>Úschova mincí (např. u zlatníků)</a:t>
            </a:r>
          </a:p>
          <a:p>
            <a:r>
              <a:rPr lang="cs-CZ" sz="2800" dirty="0" smtClean="0"/>
              <a:t>Výdej potvrzení o vkladu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55448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Trocha historie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65439" y="1426464"/>
            <a:ext cx="10018713" cy="4425696"/>
          </a:xfrm>
        </p:spPr>
        <p:txBody>
          <a:bodyPr>
            <a:noAutofit/>
          </a:bodyPr>
          <a:lstStyle/>
          <a:p>
            <a:r>
              <a:rPr lang="cs-CZ" sz="2800" dirty="0" smtClean="0"/>
              <a:t>Úschova mincí (např. u zlatníků)</a:t>
            </a:r>
          </a:p>
          <a:p>
            <a:r>
              <a:rPr lang="cs-CZ" sz="2800" dirty="0" smtClean="0"/>
              <a:t>Výdej potvrzení o vkladu</a:t>
            </a:r>
          </a:p>
          <a:p>
            <a:endParaRPr lang="cs-CZ" sz="2800" dirty="0" smtClean="0"/>
          </a:p>
          <a:p>
            <a:r>
              <a:rPr lang="cs-CZ" sz="2800" dirty="0" smtClean="0"/>
              <a:t>První „bankovky“</a:t>
            </a:r>
          </a:p>
          <a:p>
            <a:r>
              <a:rPr lang="cs-CZ" sz="2800" dirty="0" smtClean="0"/>
              <a:t>Nejprve 100% kryté uloženými drahými kovy/mincemi</a:t>
            </a:r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2102</TotalTime>
  <Words>743</Words>
  <Application>Microsoft Office PowerPoint</Application>
  <PresentationFormat>Vlastní</PresentationFormat>
  <Paragraphs>131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Paralaxa</vt:lpstr>
      <vt:lpstr>Právní regulace bezhotovostních platebních prostředků</vt:lpstr>
      <vt:lpstr>Témata dnešní přednášky</vt:lpstr>
      <vt:lpstr>Tři „druhy“ peněz</vt:lpstr>
      <vt:lpstr>Účetní peníze – základní principy</vt:lpstr>
      <vt:lpstr>Trocha historie</vt:lpstr>
      <vt:lpstr>Trocha historie</vt:lpstr>
      <vt:lpstr>Trocha historie</vt:lpstr>
      <vt:lpstr>Trocha historie</vt:lpstr>
      <vt:lpstr>Trocha historie</vt:lpstr>
      <vt:lpstr>Trocha historie</vt:lpstr>
      <vt:lpstr>Trocha historie</vt:lpstr>
      <vt:lpstr>Trocha historie</vt:lpstr>
      <vt:lpstr>Trocha historie</vt:lpstr>
      <vt:lpstr>Účetní peníze – vztah k povinným minimálním rezervám</vt:lpstr>
      <vt:lpstr>Účetní peníze – množství</vt:lpstr>
      <vt:lpstr>Účetní peníze – množství</vt:lpstr>
      <vt:lpstr>Účetní peníze – shrnutí</vt:lpstr>
      <vt:lpstr>Účetní peníze – právní úprava</vt:lpstr>
      <vt:lpstr>Otázky?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Windows User</cp:lastModifiedBy>
  <cp:revision>142</cp:revision>
  <cp:lastPrinted>2016-12-01T06:58:45Z</cp:lastPrinted>
  <dcterms:created xsi:type="dcterms:W3CDTF">2016-10-17T17:38:14Z</dcterms:created>
  <dcterms:modified xsi:type="dcterms:W3CDTF">2017-04-05T09:56:30Z</dcterms:modified>
</cp:coreProperties>
</file>