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3" r:id="rId3"/>
    <p:sldId id="275" r:id="rId4"/>
    <p:sldId id="272" r:id="rId5"/>
    <p:sldId id="276" r:id="rId6"/>
    <p:sldId id="280" r:id="rId7"/>
    <p:sldId id="284" r:id="rId8"/>
    <p:sldId id="279" r:id="rId9"/>
    <p:sldId id="281" r:id="rId10"/>
    <p:sldId id="282" r:id="rId11"/>
    <p:sldId id="258" r:id="rId12"/>
    <p:sldId id="277" r:id="rId13"/>
    <p:sldId id="269" r:id="rId14"/>
    <p:sldId id="260" r:id="rId15"/>
    <p:sldId id="259" r:id="rId16"/>
    <p:sldId id="262" r:id="rId17"/>
    <p:sldId id="263" r:id="rId18"/>
    <p:sldId id="265" r:id="rId19"/>
    <p:sldId id="266" r:id="rId20"/>
    <p:sldId id="268" r:id="rId21"/>
    <p:sldId id="270" r:id="rId22"/>
    <p:sldId id="271" r:id="rId23"/>
    <p:sldId id="278" r:id="rId24"/>
    <p:sldId id="283" r:id="rId25"/>
    <p:sldId id="285" r:id="rId26"/>
    <p:sldId id="286"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4660"/>
  </p:normalViewPr>
  <p:slideViewPr>
    <p:cSldViewPr>
      <p:cViewPr varScale="1">
        <p:scale>
          <a:sx n="110" d="100"/>
          <a:sy n="110" d="100"/>
        </p:scale>
        <p:origin x="-165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smtClean="0"/>
              <a:t>Kliknutím lze upravit styl.</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smtClean="0"/>
              <a:t>Kliknutím lze upravit styl předlohy.</a:t>
            </a:r>
            <a:endParaRPr kumimoji="0" lang="en-US"/>
          </a:p>
        </p:txBody>
      </p:sp>
      <p:sp>
        <p:nvSpPr>
          <p:cNvPr id="4" name="Zástupný symbol pro datum 3"/>
          <p:cNvSpPr>
            <a:spLocks noGrp="1"/>
          </p:cNvSpPr>
          <p:nvPr>
            <p:ph type="dt" sz="half" idx="10"/>
          </p:nvPr>
        </p:nvSpPr>
        <p:spPr/>
        <p:txBody>
          <a:bodyPr/>
          <a:lstStyle/>
          <a:p>
            <a:fld id="{680A35D4-774A-423D-A59E-A117669BC511}" type="datetimeFigureOut">
              <a:rPr lang="cs-CZ" smtClean="0"/>
              <a:pPr/>
              <a:t>7.3.2017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26CD5A4-6E43-44DB-BBE5-44EEDA448732}"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80A35D4-774A-423D-A59E-A117669BC511}" type="datetimeFigureOut">
              <a:rPr lang="cs-CZ" smtClean="0"/>
              <a:pPr/>
              <a:t>7.3.2017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80A35D4-774A-423D-A59E-A117669BC511}" type="datetimeFigureOut">
              <a:rPr lang="cs-CZ" smtClean="0"/>
              <a:pPr/>
              <a:t>7.3.2017</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extLst/>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80A35D4-774A-423D-A59E-A117669BC511}" type="datetimeFigureOut">
              <a:rPr lang="cs-CZ" smtClean="0"/>
              <a:pPr/>
              <a:t>7.3.2017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680A35D4-774A-423D-A59E-A117669BC511}" type="datetimeFigureOut">
              <a:rPr lang="cs-CZ" smtClean="0"/>
              <a:pPr/>
              <a:t>7.3.2017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26CD5A4-6E43-44DB-BBE5-44EEDA448732}"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680A35D4-774A-423D-A59E-A117669BC511}" type="datetimeFigureOut">
              <a:rPr lang="cs-CZ" smtClean="0"/>
              <a:pPr/>
              <a:t>7.3.2017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smtClean="0"/>
              <a:t>Kliknutím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680A35D4-774A-423D-A59E-A117669BC511}" type="datetimeFigureOut">
              <a:rPr lang="cs-CZ" smtClean="0"/>
              <a:pPr/>
              <a:t>7.3.2017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680A35D4-774A-423D-A59E-A117669BC511}" type="datetimeFigureOut">
              <a:rPr lang="cs-CZ" smtClean="0"/>
              <a:pPr/>
              <a:t>7.3.2017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80A35D4-774A-423D-A59E-A117669BC511}" type="datetimeFigureOut">
              <a:rPr lang="cs-CZ" smtClean="0"/>
              <a:pPr/>
              <a:t>7.3.2017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smtClean="0"/>
              <a:t>Kliknutím lze upravit styl.</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680A35D4-774A-423D-A59E-A117669BC511}" type="datetimeFigureOut">
              <a:rPr lang="cs-CZ" smtClean="0"/>
              <a:pPr/>
              <a:t>7.3.2017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26CD5A4-6E43-44DB-BBE5-44EEDA448732}"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680A35D4-774A-423D-A59E-A117669BC511}" type="datetimeFigureOut">
              <a:rPr lang="cs-CZ" smtClean="0"/>
              <a:pPr/>
              <a:t>7.3.2017</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F26CD5A4-6E43-44DB-BBE5-44EEDA448732}"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80A35D4-774A-423D-A59E-A117669BC511}" type="datetimeFigureOut">
              <a:rPr lang="cs-CZ" smtClean="0"/>
              <a:pPr/>
              <a:t>7.3.2017</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26CD5A4-6E43-44DB-BBE5-44EEDA448732}"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z/url?sa=i&amp;rct=j&amp;q=&amp;esrc=s&amp;source=images&amp;cd=&amp;cad=rja&amp;uact=8&amp;ved=0ahUKEwj2oZbwmcTSAhUH2BoKHX07COoQjRwIBw&amp;url=http://revue.idnes.cz/transsexualni-herecka-lucie-brychtova-dyl-/lidicky.aspx?c=A170115_143320_lidicky_lf&amp;psig=AFQjCNGTtyIBcBXG88OEzos9K9lmQSEXWg&amp;ust=1488969521528887"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9512" y="1772816"/>
            <a:ext cx="8712968" cy="1829761"/>
          </a:xfrm>
        </p:spPr>
        <p:txBody>
          <a:bodyPr>
            <a:normAutofit fontScale="90000"/>
          </a:bodyPr>
          <a:lstStyle/>
          <a:p>
            <a:pPr algn="ctr"/>
            <a:r>
              <a:rPr lang="cs-CZ" dirty="0" smtClean="0"/>
              <a:t>Úvod do medicínského práva</a:t>
            </a:r>
            <a:br>
              <a:rPr lang="cs-CZ" dirty="0" smtClean="0"/>
            </a:br>
            <a:r>
              <a:rPr lang="cs-CZ" dirty="0" smtClean="0"/>
              <a:t/>
            </a:r>
            <a:br>
              <a:rPr lang="cs-CZ" dirty="0" smtClean="0"/>
            </a:br>
            <a:r>
              <a:rPr lang="cs-CZ" b="0" dirty="0" smtClean="0"/>
              <a:t>Ondřej Pavelek</a:t>
            </a:r>
            <a:br>
              <a:rPr lang="cs-CZ" b="0" dirty="0" smtClean="0"/>
            </a:br>
            <a:r>
              <a:rPr lang="cs-CZ" b="0" dirty="0" smtClean="0"/>
              <a:t/>
            </a:r>
            <a:br>
              <a:rPr lang="cs-CZ" b="0" dirty="0" smtClean="0"/>
            </a:br>
            <a:r>
              <a:rPr lang="cs-CZ" b="0" dirty="0" smtClean="0"/>
              <a:t>7. 3. 2017</a:t>
            </a:r>
            <a:r>
              <a:rPr lang="cs-CZ" dirty="0" smtClean="0"/>
              <a:t/>
            </a:r>
            <a:br>
              <a:rPr lang="cs-CZ" dirty="0" smtClean="0"/>
            </a:b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4. Ochrana veřejného zdraví</a:t>
            </a:r>
            <a:endParaRPr lang="cs-CZ" dirty="0"/>
          </a:p>
        </p:txBody>
      </p:sp>
      <p:sp>
        <p:nvSpPr>
          <p:cNvPr id="3" name="Zástupný symbol pro obsah 2"/>
          <p:cNvSpPr>
            <a:spLocks noGrp="1"/>
          </p:cNvSpPr>
          <p:nvPr>
            <p:ph idx="1"/>
          </p:nvPr>
        </p:nvSpPr>
        <p:spPr/>
        <p:txBody>
          <a:bodyPr/>
          <a:lstStyle/>
          <a:p>
            <a:r>
              <a:rPr lang="cs-CZ" b="1" dirty="0"/>
              <a:t>Zákon o ochraně veřejného zdraví</a:t>
            </a:r>
          </a:p>
          <a:p>
            <a:endParaRPr lang="cs-CZ" dirty="0" smtClean="0"/>
          </a:p>
          <a:p>
            <a:r>
              <a:rPr lang="cs-CZ" dirty="0"/>
              <a:t>= zdravotní stav obyvatelstva a jeho </a:t>
            </a:r>
            <a:r>
              <a:rPr lang="cs-CZ" dirty="0" smtClean="0"/>
              <a:t>skupin</a:t>
            </a:r>
          </a:p>
          <a:p>
            <a:endParaRPr lang="cs-CZ" dirty="0"/>
          </a:p>
          <a:p>
            <a:r>
              <a:rPr lang="cs-CZ" dirty="0" smtClean="0"/>
              <a:t>Upravuje např. </a:t>
            </a:r>
          </a:p>
          <a:p>
            <a:pPr lvl="1"/>
            <a:r>
              <a:rPr lang="cs-CZ" dirty="0" smtClean="0"/>
              <a:t>hygienické požadavky na vodu </a:t>
            </a:r>
          </a:p>
          <a:p>
            <a:pPr lvl="1"/>
            <a:r>
              <a:rPr lang="cs-CZ" dirty="0" smtClean="0"/>
              <a:t>Hygienické požadavky na prostory a provoz škol</a:t>
            </a:r>
          </a:p>
          <a:p>
            <a:pPr lvl="1"/>
            <a:r>
              <a:rPr lang="cs-CZ" dirty="0" smtClean="0"/>
              <a:t>Ochrana před hlukem… </a:t>
            </a:r>
            <a:endParaRPr lang="cs-CZ" dirty="0"/>
          </a:p>
        </p:txBody>
      </p:sp>
    </p:spTree>
    <p:extLst>
      <p:ext uri="{BB962C8B-B14F-4D97-AF65-F5344CB8AC3E}">
        <p14:creationId xmlns="" xmlns:p14="http://schemas.microsoft.com/office/powerpoint/2010/main" val="1892545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algn="ctr"/>
            <a:r>
              <a:rPr lang="cs-CZ" dirty="0" smtClean="0"/>
              <a:t>Prameny</a:t>
            </a:r>
            <a:endParaRPr lang="cs-CZ" dirty="0"/>
          </a:p>
        </p:txBody>
      </p:sp>
      <p:sp>
        <p:nvSpPr>
          <p:cNvPr id="4" name="Obdélník 3"/>
          <p:cNvSpPr/>
          <p:nvPr/>
        </p:nvSpPr>
        <p:spPr>
          <a:xfrm>
            <a:off x="2339752" y="1772816"/>
            <a:ext cx="4464496"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200" b="1" dirty="0" smtClean="0">
                <a:solidFill>
                  <a:schemeClr val="tx1"/>
                </a:solidFill>
              </a:rPr>
              <a:t>Mezinárodní smlouvy</a:t>
            </a:r>
            <a:endParaRPr lang="cs-CZ" sz="3200" b="1" dirty="0">
              <a:solidFill>
                <a:schemeClr val="tx1"/>
              </a:solidFill>
            </a:endParaRPr>
          </a:p>
        </p:txBody>
      </p:sp>
      <p:sp>
        <p:nvSpPr>
          <p:cNvPr id="5" name="Obdélník 4"/>
          <p:cNvSpPr/>
          <p:nvPr/>
        </p:nvSpPr>
        <p:spPr>
          <a:xfrm>
            <a:off x="755576" y="3429000"/>
            <a:ext cx="280831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Veřejné právo</a:t>
            </a:r>
          </a:p>
          <a:p>
            <a:pPr algn="ctr"/>
            <a:r>
              <a:rPr lang="cs-CZ" b="1" dirty="0" smtClean="0">
                <a:solidFill>
                  <a:schemeClr val="tx1"/>
                </a:solidFill>
              </a:rPr>
              <a:t>(normy práva veřejného)</a:t>
            </a:r>
            <a:endParaRPr lang="cs-CZ" b="1" dirty="0">
              <a:solidFill>
                <a:schemeClr val="tx1"/>
              </a:solidFill>
            </a:endParaRPr>
          </a:p>
        </p:txBody>
      </p:sp>
      <p:sp>
        <p:nvSpPr>
          <p:cNvPr id="7" name="Obdélník 6"/>
          <p:cNvSpPr/>
          <p:nvPr/>
        </p:nvSpPr>
        <p:spPr>
          <a:xfrm>
            <a:off x="5508104" y="3429000"/>
            <a:ext cx="280831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Soukromé právo</a:t>
            </a:r>
          </a:p>
          <a:p>
            <a:pPr algn="ctr"/>
            <a:r>
              <a:rPr lang="cs-CZ" b="1" dirty="0" smtClean="0">
                <a:solidFill>
                  <a:schemeClr val="tx1"/>
                </a:solidFill>
              </a:rPr>
              <a:t>(normy práva soukromého)</a:t>
            </a:r>
            <a:endParaRPr lang="cs-CZ" b="1"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t>Úmluva o lidských právech a </a:t>
            </a:r>
            <a:r>
              <a:rPr lang="cs-CZ" dirty="0" smtClean="0"/>
              <a:t>biomedicíně</a:t>
            </a:r>
            <a:endParaRPr lang="cs-CZ" dirty="0"/>
          </a:p>
        </p:txBody>
      </p:sp>
      <p:sp>
        <p:nvSpPr>
          <p:cNvPr id="3" name="Zástupný symbol pro obsah 2"/>
          <p:cNvSpPr>
            <a:spLocks noGrp="1"/>
          </p:cNvSpPr>
          <p:nvPr>
            <p:ph idx="1"/>
          </p:nvPr>
        </p:nvSpPr>
        <p:spPr/>
        <p:txBody>
          <a:bodyPr>
            <a:normAutofit/>
          </a:bodyPr>
          <a:lstStyle/>
          <a:p>
            <a:r>
              <a:rPr lang="cs-CZ" dirty="0" smtClean="0"/>
              <a:t>Souhlas </a:t>
            </a:r>
          </a:p>
          <a:p>
            <a:r>
              <a:rPr lang="cs-CZ" dirty="0" smtClean="0"/>
              <a:t>Ochrana </a:t>
            </a:r>
            <a:r>
              <a:rPr lang="cs-CZ" dirty="0"/>
              <a:t>soukromí a právo na informace </a:t>
            </a:r>
            <a:endParaRPr lang="cs-CZ" dirty="0" smtClean="0"/>
          </a:p>
          <a:p>
            <a:r>
              <a:rPr lang="cs-CZ" dirty="0" smtClean="0"/>
              <a:t>Lidský </a:t>
            </a:r>
            <a:r>
              <a:rPr lang="cs-CZ" dirty="0"/>
              <a:t>genom </a:t>
            </a:r>
            <a:endParaRPr lang="cs-CZ" dirty="0" smtClean="0"/>
          </a:p>
          <a:p>
            <a:r>
              <a:rPr lang="cs-CZ" dirty="0" smtClean="0"/>
              <a:t>Vědecký </a:t>
            </a:r>
            <a:r>
              <a:rPr lang="cs-CZ" dirty="0"/>
              <a:t>výzkum </a:t>
            </a:r>
            <a:endParaRPr lang="cs-CZ" dirty="0" smtClean="0"/>
          </a:p>
          <a:p>
            <a:r>
              <a:rPr lang="cs-CZ" dirty="0" smtClean="0"/>
              <a:t>Odběr </a:t>
            </a:r>
            <a:r>
              <a:rPr lang="cs-CZ" dirty="0"/>
              <a:t>orgánu a tkáně z žijících dárců pro účely transplantace </a:t>
            </a:r>
            <a:endParaRPr lang="cs-CZ" dirty="0" smtClean="0"/>
          </a:p>
          <a:p>
            <a:r>
              <a:rPr lang="cs-CZ" dirty="0" smtClean="0"/>
              <a:t>Zákaz </a:t>
            </a:r>
            <a:r>
              <a:rPr lang="cs-CZ" dirty="0"/>
              <a:t>finančního prospěchu a nakládání s částmi lidského </a:t>
            </a:r>
            <a:r>
              <a:rPr lang="cs-CZ" dirty="0" smtClean="0"/>
              <a:t>těla</a:t>
            </a:r>
            <a:endParaRPr lang="cs-CZ" dirty="0"/>
          </a:p>
        </p:txBody>
      </p:sp>
    </p:spTree>
    <p:extLst>
      <p:ext uri="{BB962C8B-B14F-4D97-AF65-F5344CB8AC3E}">
        <p14:creationId xmlns="" xmlns:p14="http://schemas.microsoft.com/office/powerpoint/2010/main" val="3613810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2780928"/>
            <a:ext cx="8229600" cy="1143000"/>
          </a:xfrm>
        </p:spPr>
        <p:txBody>
          <a:bodyPr/>
          <a:lstStyle/>
          <a:p>
            <a:pPr algn="ctr"/>
            <a:r>
              <a:rPr lang="cs-CZ" dirty="0" smtClean="0">
                <a:solidFill>
                  <a:schemeClr val="tx1"/>
                </a:solidFill>
              </a:rPr>
              <a:t>Veřejné právo</a:t>
            </a:r>
            <a:endParaRPr lang="cs-CZ"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476672"/>
            <a:ext cx="8229600" cy="1143000"/>
          </a:xfrm>
        </p:spPr>
        <p:txBody>
          <a:bodyPr>
            <a:normAutofit/>
          </a:bodyPr>
          <a:lstStyle/>
          <a:p>
            <a:pPr algn="ctr"/>
            <a:r>
              <a:rPr lang="cs-CZ" dirty="0" smtClean="0"/>
              <a:t>Zákon o zdravotních službách</a:t>
            </a:r>
            <a:endParaRPr lang="cs-CZ" dirty="0"/>
          </a:p>
        </p:txBody>
      </p:sp>
      <p:sp>
        <p:nvSpPr>
          <p:cNvPr id="2" name="Zástupný symbol pro obsah 1"/>
          <p:cNvSpPr>
            <a:spLocks noGrp="1"/>
          </p:cNvSpPr>
          <p:nvPr>
            <p:ph idx="1"/>
          </p:nvPr>
        </p:nvSpPr>
        <p:spPr>
          <a:xfrm>
            <a:off x="457200" y="1700808"/>
            <a:ext cx="8229600" cy="4306483"/>
          </a:xfrm>
        </p:spPr>
        <p:txBody>
          <a:bodyPr/>
          <a:lstStyle/>
          <a:p>
            <a:r>
              <a:rPr lang="cs-CZ" dirty="0" smtClean="0"/>
              <a:t>Co je informovaná souhlas?</a:t>
            </a:r>
          </a:p>
          <a:p>
            <a:pPr>
              <a:buNone/>
            </a:pPr>
            <a:endParaRPr lang="cs-CZ" dirty="0" smtClean="0"/>
          </a:p>
          <a:p>
            <a:r>
              <a:rPr lang="cs-CZ" dirty="0" smtClean="0"/>
              <a:t>Co je postup tzv. lex artis?</a:t>
            </a:r>
          </a:p>
          <a:p>
            <a:endParaRPr lang="cs-CZ" dirty="0" smtClean="0"/>
          </a:p>
          <a:p>
            <a:r>
              <a:rPr lang="cs-CZ" dirty="0" smtClean="0"/>
              <a:t>Podmínky </a:t>
            </a:r>
            <a:r>
              <a:rPr lang="cs-CZ" dirty="0" smtClean="0"/>
              <a:t>vedení zdravotnické dokumentace</a:t>
            </a:r>
          </a:p>
          <a:p>
            <a:endParaRPr lang="cs-CZ" dirty="0" smtClean="0"/>
          </a:p>
          <a:p>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pPr algn="ctr"/>
            <a:r>
              <a:rPr lang="cs-CZ" dirty="0" smtClean="0"/>
              <a:t>Zákon o zdravotních službách</a:t>
            </a:r>
            <a:endParaRPr lang="cs-CZ" dirty="0"/>
          </a:p>
        </p:txBody>
      </p:sp>
      <p:sp>
        <p:nvSpPr>
          <p:cNvPr id="2" name="Zástupný symbol pro obsah 1"/>
          <p:cNvSpPr>
            <a:spLocks noGrp="1"/>
          </p:cNvSpPr>
          <p:nvPr>
            <p:ph idx="1"/>
          </p:nvPr>
        </p:nvSpPr>
        <p:spPr/>
        <p:txBody>
          <a:bodyPr>
            <a:normAutofit lnSpcReduction="10000"/>
          </a:bodyPr>
          <a:lstStyle/>
          <a:p>
            <a:r>
              <a:rPr lang="cs-CZ" dirty="0" smtClean="0"/>
              <a:t>zdravotní služby a podmínky jejich poskytování (včetně výkonu státní správy),</a:t>
            </a:r>
          </a:p>
          <a:p>
            <a:r>
              <a:rPr lang="cs-CZ" dirty="0" smtClean="0"/>
              <a:t>druhy a formy zdravotní péče, </a:t>
            </a:r>
          </a:p>
          <a:p>
            <a:r>
              <a:rPr lang="cs-CZ" dirty="0" smtClean="0"/>
              <a:t>podmínky hodnocení kvality a bezpečí zdravotních služeb</a:t>
            </a:r>
          </a:p>
          <a:p>
            <a:r>
              <a:rPr lang="cs-CZ" dirty="0" smtClean="0"/>
              <a:t>práva a povinnosti:</a:t>
            </a:r>
          </a:p>
          <a:p>
            <a:pPr lvl="1"/>
            <a:r>
              <a:rPr lang="cs-CZ" dirty="0" smtClean="0"/>
              <a:t> pacientů a osob pacientům blízkých, </a:t>
            </a:r>
          </a:p>
          <a:p>
            <a:pPr lvl="1"/>
            <a:r>
              <a:rPr lang="cs-CZ" dirty="0" smtClean="0"/>
              <a:t>poskytovatelů zdravotních služeb, </a:t>
            </a:r>
          </a:p>
          <a:p>
            <a:pPr lvl="1"/>
            <a:r>
              <a:rPr lang="cs-CZ" dirty="0" smtClean="0"/>
              <a:t>zdravotnických pracovníků a jiných odborných pracovníků</a:t>
            </a:r>
          </a:p>
          <a:p>
            <a:pPr lvl="1"/>
            <a:endParaRPr lang="cs-CZ"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79512" y="274638"/>
            <a:ext cx="8568952" cy="1143000"/>
          </a:xfrm>
        </p:spPr>
        <p:txBody>
          <a:bodyPr>
            <a:normAutofit fontScale="90000"/>
          </a:bodyPr>
          <a:lstStyle/>
          <a:p>
            <a:pPr algn="ctr"/>
            <a:r>
              <a:rPr lang="cs-CZ" dirty="0" smtClean="0"/>
              <a:t/>
            </a:r>
            <a:br>
              <a:rPr lang="cs-CZ" dirty="0" smtClean="0"/>
            </a:br>
            <a:r>
              <a:rPr lang="cs-CZ" sz="4000" dirty="0" smtClean="0"/>
              <a:t>Zákon o specifických zdravotních službách</a:t>
            </a:r>
            <a:endParaRPr lang="cs-CZ" sz="4000" dirty="0"/>
          </a:p>
        </p:txBody>
      </p:sp>
      <p:sp>
        <p:nvSpPr>
          <p:cNvPr id="2" name="Zástupný symbol pro obsah 1"/>
          <p:cNvSpPr>
            <a:spLocks noGrp="1"/>
          </p:cNvSpPr>
          <p:nvPr>
            <p:ph idx="1"/>
          </p:nvPr>
        </p:nvSpPr>
        <p:spPr>
          <a:xfrm>
            <a:off x="457200" y="1844824"/>
            <a:ext cx="8229600" cy="4162467"/>
          </a:xfrm>
        </p:spPr>
        <p:txBody>
          <a:bodyPr>
            <a:normAutofit lnSpcReduction="10000"/>
          </a:bodyPr>
          <a:lstStyle/>
          <a:p>
            <a:r>
              <a:rPr lang="cs-CZ" dirty="0" smtClean="0"/>
              <a:t>Asistovaná reprodukce (§ 3)</a:t>
            </a:r>
          </a:p>
          <a:p>
            <a:r>
              <a:rPr lang="cs-CZ" dirty="0" smtClean="0"/>
              <a:t>Sterilizace (§ 12)</a:t>
            </a:r>
          </a:p>
          <a:p>
            <a:r>
              <a:rPr lang="cs-CZ" dirty="0" smtClean="0"/>
              <a:t>Terapeutická kastrace (§ 17)</a:t>
            </a:r>
          </a:p>
          <a:p>
            <a:r>
              <a:rPr lang="cs-CZ" dirty="0" smtClean="0"/>
              <a:t>Změna pohlaví transsexuálních pacientů (§ 21)</a:t>
            </a:r>
          </a:p>
          <a:p>
            <a:r>
              <a:rPr lang="cs-CZ" dirty="0" smtClean="0"/>
              <a:t>Psychochirurgické výkony (§ 24)</a:t>
            </a:r>
          </a:p>
          <a:p>
            <a:r>
              <a:rPr lang="cs-CZ" dirty="0" smtClean="0"/>
              <a:t>Genetická vyšetření (§ 28)</a:t>
            </a:r>
          </a:p>
          <a:p>
            <a:r>
              <a:rPr lang="cs-CZ" dirty="0" smtClean="0"/>
              <a:t>Odběry lidské krve a jejích složek, léčba krví nebo jejími složkami (§ 31)</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pPr algn="ctr"/>
            <a:r>
              <a:rPr lang="pl-PL" dirty="0" smtClean="0"/>
              <a:t>Zákon o lidských tkáních a buňkách</a:t>
            </a:r>
            <a:endParaRPr lang="cs-CZ" dirty="0"/>
          </a:p>
        </p:txBody>
      </p:sp>
      <p:sp>
        <p:nvSpPr>
          <p:cNvPr id="2" name="Zástupný symbol pro obsah 1"/>
          <p:cNvSpPr>
            <a:spLocks noGrp="1"/>
          </p:cNvSpPr>
          <p:nvPr>
            <p:ph idx="1"/>
          </p:nvPr>
        </p:nvSpPr>
        <p:spPr/>
        <p:txBody>
          <a:bodyPr/>
          <a:lstStyle/>
          <a:p>
            <a:r>
              <a:rPr lang="cs-CZ" dirty="0" smtClean="0"/>
              <a:t>podmínky pro zajištění jakosti a bezpečnosti lidských tkání a buněk určených k použití u člověka, popřípadě ke zhotovení produktů z lidských tkání, nebo lidských buněk určených k použití u člověka,</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smtClean="0"/>
              <a:t>Zákon  </a:t>
            </a:r>
            <a:r>
              <a:rPr lang="cs-CZ" dirty="0" smtClean="0"/>
              <a:t>o zdravotnické </a:t>
            </a:r>
            <a:r>
              <a:rPr lang="cs-CZ" dirty="0" smtClean="0"/>
              <a:t>záchranné službě </a:t>
            </a:r>
            <a:endParaRPr lang="cs-CZ" dirty="0"/>
          </a:p>
        </p:txBody>
      </p:sp>
      <p:sp>
        <p:nvSpPr>
          <p:cNvPr id="2" name="Zástupný symbol pro obsah 1"/>
          <p:cNvSpPr>
            <a:spLocks noGrp="1"/>
          </p:cNvSpPr>
          <p:nvPr>
            <p:ph idx="1"/>
          </p:nvPr>
        </p:nvSpPr>
        <p:spPr/>
        <p:txBody>
          <a:bodyPr/>
          <a:lstStyle/>
          <a:p>
            <a:pPr>
              <a:buNone/>
            </a:pPr>
            <a:r>
              <a:rPr lang="cs-CZ" dirty="0" smtClean="0"/>
              <a:t>Upravuje zejména</a:t>
            </a:r>
          </a:p>
          <a:p>
            <a:endParaRPr lang="cs-CZ" dirty="0" smtClean="0"/>
          </a:p>
          <a:p>
            <a:r>
              <a:rPr lang="cs-CZ" dirty="0" smtClean="0"/>
              <a:t>Podmínky poskytování zdravotnické záchranné služby</a:t>
            </a:r>
          </a:p>
          <a:p>
            <a:endParaRPr lang="cs-CZ" dirty="0" smtClean="0"/>
          </a:p>
          <a:p>
            <a:r>
              <a:rPr lang="cs-CZ" dirty="0" smtClean="0"/>
              <a:t>Dostupnost zdravotnické záchranné služby (20 minut)</a:t>
            </a:r>
          </a:p>
          <a:p>
            <a:endParaRPr lang="cs-CZ" dirty="0" smtClean="0"/>
          </a:p>
          <a:p>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95536" y="332656"/>
            <a:ext cx="8229600" cy="1143000"/>
          </a:xfrm>
        </p:spPr>
        <p:txBody>
          <a:bodyPr/>
          <a:lstStyle/>
          <a:p>
            <a:pPr algn="ctr"/>
            <a:r>
              <a:rPr lang="cs-CZ" dirty="0" smtClean="0"/>
              <a:t>Kontrolní otázka</a:t>
            </a:r>
            <a:endParaRPr lang="cs-CZ" dirty="0"/>
          </a:p>
        </p:txBody>
      </p:sp>
      <p:sp>
        <p:nvSpPr>
          <p:cNvPr id="2" name="Zástupný symbol pro obsah 1"/>
          <p:cNvSpPr>
            <a:spLocks noGrp="1"/>
          </p:cNvSpPr>
          <p:nvPr>
            <p:ph idx="1"/>
          </p:nvPr>
        </p:nvSpPr>
        <p:spPr/>
        <p:txBody>
          <a:bodyPr/>
          <a:lstStyle/>
          <a:p>
            <a:r>
              <a:rPr lang="cs-CZ" dirty="0" smtClean="0"/>
              <a:t>Jaký je vztah uvedených předpisů?</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435280" cy="1252728"/>
          </a:xfrm>
        </p:spPr>
        <p:txBody>
          <a:bodyPr>
            <a:normAutofit fontScale="90000"/>
          </a:bodyPr>
          <a:lstStyle/>
          <a:p>
            <a:r>
              <a:rPr lang="cs-CZ" dirty="0" smtClean="0"/>
              <a:t>Medicínské právo jako právní odvětví</a:t>
            </a:r>
            <a:endParaRPr lang="cs-CZ" dirty="0"/>
          </a:p>
        </p:txBody>
      </p:sp>
      <p:sp>
        <p:nvSpPr>
          <p:cNvPr id="3" name="Zástupný symbol pro obsah 2"/>
          <p:cNvSpPr>
            <a:spLocks noGrp="1"/>
          </p:cNvSpPr>
          <p:nvPr>
            <p:ph idx="1"/>
          </p:nvPr>
        </p:nvSpPr>
        <p:spPr/>
        <p:txBody>
          <a:bodyPr/>
          <a:lstStyle/>
          <a:p>
            <a:r>
              <a:rPr lang="cs-CZ" b="1" dirty="0" smtClean="0"/>
              <a:t>Terminologie:</a:t>
            </a:r>
          </a:p>
          <a:p>
            <a:pPr marL="118872" indent="0">
              <a:buNone/>
            </a:pPr>
            <a:r>
              <a:rPr lang="cs-CZ" b="1" dirty="0" err="1" smtClean="0"/>
              <a:t>Medizinrecht</a:t>
            </a:r>
            <a:r>
              <a:rPr lang="cs-CZ" b="1" dirty="0" smtClean="0"/>
              <a:t> </a:t>
            </a:r>
            <a:r>
              <a:rPr lang="cs-CZ" b="1" dirty="0"/>
              <a:t>x </a:t>
            </a:r>
            <a:r>
              <a:rPr lang="cs-CZ" b="1" dirty="0" err="1" smtClean="0"/>
              <a:t>Gesundheitsrecht</a:t>
            </a:r>
            <a:r>
              <a:rPr lang="cs-CZ" b="1" dirty="0" smtClean="0"/>
              <a:t> x </a:t>
            </a:r>
            <a:r>
              <a:rPr lang="cs-CZ" b="1" dirty="0" err="1" smtClean="0"/>
              <a:t>medical</a:t>
            </a:r>
            <a:r>
              <a:rPr lang="cs-CZ" b="1" dirty="0" smtClean="0"/>
              <a:t> </a:t>
            </a:r>
            <a:r>
              <a:rPr lang="cs-CZ" b="1" dirty="0" err="1" smtClean="0"/>
              <a:t>law</a:t>
            </a:r>
            <a:endParaRPr lang="cs-CZ" b="1" dirty="0" smtClean="0"/>
          </a:p>
          <a:p>
            <a:endParaRPr lang="cs-CZ" b="1" dirty="0" smtClean="0"/>
          </a:p>
          <a:p>
            <a:r>
              <a:rPr lang="cs-CZ" b="1" dirty="0" smtClean="0"/>
              <a:t>Proč studovat medicínské právo? </a:t>
            </a:r>
          </a:p>
          <a:p>
            <a:pPr marL="118872" indent="0">
              <a:buNone/>
            </a:pPr>
            <a:endParaRPr lang="cs-CZ" b="1" dirty="0"/>
          </a:p>
          <a:p>
            <a:r>
              <a:rPr lang="cs-CZ" b="1" dirty="0" smtClean="0"/>
              <a:t>Medicínské právo jako právní odvětví?</a:t>
            </a:r>
          </a:p>
          <a:p>
            <a:endParaRPr lang="cs-CZ" b="1" dirty="0"/>
          </a:p>
          <a:p>
            <a:pPr marL="118872" indent="0">
              <a:buNone/>
            </a:pPr>
            <a:endParaRPr lang="cs-CZ" b="1" dirty="0" smtClean="0"/>
          </a:p>
          <a:p>
            <a:endParaRPr lang="cs-CZ" b="1" dirty="0"/>
          </a:p>
          <a:p>
            <a:endParaRPr lang="cs-CZ" b="1" dirty="0" smtClean="0"/>
          </a:p>
          <a:p>
            <a:endParaRPr lang="cs-CZ" b="1" dirty="0"/>
          </a:p>
          <a:p>
            <a:endParaRPr lang="cs-CZ" dirty="0"/>
          </a:p>
        </p:txBody>
      </p:sp>
    </p:spTree>
    <p:extLst>
      <p:ext uri="{BB962C8B-B14F-4D97-AF65-F5344CB8AC3E}">
        <p14:creationId xmlns="" xmlns:p14="http://schemas.microsoft.com/office/powerpoint/2010/main" val="40330830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67544" y="1916832"/>
            <a:ext cx="8229600" cy="4594515"/>
          </a:xfrm>
        </p:spPr>
        <p:txBody>
          <a:bodyPr>
            <a:normAutofit fontScale="85000" lnSpcReduction="10000"/>
          </a:bodyPr>
          <a:lstStyle/>
          <a:p>
            <a:r>
              <a:rPr lang="cs-CZ" b="1" dirty="0" smtClean="0"/>
              <a:t>Zákon o nelékařských zdravotnických povoláních</a:t>
            </a:r>
          </a:p>
          <a:p>
            <a:r>
              <a:rPr lang="cs-CZ" b="1" dirty="0" smtClean="0"/>
              <a:t>Zákon o veřejném zdravotním pojištění </a:t>
            </a:r>
          </a:p>
          <a:p>
            <a:r>
              <a:rPr lang="cs-CZ" b="1" dirty="0" smtClean="0"/>
              <a:t>Zákon o Všeobecné zdravotní pojišťovně České republiky</a:t>
            </a:r>
          </a:p>
          <a:p>
            <a:r>
              <a:rPr lang="cs-CZ" b="1" dirty="0" smtClean="0"/>
              <a:t>Zákon o resortních, oborových, podnikových a dalších zdravotních pojišťovnách</a:t>
            </a:r>
          </a:p>
          <a:p>
            <a:r>
              <a:rPr lang="cs-CZ" b="1" dirty="0" smtClean="0"/>
              <a:t>Zákon o České lékařské komoře, České stomatologické komoře a České lékárnické komoře</a:t>
            </a:r>
          </a:p>
          <a:p>
            <a:r>
              <a:rPr lang="cs-CZ" b="1" dirty="0" smtClean="0"/>
              <a:t>Zákon o léčivech</a:t>
            </a:r>
          </a:p>
          <a:p>
            <a:r>
              <a:rPr lang="cs-CZ" b="1" dirty="0" smtClean="0"/>
              <a:t>Zákona o </a:t>
            </a:r>
            <a:r>
              <a:rPr lang="cs-CZ" b="1" dirty="0"/>
              <a:t>darování, odběrech a transplantacích tkání a orgánů a o změně některých zákonů (transplantační zákon)</a:t>
            </a:r>
          </a:p>
          <a:p>
            <a:endParaRPr lang="cs-CZ" dirty="0" smtClean="0"/>
          </a:p>
          <a:p>
            <a:endParaRPr lang="cs-CZ" dirty="0" smtClean="0"/>
          </a:p>
          <a:p>
            <a:endParaRPr lang="cs-CZ" dirty="0" smtClean="0"/>
          </a:p>
          <a:p>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2852936"/>
            <a:ext cx="8229600" cy="1143000"/>
          </a:xfrm>
        </p:spPr>
        <p:txBody>
          <a:bodyPr/>
          <a:lstStyle/>
          <a:p>
            <a:pPr algn="ctr"/>
            <a:r>
              <a:rPr lang="cs-CZ" dirty="0" smtClean="0">
                <a:solidFill>
                  <a:schemeClr val="tx1"/>
                </a:solidFill>
              </a:rPr>
              <a:t>Soukromé právo</a:t>
            </a:r>
            <a:endParaRPr lang="cs-CZ"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b="1" dirty="0" smtClean="0"/>
              <a:t>Občanský zákoník </a:t>
            </a:r>
          </a:p>
          <a:p>
            <a:r>
              <a:rPr lang="cs-CZ" b="1" dirty="0" smtClean="0"/>
              <a:t>Zákoník práce</a:t>
            </a:r>
          </a:p>
          <a:p>
            <a:r>
              <a:rPr lang="cs-CZ" b="1" dirty="0"/>
              <a:t>Nařízení vlády č. 276/2015 </a:t>
            </a:r>
            <a:r>
              <a:rPr lang="cs-CZ" b="1" dirty="0" err="1"/>
              <a:t>Sb.Nařízení</a:t>
            </a:r>
            <a:r>
              <a:rPr lang="cs-CZ" b="1" dirty="0"/>
              <a:t> vlády o odškodňování bolesti a ztížení společenského uplatnění způsobené pracovním úrazem nebo nemocí z </a:t>
            </a:r>
            <a:r>
              <a:rPr lang="cs-CZ" b="1" dirty="0" smtClean="0"/>
              <a:t>povolání</a:t>
            </a:r>
          </a:p>
          <a:p>
            <a:pPr marL="118872" indent="0">
              <a:buNone/>
            </a:pPr>
            <a:endParaRPr lang="cs-CZ" b="1" dirty="0"/>
          </a:p>
          <a:p>
            <a:r>
              <a:rPr lang="cs-CZ" b="1" dirty="0" smtClean="0"/>
              <a:t>(Metodika k odškodňování újmy na zdraví)</a:t>
            </a:r>
            <a:endParaRPr lang="cs-CZ"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Občanský zákoník</a:t>
            </a:r>
            <a:endParaRPr lang="cs-CZ" dirty="0"/>
          </a:p>
        </p:txBody>
      </p:sp>
      <p:sp>
        <p:nvSpPr>
          <p:cNvPr id="3" name="Zástupný symbol pro obsah 2"/>
          <p:cNvSpPr>
            <a:spLocks noGrp="1"/>
          </p:cNvSpPr>
          <p:nvPr>
            <p:ph idx="1"/>
          </p:nvPr>
        </p:nvSpPr>
        <p:spPr/>
        <p:txBody>
          <a:bodyPr/>
          <a:lstStyle/>
          <a:p>
            <a:r>
              <a:rPr lang="cs-CZ" dirty="0" smtClean="0"/>
              <a:t>§ 29: změna pohlaví</a:t>
            </a:r>
          </a:p>
          <a:p>
            <a:r>
              <a:rPr lang="cs-CZ" dirty="0" smtClean="0"/>
              <a:t>§ 81 až § 114: ochrana osobnosti </a:t>
            </a:r>
          </a:p>
          <a:p>
            <a:pPr lvl="1"/>
            <a:r>
              <a:rPr lang="cs-CZ" dirty="0" smtClean="0"/>
              <a:t>Člověk je nedotknutelný</a:t>
            </a:r>
          </a:p>
          <a:p>
            <a:pPr lvl="1"/>
            <a:r>
              <a:rPr lang="cs-CZ" dirty="0" smtClean="0"/>
              <a:t>Zásah do integrity</a:t>
            </a:r>
          </a:p>
          <a:p>
            <a:pPr lvl="1"/>
            <a:r>
              <a:rPr lang="cs-CZ" dirty="0" smtClean="0"/>
              <a:t>Práva člověka převzatého do zdravotnického zařízení</a:t>
            </a:r>
          </a:p>
          <a:p>
            <a:pPr lvl="1"/>
            <a:r>
              <a:rPr lang="cs-CZ" dirty="0" smtClean="0"/>
              <a:t>Nakládání s částmi lidského těla</a:t>
            </a:r>
          </a:p>
          <a:p>
            <a:pPr lvl="1"/>
            <a:r>
              <a:rPr lang="cs-CZ" dirty="0" smtClean="0"/>
              <a:t>Ochrana lidského těla po smrti </a:t>
            </a:r>
            <a:endParaRPr lang="cs-CZ" dirty="0"/>
          </a:p>
        </p:txBody>
      </p:sp>
    </p:spTree>
    <p:extLst>
      <p:ext uri="{BB962C8B-B14F-4D97-AF65-F5344CB8AC3E}">
        <p14:creationId xmlns="" xmlns:p14="http://schemas.microsoft.com/office/powerpoint/2010/main" val="8339248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č. 2: darování ledviny</a:t>
            </a:r>
            <a:endParaRPr lang="cs-CZ" dirty="0"/>
          </a:p>
        </p:txBody>
      </p:sp>
      <p:sp>
        <p:nvSpPr>
          <p:cNvPr id="3" name="Zástupný symbol pro obsah 2"/>
          <p:cNvSpPr>
            <a:spLocks noGrp="1"/>
          </p:cNvSpPr>
          <p:nvPr>
            <p:ph idx="1"/>
          </p:nvPr>
        </p:nvSpPr>
        <p:spPr/>
        <p:txBody>
          <a:bodyPr/>
          <a:lstStyle/>
          <a:p>
            <a:r>
              <a:rPr lang="cs-CZ" dirty="0"/>
              <a:t>Jana a Honza jsou manželé. Honza potřebuje transplantaci ledviny. Jana se rozhodla, že mu ji daruje; uzavřeli darovací smlouvu podle § 2055 a násl. o. z. </a:t>
            </a:r>
            <a:endParaRPr lang="cs-CZ" dirty="0" smtClean="0"/>
          </a:p>
          <a:p>
            <a:pPr marL="118872" indent="0">
              <a:buNone/>
            </a:pPr>
            <a:endParaRPr lang="cs-CZ" dirty="0"/>
          </a:p>
          <a:p>
            <a:pPr lvl="0"/>
            <a:r>
              <a:rPr lang="cs-CZ" dirty="0"/>
              <a:t>Posuďte platnost této smlouvy. </a:t>
            </a:r>
          </a:p>
          <a:p>
            <a:pPr lvl="0"/>
            <a:r>
              <a:rPr lang="cs-CZ" dirty="0"/>
              <a:t>Poraďte manželům, jak postupovat. </a:t>
            </a:r>
          </a:p>
          <a:p>
            <a:endParaRPr lang="cs-CZ" dirty="0"/>
          </a:p>
        </p:txBody>
      </p:sp>
    </p:spTree>
    <p:extLst>
      <p:ext uri="{BB962C8B-B14F-4D97-AF65-F5344CB8AC3E}">
        <p14:creationId xmlns="" xmlns:p14="http://schemas.microsoft.com/office/powerpoint/2010/main" val="4336196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č. 3: změna pohlaví</a:t>
            </a:r>
            <a:endParaRPr lang="cs-CZ" dirty="0"/>
          </a:p>
        </p:txBody>
      </p:sp>
      <p:sp>
        <p:nvSpPr>
          <p:cNvPr id="3" name="Zástupný symbol pro obsah 2"/>
          <p:cNvSpPr>
            <a:spLocks noGrp="1"/>
          </p:cNvSpPr>
          <p:nvPr>
            <p:ph idx="1"/>
          </p:nvPr>
        </p:nvSpPr>
        <p:spPr/>
        <p:txBody>
          <a:bodyPr/>
          <a:lstStyle/>
          <a:p>
            <a:pPr algn="just"/>
            <a:r>
              <a:rPr lang="cs-CZ" dirty="0"/>
              <a:t>Mladý muž Petr (</a:t>
            </a:r>
            <a:r>
              <a:rPr lang="cs-CZ" dirty="0" smtClean="0"/>
              <a:t>25 </a:t>
            </a:r>
            <a:r>
              <a:rPr lang="cs-CZ" dirty="0"/>
              <a:t>let) se cítil být celý dosavadní život jako žena. Rozhodl se pro změnu pohlaví. </a:t>
            </a:r>
            <a:r>
              <a:rPr lang="cs-CZ" dirty="0" smtClean="0"/>
              <a:t>Posuďte. </a:t>
            </a:r>
          </a:p>
          <a:p>
            <a:pPr algn="just"/>
            <a:endParaRPr lang="cs-CZ" dirty="0" smtClean="0"/>
          </a:p>
          <a:p>
            <a:pPr algn="just"/>
            <a:endParaRPr lang="cs-CZ" dirty="0" smtClean="0"/>
          </a:p>
          <a:p>
            <a:pPr algn="just"/>
            <a:endParaRPr lang="cs-CZ" dirty="0" smtClean="0"/>
          </a:p>
          <a:p>
            <a:pPr algn="just"/>
            <a:endParaRPr lang="cs-CZ" dirty="0" smtClean="0"/>
          </a:p>
          <a:p>
            <a:pPr algn="just">
              <a:buNone/>
            </a:pPr>
            <a:endParaRPr lang="cs-CZ" dirty="0" smtClean="0"/>
          </a:p>
          <a:p>
            <a:pPr algn="just"/>
            <a:endParaRPr lang="cs-CZ" dirty="0"/>
          </a:p>
        </p:txBody>
      </p:sp>
      <p:pic>
        <p:nvPicPr>
          <p:cNvPr id="2050" name="Picture 2" descr="Výsledek obrázku pro lucie brychtová">
            <a:hlinkClick r:id="rId2"/>
          </p:cNvPr>
          <p:cNvPicPr>
            <a:picLocks noChangeAspect="1" noChangeArrowheads="1"/>
          </p:cNvPicPr>
          <p:nvPr/>
        </p:nvPicPr>
        <p:blipFill>
          <a:blip r:embed="rId3" cstate="print"/>
          <a:srcRect/>
          <a:stretch>
            <a:fillRect/>
          </a:stretch>
        </p:blipFill>
        <p:spPr bwMode="auto">
          <a:xfrm>
            <a:off x="1907704" y="3573016"/>
            <a:ext cx="5590762" cy="2520280"/>
          </a:xfrm>
          <a:prstGeom prst="rect">
            <a:avLst/>
          </a:prstGeom>
          <a:noFill/>
        </p:spPr>
      </p:pic>
    </p:spTree>
    <p:extLst>
      <p:ext uri="{BB962C8B-B14F-4D97-AF65-F5344CB8AC3E}">
        <p14:creationId xmlns="" xmlns:p14="http://schemas.microsoft.com/office/powerpoint/2010/main" val="24524040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Medicínské právo je roztříštěno </a:t>
            </a:r>
          </a:p>
          <a:p>
            <a:endParaRPr lang="cs-CZ" dirty="0"/>
          </a:p>
          <a:p>
            <a:r>
              <a:rPr lang="cs-CZ" dirty="0" smtClean="0"/>
              <a:t>Je upraveno normami práva veřejného i soukromého; tyto normy se doplňují </a:t>
            </a:r>
          </a:p>
          <a:p>
            <a:endParaRPr lang="cs-CZ" dirty="0"/>
          </a:p>
          <a:p>
            <a:endParaRPr lang="cs-CZ" dirty="0"/>
          </a:p>
        </p:txBody>
      </p:sp>
    </p:spTree>
    <p:extLst>
      <p:ext uri="{BB962C8B-B14F-4D97-AF65-F5344CB8AC3E}">
        <p14:creationId xmlns="" xmlns:p14="http://schemas.microsoft.com/office/powerpoint/2010/main" val="680858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507288" cy="1252728"/>
          </a:xfrm>
        </p:spPr>
        <p:txBody>
          <a:bodyPr>
            <a:normAutofit fontScale="90000"/>
          </a:bodyPr>
          <a:lstStyle/>
          <a:p>
            <a:r>
              <a:rPr lang="cs-CZ" dirty="0" smtClean="0"/>
              <a:t>Počet advokátů se zaměřením na MP</a:t>
            </a:r>
            <a:endParaRPr lang="cs-CZ" dirty="0"/>
          </a:p>
        </p:txBody>
      </p:sp>
      <p:sp>
        <p:nvSpPr>
          <p:cNvPr id="3" name="Zástupný symbol pro obsah 2"/>
          <p:cNvSpPr>
            <a:spLocks noGrp="1"/>
          </p:cNvSpPr>
          <p:nvPr>
            <p:ph idx="1"/>
          </p:nvPr>
        </p:nvSpPr>
        <p:spPr/>
        <p:txBody>
          <a:bodyPr/>
          <a:lstStyle/>
          <a:p>
            <a:r>
              <a:rPr lang="cs-CZ" b="1" dirty="0" smtClean="0"/>
              <a:t>Počet advokátů v ČR 16 285 ke dni 3. 3. 2017 </a:t>
            </a:r>
          </a:p>
          <a:p>
            <a:endParaRPr lang="cs-CZ" b="1" dirty="0"/>
          </a:p>
          <a:p>
            <a:r>
              <a:rPr lang="cs-CZ" b="1" dirty="0" smtClean="0"/>
              <a:t>Počet advokátů se zaměřením na MP: 276</a:t>
            </a:r>
          </a:p>
          <a:p>
            <a:endParaRPr lang="cs-CZ" b="1" dirty="0"/>
          </a:p>
          <a:p>
            <a:r>
              <a:rPr lang="cs-CZ" b="1" dirty="0" smtClean="0"/>
              <a:t>Autorské právo: 476</a:t>
            </a:r>
          </a:p>
          <a:p>
            <a:endParaRPr lang="cs-CZ" b="1" dirty="0"/>
          </a:p>
          <a:p>
            <a:r>
              <a:rPr lang="cs-CZ" b="1" dirty="0" smtClean="0"/>
              <a:t>Právo životního prostředí: 110 </a:t>
            </a:r>
          </a:p>
          <a:p>
            <a:endParaRPr lang="cs-CZ" b="1" dirty="0"/>
          </a:p>
          <a:p>
            <a:r>
              <a:rPr lang="cs-CZ" b="1" dirty="0" smtClean="0"/>
              <a:t>Pracovní právo: 2498 </a:t>
            </a:r>
            <a:endParaRPr lang="cs-CZ" b="1" dirty="0"/>
          </a:p>
        </p:txBody>
      </p:sp>
    </p:spTree>
    <p:extLst>
      <p:ext uri="{BB962C8B-B14F-4D97-AF65-F5344CB8AC3E}">
        <p14:creationId xmlns="" xmlns:p14="http://schemas.microsoft.com/office/powerpoint/2010/main" val="33341316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Předmět medicínského práva</a:t>
            </a:r>
          </a:p>
        </p:txBody>
      </p:sp>
      <p:sp>
        <p:nvSpPr>
          <p:cNvPr id="3" name="Zástupný symbol pro obsah 2"/>
          <p:cNvSpPr>
            <a:spLocks noGrp="1"/>
          </p:cNvSpPr>
          <p:nvPr>
            <p:ph idx="1"/>
          </p:nvPr>
        </p:nvSpPr>
        <p:spPr/>
        <p:txBody>
          <a:bodyPr/>
          <a:lstStyle/>
          <a:p>
            <a:r>
              <a:rPr lang="cs-CZ" dirty="0" smtClean="0"/>
              <a:t>1. Vztah lékaře a pacienta </a:t>
            </a:r>
          </a:p>
          <a:p>
            <a:endParaRPr lang="cs-CZ" dirty="0"/>
          </a:p>
          <a:p>
            <a:r>
              <a:rPr lang="cs-CZ" dirty="0" smtClean="0"/>
              <a:t>2. Veřejné zdravotní pojištění </a:t>
            </a:r>
          </a:p>
          <a:p>
            <a:endParaRPr lang="cs-CZ" dirty="0"/>
          </a:p>
          <a:p>
            <a:r>
              <a:rPr lang="cs-CZ" dirty="0" smtClean="0"/>
              <a:t>3. farmaceutické právo </a:t>
            </a:r>
          </a:p>
          <a:p>
            <a:endParaRPr lang="cs-CZ" dirty="0"/>
          </a:p>
          <a:p>
            <a:r>
              <a:rPr lang="cs-CZ" dirty="0" smtClean="0"/>
              <a:t>4. ochrana veřejného zdraví</a:t>
            </a:r>
            <a:endParaRPr lang="cs-CZ" dirty="0"/>
          </a:p>
        </p:txBody>
      </p:sp>
    </p:spTree>
    <p:extLst>
      <p:ext uri="{BB962C8B-B14F-4D97-AF65-F5344CB8AC3E}">
        <p14:creationId xmlns="" xmlns:p14="http://schemas.microsoft.com/office/powerpoint/2010/main" val="3269258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1. Vztah lékaře a pacienta</a:t>
            </a:r>
            <a:endParaRPr lang="cs-CZ" dirty="0"/>
          </a:p>
        </p:txBody>
      </p:sp>
      <p:sp>
        <p:nvSpPr>
          <p:cNvPr id="4" name="Obdélník 3"/>
          <p:cNvSpPr/>
          <p:nvPr/>
        </p:nvSpPr>
        <p:spPr>
          <a:xfrm>
            <a:off x="452285" y="2204864"/>
            <a:ext cx="302433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Pacient</a:t>
            </a:r>
            <a:endParaRPr lang="cs-CZ" sz="3600" b="1" dirty="0">
              <a:solidFill>
                <a:schemeClr val="tx1"/>
              </a:solidFill>
            </a:endParaRPr>
          </a:p>
        </p:txBody>
      </p:sp>
      <p:sp>
        <p:nvSpPr>
          <p:cNvPr id="5" name="Obdélník 4"/>
          <p:cNvSpPr/>
          <p:nvPr/>
        </p:nvSpPr>
        <p:spPr>
          <a:xfrm>
            <a:off x="5148064" y="2204864"/>
            <a:ext cx="302433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Lékař</a:t>
            </a:r>
            <a:endParaRPr lang="cs-CZ" sz="3600" b="1" dirty="0">
              <a:solidFill>
                <a:schemeClr val="tx1"/>
              </a:solidFill>
            </a:endParaRPr>
          </a:p>
        </p:txBody>
      </p:sp>
      <p:sp>
        <p:nvSpPr>
          <p:cNvPr id="6" name="Obdélník 5"/>
          <p:cNvSpPr/>
          <p:nvPr/>
        </p:nvSpPr>
        <p:spPr>
          <a:xfrm>
            <a:off x="5200826" y="4716292"/>
            <a:ext cx="302433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800" b="1" dirty="0" smtClean="0">
                <a:solidFill>
                  <a:schemeClr val="tx1"/>
                </a:solidFill>
              </a:rPr>
              <a:t>Financování zdravotnictví </a:t>
            </a:r>
            <a:endParaRPr lang="cs-CZ" sz="2800" b="1" dirty="0">
              <a:solidFill>
                <a:schemeClr val="tx1"/>
              </a:solidFill>
            </a:endParaRPr>
          </a:p>
        </p:txBody>
      </p:sp>
      <p:sp>
        <p:nvSpPr>
          <p:cNvPr id="7" name="Obousměrná vodorovná šipka 6"/>
          <p:cNvSpPr/>
          <p:nvPr/>
        </p:nvSpPr>
        <p:spPr>
          <a:xfrm>
            <a:off x="3923928" y="2780928"/>
            <a:ext cx="864096"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ousměrná svislá šipka 7"/>
          <p:cNvSpPr/>
          <p:nvPr/>
        </p:nvSpPr>
        <p:spPr>
          <a:xfrm>
            <a:off x="6660232" y="3573016"/>
            <a:ext cx="216024" cy="100811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doleva 8"/>
          <p:cNvSpPr/>
          <p:nvPr/>
        </p:nvSpPr>
        <p:spPr>
          <a:xfrm rot="2287888">
            <a:off x="2895640" y="4329101"/>
            <a:ext cx="1944216" cy="5040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 xmlns:p14="http://schemas.microsoft.com/office/powerpoint/2010/main" val="439765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Veřejné zdravotní pojištění</a:t>
            </a:r>
            <a:endParaRPr lang="cs-CZ" dirty="0"/>
          </a:p>
        </p:txBody>
      </p:sp>
      <p:sp>
        <p:nvSpPr>
          <p:cNvPr id="3" name="Zástupný symbol pro obsah 2"/>
          <p:cNvSpPr>
            <a:spLocks noGrp="1"/>
          </p:cNvSpPr>
          <p:nvPr>
            <p:ph idx="1"/>
          </p:nvPr>
        </p:nvSpPr>
        <p:spPr/>
        <p:txBody>
          <a:bodyPr>
            <a:normAutofit/>
          </a:bodyPr>
          <a:lstStyle/>
          <a:p>
            <a:r>
              <a:rPr lang="cs-CZ" b="1" dirty="0"/>
              <a:t>Zákon o veřejném zdravotním </a:t>
            </a:r>
            <a:r>
              <a:rPr lang="cs-CZ" b="1" dirty="0" smtClean="0"/>
              <a:t>pojištění</a:t>
            </a:r>
          </a:p>
          <a:p>
            <a:endParaRPr lang="cs-CZ" b="1" dirty="0" smtClean="0"/>
          </a:p>
          <a:p>
            <a:pPr marL="118872" indent="0">
              <a:buNone/>
            </a:pPr>
            <a:endParaRPr lang="cs-CZ" dirty="0"/>
          </a:p>
        </p:txBody>
      </p:sp>
    </p:spTree>
    <p:extLst>
      <p:ext uri="{BB962C8B-B14F-4D97-AF65-F5344CB8AC3E}">
        <p14:creationId xmlns="" xmlns:p14="http://schemas.microsoft.com/office/powerpoint/2010/main" val="4063333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č. 1: nezodpovědný otec</a:t>
            </a:r>
          </a:p>
        </p:txBody>
      </p:sp>
      <p:sp>
        <p:nvSpPr>
          <p:cNvPr id="3" name="Zástupný symbol pro obsah 2"/>
          <p:cNvSpPr>
            <a:spLocks noGrp="1"/>
          </p:cNvSpPr>
          <p:nvPr>
            <p:ph idx="1"/>
          </p:nvPr>
        </p:nvSpPr>
        <p:spPr/>
        <p:txBody>
          <a:bodyPr>
            <a:normAutofit fontScale="70000" lnSpcReduction="20000"/>
          </a:bodyPr>
          <a:lstStyle/>
          <a:p>
            <a:pPr algn="just"/>
            <a:r>
              <a:rPr lang="cs-CZ" dirty="0" smtClean="0"/>
              <a:t>Nezletilý devítiletý Honza, syn žalovaného, vjel na dětském motocyklu opatřeném motorem, schopném dosáhnout rychlosti až 40 km/h, z místa mimo vozovku na místní komunikaci a nedal přednost v jízdě osobnímu automobilu, jehož řidička přijíždějící po komunikaci zprava přední částí vozidla narazila do pravého boku motocyklu. Následkem střetu utrpěl nezletilý Honza mnohačetná těžká zranění. Žalovaný otec byl uznán vinným trestným činem ublížení na zdraví podle § 224 odst. 1, 2 trestního zákona (pozn. § 147 trestního zákoníku), spočívajícím v tom, že svému synu způsobil z nedbalosti těžkou újmu na zdraví porušením důležité povinnosti vyplývající z jeho postavení rodiče a z ustanovení § 31 odst. 1 písm. a), odst. 2 zákona o rodině, neboť odešel do domu a nechal syna s nastartovaným motocyklem samotného na ulici. </a:t>
            </a:r>
          </a:p>
          <a:p>
            <a:pPr algn="just"/>
            <a:endParaRPr lang="cs-CZ" dirty="0"/>
          </a:p>
        </p:txBody>
      </p:sp>
    </p:spTree>
    <p:extLst>
      <p:ext uri="{BB962C8B-B14F-4D97-AF65-F5344CB8AC3E}">
        <p14:creationId xmlns="" xmlns:p14="http://schemas.microsoft.com/office/powerpoint/2010/main" val="1699226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č. 1: nezodpovědný otec</a:t>
            </a:r>
            <a:endParaRPr lang="cs-CZ" dirty="0"/>
          </a:p>
        </p:txBody>
      </p:sp>
      <p:sp>
        <p:nvSpPr>
          <p:cNvPr id="3" name="Zástupný symbol pro obsah 2"/>
          <p:cNvSpPr>
            <a:spLocks noGrp="1"/>
          </p:cNvSpPr>
          <p:nvPr>
            <p:ph idx="1"/>
          </p:nvPr>
        </p:nvSpPr>
        <p:spPr>
          <a:xfrm>
            <a:off x="457200" y="1700808"/>
            <a:ext cx="8229600" cy="4896543"/>
          </a:xfrm>
        </p:spPr>
        <p:txBody>
          <a:bodyPr/>
          <a:lstStyle/>
          <a:p>
            <a:r>
              <a:rPr lang="cs-CZ" dirty="0" smtClean="0"/>
              <a:t>§ 55 odst. 1 zákona o veřejném zdravotním pojištění:</a:t>
            </a:r>
          </a:p>
          <a:p>
            <a:pPr marL="118872" indent="0">
              <a:buNone/>
            </a:pPr>
            <a:endParaRPr lang="cs-CZ" dirty="0"/>
          </a:p>
          <a:p>
            <a:pPr algn="just"/>
            <a:r>
              <a:rPr lang="cs-CZ" i="1" dirty="0" smtClean="0"/>
              <a:t>Příslušná </a:t>
            </a:r>
            <a:r>
              <a:rPr lang="cs-CZ" i="1" dirty="0"/>
              <a:t>zdravotní pojišťovna má </a:t>
            </a:r>
            <a:r>
              <a:rPr lang="cs-CZ" i="1" u="sng" dirty="0"/>
              <a:t>vůči třetí osobě</a:t>
            </a:r>
            <a:r>
              <a:rPr lang="cs-CZ" i="1" dirty="0"/>
              <a:t> </a:t>
            </a:r>
            <a:r>
              <a:rPr lang="cs-CZ" i="1" u="sng" dirty="0"/>
              <a:t>právo na náhradu </a:t>
            </a:r>
            <a:r>
              <a:rPr lang="cs-CZ" i="1" dirty="0"/>
              <a:t>těch nákladů na hrazené služby, které vynaložila v důsledku </a:t>
            </a:r>
            <a:r>
              <a:rPr lang="cs-CZ" i="1" u="sng" dirty="0"/>
              <a:t>zaviněného protiprávního jednání </a:t>
            </a:r>
            <a:r>
              <a:rPr lang="cs-CZ" i="1" dirty="0"/>
              <a:t>této třetí osoby vůči pojištěnci. Náhrada podle věty první je příjmem fondů zdravotní pojišťovny.</a:t>
            </a:r>
          </a:p>
        </p:txBody>
      </p:sp>
    </p:spTree>
    <p:extLst>
      <p:ext uri="{BB962C8B-B14F-4D97-AF65-F5344CB8AC3E}">
        <p14:creationId xmlns="" xmlns:p14="http://schemas.microsoft.com/office/powerpoint/2010/main" val="585666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 Farmaceutické právo</a:t>
            </a:r>
            <a:endParaRPr lang="cs-CZ" dirty="0"/>
          </a:p>
        </p:txBody>
      </p:sp>
      <p:sp>
        <p:nvSpPr>
          <p:cNvPr id="3" name="Zástupný symbol pro obsah 2"/>
          <p:cNvSpPr>
            <a:spLocks noGrp="1"/>
          </p:cNvSpPr>
          <p:nvPr>
            <p:ph idx="1"/>
          </p:nvPr>
        </p:nvSpPr>
        <p:spPr/>
        <p:txBody>
          <a:bodyPr/>
          <a:lstStyle/>
          <a:p>
            <a:r>
              <a:rPr lang="cs-CZ" dirty="0" smtClean="0"/>
              <a:t>Zejména zákon o léčivech </a:t>
            </a:r>
            <a:endParaRPr lang="cs-CZ" dirty="0"/>
          </a:p>
        </p:txBody>
      </p:sp>
    </p:spTree>
    <p:extLst>
      <p:ext uri="{BB962C8B-B14F-4D97-AF65-F5344CB8AC3E}">
        <p14:creationId xmlns="" xmlns:p14="http://schemas.microsoft.com/office/powerpoint/2010/main" val="29874663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261</TotalTime>
  <Words>834</Words>
  <Application>Microsoft Office PowerPoint</Application>
  <PresentationFormat>Předvádění na obrazovce (4:3)</PresentationFormat>
  <Paragraphs>137</Paragraphs>
  <Slides>26</Slides>
  <Notes>0</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Modul</vt:lpstr>
      <vt:lpstr>Úvod do medicínského práva  Ondřej Pavelek  7. 3. 2017 </vt:lpstr>
      <vt:lpstr>Medicínské právo jako právní odvětví</vt:lpstr>
      <vt:lpstr>Počet advokátů se zaměřením na MP</vt:lpstr>
      <vt:lpstr>Předmět medicínského práva</vt:lpstr>
      <vt:lpstr>1. Vztah lékaře a pacienta</vt:lpstr>
      <vt:lpstr>2. Veřejné zdravotní pojištění</vt:lpstr>
      <vt:lpstr>Příklad č. 1: nezodpovědný otec</vt:lpstr>
      <vt:lpstr>Příklad č. 1: nezodpovědný otec</vt:lpstr>
      <vt:lpstr>3. Farmaceutické právo</vt:lpstr>
      <vt:lpstr>4. Ochrana veřejného zdraví</vt:lpstr>
      <vt:lpstr>Prameny</vt:lpstr>
      <vt:lpstr>Úmluva o lidských právech a biomedicíně</vt:lpstr>
      <vt:lpstr>Veřejné právo</vt:lpstr>
      <vt:lpstr>Zákon o zdravotních službách</vt:lpstr>
      <vt:lpstr>Zákon o zdravotních službách</vt:lpstr>
      <vt:lpstr> Zákon o specifických zdravotních službách</vt:lpstr>
      <vt:lpstr>Zákon o lidských tkáních a buňkách</vt:lpstr>
      <vt:lpstr>Zákon  o zdravotnické záchranné službě </vt:lpstr>
      <vt:lpstr>Kontrolní otázka</vt:lpstr>
      <vt:lpstr>Snímek 20</vt:lpstr>
      <vt:lpstr>Soukromé právo</vt:lpstr>
      <vt:lpstr>Snímek 22</vt:lpstr>
      <vt:lpstr>Občanský zákoník</vt:lpstr>
      <vt:lpstr>Příklad č. 2: darování ledviny</vt:lpstr>
      <vt:lpstr>Příklad č. 3: změna pohlaví</vt:lpstr>
      <vt:lpstr>Shrnutí</vt:lpstr>
    </vt:vector>
  </TitlesOfParts>
  <Company>Nejvyšší soud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medicínského práva  Ondřej Pavelek  7. 3. 2017</dc:title>
  <dc:creator>s</dc:creator>
  <cp:lastModifiedBy>s</cp:lastModifiedBy>
  <cp:revision>35</cp:revision>
  <dcterms:created xsi:type="dcterms:W3CDTF">2017-03-03T08:08:57Z</dcterms:created>
  <dcterms:modified xsi:type="dcterms:W3CDTF">2017-03-07T12:14:20Z</dcterms:modified>
</cp:coreProperties>
</file>