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70" r:id="rId8"/>
    <p:sldId id="267" r:id="rId9"/>
    <p:sldId id="268" r:id="rId10"/>
    <p:sldId id="261" r:id="rId11"/>
    <p:sldId id="263" r:id="rId12"/>
    <p:sldId id="262" r:id="rId13"/>
    <p:sldId id="265" r:id="rId14"/>
    <p:sldId id="266" r:id="rId15"/>
    <p:sldId id="264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82F0E6"/>
    <a:srgbClr val="FFFFCC"/>
    <a:srgbClr val="FF5050"/>
    <a:srgbClr val="000099"/>
    <a:srgbClr val="0C0595"/>
    <a:srgbClr val="8B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99"/>
                </a:solidFill>
              </a:rPr>
              <a:t>Pravomoci EU</a:t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>
                <a:solidFill>
                  <a:schemeClr val="bg1"/>
                </a:solidFill>
              </a:rPr>
              <a:t>6</a:t>
            </a:r>
            <a:r>
              <a:rPr lang="cs-CZ" sz="2000" dirty="0" smtClean="0">
                <a:solidFill>
                  <a:schemeClr val="bg1"/>
                </a:solidFill>
              </a:rPr>
              <a:t>. sem. – </a:t>
            </a:r>
            <a:r>
              <a:rPr lang="cs-CZ" sz="2000" dirty="0" err="1" smtClean="0">
                <a:solidFill>
                  <a:schemeClr val="bg1"/>
                </a:solidFill>
              </a:rPr>
              <a:t>předn</a:t>
            </a:r>
            <a:r>
              <a:rPr lang="cs-CZ" sz="2000" dirty="0" smtClean="0">
                <a:solidFill>
                  <a:schemeClr val="bg1"/>
                </a:solidFill>
              </a:rPr>
              <a:t>. č. </a:t>
            </a:r>
            <a:r>
              <a:rPr lang="cs-CZ" sz="2000" smtClean="0">
                <a:solidFill>
                  <a:schemeClr val="bg1"/>
                </a:solidFill>
              </a:rPr>
              <a:t>2 - 2017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proporcionality:</a:t>
            </a:r>
            <a:r>
              <a:rPr lang="cs-CZ" dirty="0" smtClean="0"/>
              <a:t> </a:t>
            </a:r>
            <a:r>
              <a:rPr lang="cs-CZ" dirty="0"/>
              <a:t>povinnost Komise doprovodit návrhy legislativních aktů informacemi umožňujícími posoudit soulad se zásadami subsidiarity a </a:t>
            </a:r>
            <a:r>
              <a:rPr lang="cs-CZ" dirty="0" smtClean="0"/>
              <a:t>proporcionality </a:t>
            </a:r>
            <a:r>
              <a:rPr lang="cs-CZ" dirty="0" smtClean="0"/>
              <a:t>(bývá to v preambuli, někdy jen velmi obecně).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r>
              <a:rPr lang="cs-CZ" dirty="0"/>
              <a:t>1. Ukáže-li se, že </a:t>
            </a:r>
            <a:r>
              <a:rPr lang="cs-CZ" b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 </a:t>
            </a:r>
            <a:r>
              <a:rPr lang="cs-CZ" b="1" dirty="0"/>
              <a:t>nezbytná určitá činnost Unie </a:t>
            </a:r>
            <a:r>
              <a:rPr lang="cs-CZ" dirty="0"/>
              <a:t>v rámci politik vymezených </a:t>
            </a:r>
            <a:r>
              <a:rPr lang="cs-CZ" u="sng" dirty="0"/>
              <a:t>Smlouvami, které však k této činnosti </a:t>
            </a:r>
            <a:r>
              <a:rPr lang="cs-CZ" b="1" u="sng" dirty="0">
                <a:latin typeface="Britannic Bold" panose="020B0903060703020204" pitchFamily="34" charset="0"/>
              </a:rPr>
              <a:t>neposkytují nezbytné pravomoci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přijme Rada na návrh Komise jednomyslně po obdržení souhlasu Evropského parlamentu vhodná ustanovení.</a:t>
            </a:r>
            <a:r>
              <a:rPr lang="cs-CZ" dirty="0"/>
              <a:t> Pokud jsou dotyčná ustanovení přijímána Radou zvláštním legislativním postupem, rozhoduje rovněž jednomyslně, na návrh Komise a po obdržení souhlasu Evropského parlamentu.</a:t>
            </a:r>
          </a:p>
          <a:p>
            <a:r>
              <a:rPr lang="cs-CZ" dirty="0"/>
              <a:t>2. </a:t>
            </a:r>
            <a:r>
              <a:rPr lang="cs-CZ" dirty="0" smtClean="0"/>
              <a:t>…</a:t>
            </a:r>
            <a:endParaRPr lang="cs-CZ" dirty="0"/>
          </a:p>
          <a:p>
            <a:r>
              <a:rPr lang="cs-CZ" dirty="0"/>
              <a:t>3. Opatření založená na tomto článku nesmějí harmonizovat právní předpisy členských států v případech, kdy Smlouvy tuto harmonizaci vylučují.</a:t>
            </a:r>
          </a:p>
          <a:p>
            <a:r>
              <a:rPr lang="cs-CZ" dirty="0"/>
              <a:t>4. Tento článek nemůže sloužit jako základ pro dosažení cílů stanovených v rámci společné zahraniční a bezpečnostní </a:t>
            </a:r>
            <a:r>
              <a:rPr lang="cs-CZ" dirty="0" smtClean="0"/>
              <a:t>politiky 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Zástupci </a:t>
            </a:r>
            <a:r>
              <a:rPr lang="cs-CZ" dirty="0"/>
              <a:t>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</a:t>
            </a:r>
            <a:r>
              <a:rPr lang="cs-CZ" dirty="0" smtClean="0"/>
              <a:t>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</a:t>
            </a:r>
            <a:r>
              <a:rPr lang="cs-CZ" dirty="0" smtClean="0"/>
              <a:t>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tímto účelem mohou Evropský parlament a </a:t>
            </a:r>
            <a:r>
              <a:rPr lang="cs-CZ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dirty="0"/>
              <a:t>stanovit 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dirty="0"/>
              <a:t>Evropský parlament a Rada rozhodují řádným legislativním postupem 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</a:t>
            </a:r>
            <a:r>
              <a:rPr lang="cs-CZ" dirty="0" smtClean="0"/>
              <a:t>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případy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Článek </a:t>
            </a:r>
            <a:r>
              <a:rPr lang="cs-CZ" dirty="0" smtClean="0"/>
              <a:t>3 odst. 2: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Ve výlučné pravomoci Unie je rovněž </a:t>
            </a:r>
            <a:r>
              <a:rPr lang="cs-CZ" u="sng" dirty="0"/>
              <a:t>uzavření mezinárodní smlouvy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je její uzavření stanoveno legislativním aktem Unie nebo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nezbytné k tomu, aby Unie mohla vykonávat svou vnitřní pravomoc, nebo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její uzavření může ovlivnit společná pravidla či změnit jejich působnost. 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>
                <a:solidFill>
                  <a:schemeClr val="accent3">
                    <a:lumMod val="50000"/>
                  </a:schemeClr>
                </a:solidFill>
                <a:effectLst/>
              </a:rPr>
              <a:t>Lugano</a:t>
            </a:r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: stanovisko Soudního dvora 1/2003</a:t>
            </a: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2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945166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dirty="0" err="1" smtClean="0"/>
              <a:t>Lugano</a:t>
            </a:r>
            <a:r>
              <a:rPr lang="cs-CZ" dirty="0" smtClean="0"/>
              <a:t> - 2003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pravomoc </a:t>
            </a:r>
            <a:r>
              <a:rPr lang="cs-CZ" dirty="0"/>
              <a:t>ES k uzavření: může se dotknout pravidel ES (vnitřní úprava nařízením Brusel I č. 44/2001)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nařízení upravuje ucelený systém pravidel pro určitou </a:t>
            </a:r>
            <a:r>
              <a:rPr lang="cs-CZ" dirty="0" smtClean="0"/>
              <a:t>oblast, Luganská </a:t>
            </a:r>
            <a:r>
              <a:rPr lang="cs-CZ" dirty="0"/>
              <a:t>úmluva upravuje tentýž ucelený systém pravidel </a:t>
            </a:r>
          </a:p>
          <a:p>
            <a:r>
              <a:rPr lang="cs-CZ" dirty="0"/>
              <a:t>je třeba zajistit maximální účinek práva ES</a:t>
            </a:r>
          </a:p>
          <a:p>
            <a:r>
              <a:rPr lang="cs-CZ" dirty="0"/>
              <a:t>proto jakákoli mezinárodní smlouva zavádějící stejný ucelený systém pravidel se může dotknout pravidel ES</a:t>
            </a:r>
          </a:p>
          <a:p>
            <a:r>
              <a:rPr lang="cs-CZ" dirty="0"/>
              <a:t>může se dotknout řádného fungování uceleného systému zavedeného těmito pravidly ES</a:t>
            </a:r>
          </a:p>
          <a:p>
            <a:r>
              <a:rPr lang="cs-CZ" b="1" dirty="0"/>
              <a:t>uzavření dohody členskými státy je neslučitelné s jednotou společného trhu a s jednotným použitím práva ES </a:t>
            </a:r>
            <a:r>
              <a:rPr lang="cs-CZ" b="1" dirty="0" smtClean="0"/>
              <a:t>(?)</a:t>
            </a:r>
            <a:endParaRPr lang="cs-CZ" b="1" dirty="0"/>
          </a:p>
          <a:p>
            <a:r>
              <a:rPr lang="cs-CZ" dirty="0"/>
              <a:t>vyloučení rozporů mezi právem ES a mezinárodní smlouvou</a:t>
            </a:r>
          </a:p>
          <a:p>
            <a:r>
              <a:rPr lang="cs-CZ" b="1" dirty="0"/>
              <a:t>proto musí být uzavřena ve výlučné pravomoci </a:t>
            </a:r>
            <a:r>
              <a:rPr lang="cs-CZ" b="1" dirty="0" smtClean="0"/>
              <a:t>ES</a:t>
            </a:r>
          </a:p>
          <a:p>
            <a:pPr marL="0" indent="0">
              <a:buNone/>
            </a:pPr>
            <a:r>
              <a:rPr lang="cs-CZ" dirty="0"/>
              <a:t>proč ne alespoň smíšená ?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PROVÁDĚJÍ JI ČLENSKÉ STÁTY, NE EVROPSKÁ UNIE !!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Kdo bude odpovídat za její porušení vůči druhé smluvní straně ?</a:t>
            </a:r>
            <a:endParaRPr lang="cs-CZ" b="1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5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dirty="0" smtClean="0"/>
              <a:t>Výlučná unijní </a:t>
            </a:r>
            <a:r>
              <a:rPr lang="cs-CZ" dirty="0"/>
              <a:t>ochrana zeměpisných </a:t>
            </a:r>
            <a:r>
              <a:rPr lang="cs-CZ" dirty="0" smtClean="0"/>
              <a:t>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nahrazuje </a:t>
            </a:r>
            <a:r>
              <a:rPr lang="cs-CZ" dirty="0"/>
              <a:t>národní systémy ochrany zeměpisných označení </a:t>
            </a:r>
            <a:r>
              <a:rPr lang="cs-CZ" dirty="0" smtClean="0"/>
              <a:t>(!)</a:t>
            </a:r>
            <a:endParaRPr lang="cs-CZ" dirty="0"/>
          </a:p>
          <a:p>
            <a:r>
              <a:rPr lang="cs-CZ" dirty="0"/>
              <a:t>proč není paralelní ochrana národní a unijní jako u ochranných zámek a průmyslových vzorů ?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59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výlučná pravomoc EU k úpravě ochrany zeměpisných označení - nikde nestanovená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již dříve Komise, pak judikatura Soudního dvora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rozsudek ve věci Bud II (C-478/07 Budějovický Budvar, </a:t>
            </a:r>
            <a:r>
              <a:rPr lang="cs-CZ" dirty="0" err="1"/>
              <a:t>n.p</a:t>
            </a:r>
            <a:r>
              <a:rPr lang="cs-CZ" dirty="0"/>
              <a:t>. v Rudolf </a:t>
            </a:r>
            <a:r>
              <a:rPr lang="cs-CZ" dirty="0" err="1"/>
              <a:t>Ammersin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vnitrostátní postupy týkající se zápisu jsou začleněny do rozhodovacího postupu EU a nemohou existovat mimo režim ochrany podle práva EU</a:t>
            </a:r>
          </a:p>
          <a:p>
            <a:r>
              <a:rPr lang="cs-CZ" dirty="0"/>
              <a:t>národní úprava by mohla odpovídat méně přísným požadavkům, to by ohrozilo poctivou hospodářskou soutěž na vnitřním trhu</a:t>
            </a:r>
          </a:p>
          <a:p>
            <a:r>
              <a:rPr lang="cs-CZ" dirty="0"/>
              <a:t>proto musí být jednotná ochrana, a to vyčerpávající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28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</a:t>
            </a:r>
            <a:r>
              <a:rPr lang="cs-CZ" b="1" dirty="0" smtClean="0">
                <a:solidFill>
                  <a:srgbClr val="FFFF00"/>
                </a:solidFill>
              </a:rPr>
              <a:t>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 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to nemá oporu v čl. 118 </a:t>
            </a:r>
            <a:r>
              <a:rPr lang="cs-CZ" dirty="0" err="1"/>
              <a:t>SFEU</a:t>
            </a:r>
            <a:r>
              <a:rPr lang="cs-CZ" dirty="0"/>
              <a:t>, který se týká unijních titulů ochrany a neupravuje osud národních (známky</a:t>
            </a:r>
            <a:r>
              <a:rPr lang="cs-CZ" dirty="0" smtClean="0"/>
              <a:t>!)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a co mezinárodní úprava (Lisabonská dohoda 1958)</a:t>
            </a:r>
          </a:p>
          <a:p>
            <a:r>
              <a:rPr lang="cs-CZ" dirty="0"/>
              <a:t>čl. 351 </a:t>
            </a:r>
            <a:r>
              <a:rPr lang="cs-CZ" dirty="0" err="1"/>
              <a:t>SFEU</a:t>
            </a:r>
            <a:r>
              <a:rPr lang="cs-CZ" dirty="0"/>
              <a:t>: nejsou dotčena práva a povinnosti členských států plynoucí z dřívějších mezinárodních </a:t>
            </a:r>
            <a:r>
              <a:rPr lang="cs-CZ" dirty="0" smtClean="0"/>
              <a:t>smluv (?!)</a:t>
            </a:r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87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(odmítly 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dirty="0"/>
              <a:t>Posílená spolupráce </a:t>
            </a:r>
            <a:r>
              <a:rPr lang="cs-CZ" dirty="0" smtClean="0"/>
              <a:t>– Amsterodam – představy v době zavedení: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</a:t>
            </a:r>
            <a:r>
              <a:rPr lang="cs-CZ" dirty="0"/>
              <a:t>à</a:t>
            </a:r>
            <a:r>
              <a:rPr lang="cs-CZ" dirty="0"/>
              <a:t>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</a:t>
            </a:r>
            <a:r>
              <a:rPr lang="cs-CZ" b="1" dirty="0" smtClean="0"/>
              <a:t>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lvl="0"/>
            <a:r>
              <a:rPr lang="cs-CZ" dirty="0"/>
              <a:t>společná obchodní </a:t>
            </a:r>
            <a:r>
              <a:rPr lang="cs-CZ" dirty="0" smtClean="0"/>
              <a:t>politika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</a:t>
            </a:r>
            <a:r>
              <a:rPr lang="cs-CZ" b="1" dirty="0" smtClean="0"/>
              <a:t>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</a:t>
            </a:r>
            <a:r>
              <a:rPr lang="cs-CZ" sz="4400" b="1" dirty="0" smtClean="0">
                <a:solidFill>
                  <a:srgbClr val="C00000"/>
                </a:solidFill>
              </a:rPr>
              <a:t>imo oblast pravomoci výlučné a podpůrné (tj. mimo čl. 3 a 6 </a:t>
            </a:r>
            <a:r>
              <a:rPr lang="cs-CZ" sz="4400" b="1" dirty="0" err="1" smtClean="0">
                <a:solidFill>
                  <a:srgbClr val="C00000"/>
                </a:solidFill>
              </a:rPr>
              <a:t>SFEU</a:t>
            </a:r>
            <a:r>
              <a:rPr lang="cs-CZ" sz="4400" b="1" dirty="0" smtClean="0">
                <a:solidFill>
                  <a:srgbClr val="C00000"/>
                </a:solidFill>
              </a:rPr>
              <a:t>)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ZEJMÉNA V </a:t>
            </a:r>
            <a:r>
              <a:rPr lang="cs-CZ" dirty="0" smtClean="0"/>
              <a:t>OBLASTECH:</a:t>
            </a:r>
          </a:p>
          <a:p>
            <a:pPr lvl="0"/>
            <a:r>
              <a:rPr lang="cs-CZ" dirty="0" smtClean="0"/>
              <a:t>vnitřní </a:t>
            </a:r>
            <a:r>
              <a:rPr lang="cs-CZ" dirty="0"/>
              <a:t>trh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hospodářská, sociální a územní soudržnost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</a:t>
            </a:r>
          </a:p>
          <a:p>
            <a:pPr lvl="0"/>
            <a:r>
              <a:rPr lang="cs-CZ" dirty="0"/>
              <a:t>ochrana spotřebitele</a:t>
            </a:r>
          </a:p>
          <a:p>
            <a:pPr lvl="0"/>
            <a:r>
              <a:rPr lang="cs-CZ" dirty="0"/>
              <a:t>doprava</a:t>
            </a:r>
          </a:p>
          <a:p>
            <a:pPr lvl="0"/>
            <a:r>
              <a:rPr lang="cs-CZ" dirty="0"/>
              <a:t>transevropské sítě</a:t>
            </a:r>
          </a:p>
          <a:p>
            <a:pPr lvl="0"/>
            <a:r>
              <a:rPr lang="cs-CZ" dirty="0"/>
              <a:t>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</a:t>
            </a:r>
          </a:p>
          <a:p>
            <a:pPr lvl="0"/>
            <a:r>
              <a:rPr lang="cs-CZ" dirty="0"/>
              <a:t>společná politika v oblasti rozvojové spolupráce a humanitární </a:t>
            </a:r>
            <a:r>
              <a:rPr lang="cs-CZ" dirty="0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</a:t>
            </a:r>
            <a:r>
              <a:rPr lang="cs-CZ" b="1" dirty="0" smtClean="0"/>
              <a:t>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dirty="0"/>
              <a:t>v určité oblasti 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  <a:endParaRPr lang="cs-CZ" dirty="0" smtClean="0"/>
          </a:p>
          <a:p>
            <a:pPr marL="0" lvl="0" indent="0">
              <a:buNone/>
            </a:pPr>
            <a:r>
              <a:rPr lang="cs-CZ" u="sng" dirty="0" smtClean="0">
                <a:solidFill>
                  <a:srgbClr val="C00000"/>
                </a:solidFill>
              </a:rPr>
              <a:t>Členské </a:t>
            </a:r>
            <a:r>
              <a:rPr lang="cs-CZ" u="sng" dirty="0">
                <a:solidFill>
                  <a:srgbClr val="C00000"/>
                </a:solidFill>
              </a:rPr>
              <a:t>státy vykonávají svou pravomoc v rozsahu, v jakém ji Unie </a:t>
            </a:r>
            <a:r>
              <a:rPr lang="cs-CZ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</a:t>
            </a:r>
            <a:r>
              <a:rPr lang="cs-CZ" dirty="0"/>
              <a:t>vykonávat.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</a:t>
            </a:r>
            <a:r>
              <a:rPr lang="cs-CZ" b="1" dirty="0" smtClean="0"/>
              <a:t>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(žlutá a oranžová karta)</a:t>
            </a:r>
            <a:endParaRPr lang="cs-CZ" sz="2400" dirty="0"/>
          </a:p>
          <a:p>
            <a:pPr marL="0" indent="0">
              <a:buNone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1555</Words>
  <Application>Microsoft Office PowerPoint</Application>
  <PresentationFormat>Předvádění na obrazovce (4:3)</PresentationFormat>
  <Paragraphs>191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Britannic Bold</vt:lpstr>
      <vt:lpstr>Calibri</vt:lpstr>
      <vt:lpstr>Motiv systému Office</vt:lpstr>
      <vt:lpstr>Pravomoci EU  6. sem. – předn. č. 2 - 2017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„Oboustranná 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Zvláštní případy výlučné pravomoci</vt:lpstr>
      <vt:lpstr>Lugano - 2003</vt:lpstr>
      <vt:lpstr>Výlučná unijní ochrana zeměpisných označení</vt:lpstr>
      <vt:lpstr>Výlučná unijní ochrana zeměpisných označení</vt:lpstr>
      <vt:lpstr>Výlučná unijní ochrana zeměpisných označení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27</cp:revision>
  <dcterms:created xsi:type="dcterms:W3CDTF">2014-03-05T12:51:14Z</dcterms:created>
  <dcterms:modified xsi:type="dcterms:W3CDTF">2017-02-28T13:54:34Z</dcterms:modified>
</cp:coreProperties>
</file>