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8" r:id="rId3"/>
    <p:sldId id="277" r:id="rId4"/>
    <p:sldId id="275" r:id="rId5"/>
    <p:sldId id="276" r:id="rId6"/>
    <p:sldId id="259" r:id="rId7"/>
    <p:sldId id="269" r:id="rId8"/>
    <p:sldId id="274" r:id="rId9"/>
    <p:sldId id="270" r:id="rId10"/>
    <p:sldId id="273" r:id="rId11"/>
    <p:sldId id="272" r:id="rId12"/>
    <p:sldId id="271" r:id="rId13"/>
    <p:sldId id="260" r:id="rId14"/>
    <p:sldId id="268" r:id="rId15"/>
    <p:sldId id="261" r:id="rId16"/>
    <p:sldId id="262" r:id="rId17"/>
    <p:sldId id="263" r:id="rId18"/>
    <p:sldId id="264" r:id="rId19"/>
    <p:sldId id="265" r:id="rId20"/>
    <p:sldId id="266" r:id="rId21"/>
    <p:sldId id="267"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1047" autoAdjust="0"/>
    <p:restoredTop sz="94660"/>
  </p:normalViewPr>
  <p:slideViewPr>
    <p:cSldViewPr>
      <p:cViewPr>
        <p:scale>
          <a:sx n="100" d="100"/>
          <a:sy n="100" d="100"/>
        </p:scale>
        <p:origin x="-1932" y="-4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2E3D98-A55F-4466-950F-AE3FD667A470}" type="datetimeFigureOut">
              <a:rPr lang="cs-CZ" smtClean="0"/>
              <a:t>17.3.2016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4E9016-14E4-4DFF-8AD9-66A37243EC02}" type="slidenum">
              <a:rPr lang="cs-CZ" smtClean="0"/>
              <a:t>‹#›</a:t>
            </a:fld>
            <a:endParaRPr lang="cs-CZ"/>
          </a:p>
        </p:txBody>
      </p:sp>
    </p:spTree>
    <p:extLst>
      <p:ext uri="{BB962C8B-B14F-4D97-AF65-F5344CB8AC3E}">
        <p14:creationId xmlns:p14="http://schemas.microsoft.com/office/powerpoint/2010/main" val="3782412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Zástupný symbol pro zápatí 5"/>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cs-CZ" altLang="cs-CZ" smtClean="0"/>
              <a:t>J. Filip: Teorie legislativy</a:t>
            </a:r>
          </a:p>
        </p:txBody>
      </p:sp>
      <p:sp>
        <p:nvSpPr>
          <p:cNvPr id="5" name="Zástupný symbol pro číslo snímku 6"/>
          <p:cNvSpPr>
            <a:spLocks noGrp="1"/>
          </p:cNvSpPr>
          <p:nvPr>
            <p:ph type="sldNum" sz="quarter" idx="5"/>
          </p:nvPr>
        </p:nvSpPr>
        <p:spPr/>
        <p:txBody>
          <a:bodyPr/>
          <a:lstStyle/>
          <a:p>
            <a:pPr>
              <a:defRPr/>
            </a:pPr>
            <a:fld id="{F4C723BF-E498-4042-8C1D-BA4E7F215801}" type="slidenum">
              <a:rPr lang="cs-CZ"/>
              <a:pPr>
                <a:defRPr/>
              </a:pPr>
              <a:t>2</a:t>
            </a:fld>
            <a:endParaRPr lang="cs-CZ"/>
          </a:p>
        </p:txBody>
      </p:sp>
      <p:sp>
        <p:nvSpPr>
          <p:cNvPr id="7475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t>Under the leadership of their greatest figure, Bartolus, the Commentators established the principle that “a statute must be interpreted according to the </a:t>
            </a:r>
            <a:r>
              <a:rPr lang="cs-CZ" altLang="cs-CZ" i="1" smtClean="0"/>
              <a:t>ius commune,</a:t>
            </a:r>
            <a:r>
              <a:rPr lang="cs-CZ" altLang="cs-CZ" smtClean="0"/>
              <a:t>” in the</a:t>
            </a:r>
            <a:br>
              <a:rPr lang="cs-CZ" altLang="cs-CZ" smtClean="0"/>
            </a:br>
            <a:r>
              <a:rPr lang="cs-CZ" altLang="cs-CZ" smtClean="0"/>
              <a:t>sense of the principles (</a:t>
            </a:r>
            <a:r>
              <a:rPr lang="cs-CZ" altLang="cs-CZ" i="1" smtClean="0"/>
              <a:t>rationes</a:t>
            </a:r>
            <a:r>
              <a:rPr lang="cs-CZ" altLang="cs-CZ" smtClean="0"/>
              <a:t>) derived from the law of the </a:t>
            </a:r>
            <a:r>
              <a:rPr lang="cs-CZ" altLang="cs-CZ" i="1" smtClean="0"/>
              <a:t>Corpus iuris</a:t>
            </a:r>
            <a:r>
              <a:rPr lang="cs-CZ" altLang="cs-CZ" smtClean="0"/>
              <a:t> as expounded by the Glossators. Moreover, wherever local law in the sense of the municipal statutes did not deal specifically with a matter, the law which was presumed to apply was this common law. From the fifteenth century onwards, doubts as to what constituted the common law were resolved by reference to the “common opinion of the doctors” (</a:t>
            </a:r>
            <a:r>
              <a:rPr lang="cs-CZ" altLang="cs-CZ" i="1" smtClean="0"/>
              <a:t>communis opinio doctorum</a:t>
            </a:r>
            <a:r>
              <a:rPr lang="cs-CZ" altLang="cs-CZ" smtClean="0"/>
              <a:t>), which was essentially the dominant view among those jurists who had written</a:t>
            </a:r>
            <a:br>
              <a:rPr lang="cs-CZ" altLang="cs-CZ" smtClean="0"/>
            </a:br>
            <a:r>
              <a:rPr lang="cs-CZ" altLang="cs-CZ" smtClean="0"/>
              <a:t>treatises for practical, forensic purposes.It was gradually recognized that the justification for regarding this law as the common law of Europe was not so much its formal authority as the law of the Holy  Roman Empire as its substantial superiority and comprehensive character compared with any possible rival.</a:t>
            </a:r>
            <a:br>
              <a:rPr lang="cs-CZ" altLang="cs-CZ" smtClean="0"/>
            </a:br>
            <a:r>
              <a:rPr lang="cs-CZ" altLang="cs-CZ" smtClean="0"/>
              <a:t>It was said to be a universal law not by reason of the  Empire but by the empire of Reason, and its doctrines came to be regarded as “reason in writing” (</a:t>
            </a:r>
            <a:r>
              <a:rPr lang="cs-CZ" altLang="cs-CZ" i="1" smtClean="0"/>
              <a:t>ratio scripta</a:t>
            </a:r>
            <a:r>
              <a:rPr lang="cs-CZ" altLang="cs-CZ" smtClean="0"/>
              <a:t>). As such it was the only secular system of law  to be taught in European universities side by side with the canon law of the universal Church. To distinguish it from the latter it was called the civil law. As long  as the only secular law available in law faculties was the civil law taught in Latin, the learned lawyers in all countries of necessity shared a common legal culture, and often studied law in a country other than their own. (http://etext.virginia.edu/cgi-local/DHI/dhi.cgi?id=dv2-77 Dictionary of Historical Ideas)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Zástupný symbol pro zápatí 5"/>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cs-CZ" altLang="cs-CZ" smtClean="0"/>
              <a:t>J. Filip: Teorie legislativy</a:t>
            </a:r>
          </a:p>
        </p:txBody>
      </p:sp>
      <p:sp>
        <p:nvSpPr>
          <p:cNvPr id="5" name="Zástupný symbol pro číslo snímku 6"/>
          <p:cNvSpPr>
            <a:spLocks noGrp="1"/>
          </p:cNvSpPr>
          <p:nvPr>
            <p:ph type="sldNum" sz="quarter" idx="5"/>
          </p:nvPr>
        </p:nvSpPr>
        <p:spPr/>
        <p:txBody>
          <a:bodyPr/>
          <a:lstStyle/>
          <a:p>
            <a:pPr>
              <a:defRPr/>
            </a:pPr>
            <a:fld id="{F4C723BF-E498-4042-8C1D-BA4E7F215801}" type="slidenum">
              <a:rPr lang="cs-CZ"/>
              <a:pPr>
                <a:defRPr/>
              </a:pPr>
              <a:t>3</a:t>
            </a:fld>
            <a:endParaRPr lang="cs-CZ"/>
          </a:p>
        </p:txBody>
      </p:sp>
      <p:sp>
        <p:nvSpPr>
          <p:cNvPr id="7475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t>Under the leadership of their greatest figure, Bartolus, the Commentators established the principle that “a statute must be interpreted according to the </a:t>
            </a:r>
            <a:r>
              <a:rPr lang="cs-CZ" altLang="cs-CZ" i="1" smtClean="0"/>
              <a:t>ius commune,</a:t>
            </a:r>
            <a:r>
              <a:rPr lang="cs-CZ" altLang="cs-CZ" smtClean="0"/>
              <a:t>” in the</a:t>
            </a:r>
            <a:br>
              <a:rPr lang="cs-CZ" altLang="cs-CZ" smtClean="0"/>
            </a:br>
            <a:r>
              <a:rPr lang="cs-CZ" altLang="cs-CZ" smtClean="0"/>
              <a:t>sense of the principles (</a:t>
            </a:r>
            <a:r>
              <a:rPr lang="cs-CZ" altLang="cs-CZ" i="1" smtClean="0"/>
              <a:t>rationes</a:t>
            </a:r>
            <a:r>
              <a:rPr lang="cs-CZ" altLang="cs-CZ" smtClean="0"/>
              <a:t>) derived from the law of the </a:t>
            </a:r>
            <a:r>
              <a:rPr lang="cs-CZ" altLang="cs-CZ" i="1" smtClean="0"/>
              <a:t>Corpus iuris</a:t>
            </a:r>
            <a:r>
              <a:rPr lang="cs-CZ" altLang="cs-CZ" smtClean="0"/>
              <a:t> as expounded by the Glossators. Moreover, wherever local law in the sense of the municipal statutes did not deal specifically with a matter, the law which was presumed to apply was this common law. From the fifteenth century onwards, doubts as to what constituted the common law were resolved by reference to the “common opinion of the doctors” (</a:t>
            </a:r>
            <a:r>
              <a:rPr lang="cs-CZ" altLang="cs-CZ" i="1" smtClean="0"/>
              <a:t>communis opinio doctorum</a:t>
            </a:r>
            <a:r>
              <a:rPr lang="cs-CZ" altLang="cs-CZ" smtClean="0"/>
              <a:t>), which was essentially the dominant view among those jurists who had written</a:t>
            </a:r>
            <a:br>
              <a:rPr lang="cs-CZ" altLang="cs-CZ" smtClean="0"/>
            </a:br>
            <a:r>
              <a:rPr lang="cs-CZ" altLang="cs-CZ" smtClean="0"/>
              <a:t>treatises for practical, forensic purposes.It was gradually recognized that the justification for regarding this law as the common law of Europe was not so much its formal authority as the law of the Holy  Roman Empire as its substantial superiority and comprehensive character compared with any possible rival.</a:t>
            </a:r>
            <a:br>
              <a:rPr lang="cs-CZ" altLang="cs-CZ" smtClean="0"/>
            </a:br>
            <a:r>
              <a:rPr lang="cs-CZ" altLang="cs-CZ" smtClean="0"/>
              <a:t>It was said to be a universal law not by reason of the  Empire but by the empire of Reason, and its doctrines came to be regarded as “reason in writing” (</a:t>
            </a:r>
            <a:r>
              <a:rPr lang="cs-CZ" altLang="cs-CZ" i="1" smtClean="0"/>
              <a:t>ratio scripta</a:t>
            </a:r>
            <a:r>
              <a:rPr lang="cs-CZ" altLang="cs-CZ" smtClean="0"/>
              <a:t>). As such it was the only secular system of law  to be taught in European universities side by side with the canon law of the universal Church. To distinguish it from the latter it was called the civil law. As long  as the only secular law available in law faculties was the civil law taught in Latin, the learned lawyers in all countries of necessity shared a common legal culture, and often studied law in a country other than their own. (http://etext.virginia.edu/cgi-local/DHI/dhi.cgi?id=dv2-77 Dictionary of Historical Ideas)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Zástupný symbol pro zápatí 5"/>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cs-CZ" altLang="cs-CZ" smtClean="0"/>
              <a:t>J. Filip: Teorie legislativy</a:t>
            </a:r>
          </a:p>
        </p:txBody>
      </p:sp>
      <p:sp>
        <p:nvSpPr>
          <p:cNvPr id="5" name="Zástupný symbol pro číslo snímku 6"/>
          <p:cNvSpPr>
            <a:spLocks noGrp="1"/>
          </p:cNvSpPr>
          <p:nvPr>
            <p:ph type="sldNum" sz="quarter" idx="5"/>
          </p:nvPr>
        </p:nvSpPr>
        <p:spPr/>
        <p:txBody>
          <a:bodyPr/>
          <a:lstStyle/>
          <a:p>
            <a:pPr>
              <a:defRPr/>
            </a:pPr>
            <a:fld id="{F4C723BF-E498-4042-8C1D-BA4E7F215801}" type="slidenum">
              <a:rPr lang="cs-CZ"/>
              <a:pPr>
                <a:defRPr/>
              </a:pPr>
              <a:t>4</a:t>
            </a:fld>
            <a:endParaRPr lang="cs-CZ"/>
          </a:p>
        </p:txBody>
      </p:sp>
      <p:sp>
        <p:nvSpPr>
          <p:cNvPr id="7475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t>Under the leadership of their greatest figure, Bartolus, the Commentators established the principle that “a statute must be interpreted according to the </a:t>
            </a:r>
            <a:r>
              <a:rPr lang="cs-CZ" altLang="cs-CZ" i="1" smtClean="0"/>
              <a:t>ius commune,</a:t>
            </a:r>
            <a:r>
              <a:rPr lang="cs-CZ" altLang="cs-CZ" smtClean="0"/>
              <a:t>” in the</a:t>
            </a:r>
            <a:br>
              <a:rPr lang="cs-CZ" altLang="cs-CZ" smtClean="0"/>
            </a:br>
            <a:r>
              <a:rPr lang="cs-CZ" altLang="cs-CZ" smtClean="0"/>
              <a:t>sense of the principles (</a:t>
            </a:r>
            <a:r>
              <a:rPr lang="cs-CZ" altLang="cs-CZ" i="1" smtClean="0"/>
              <a:t>rationes</a:t>
            </a:r>
            <a:r>
              <a:rPr lang="cs-CZ" altLang="cs-CZ" smtClean="0"/>
              <a:t>) derived from the law of the </a:t>
            </a:r>
            <a:r>
              <a:rPr lang="cs-CZ" altLang="cs-CZ" i="1" smtClean="0"/>
              <a:t>Corpus iuris</a:t>
            </a:r>
            <a:r>
              <a:rPr lang="cs-CZ" altLang="cs-CZ" smtClean="0"/>
              <a:t> as expounded by the Glossators. Moreover, wherever local law in the sense of the municipal statutes did not deal specifically with a matter, the law which was presumed to apply was this common law. From the fifteenth century onwards, doubts as to what constituted the common law were resolved by reference to the “common opinion of the doctors” (</a:t>
            </a:r>
            <a:r>
              <a:rPr lang="cs-CZ" altLang="cs-CZ" i="1" smtClean="0"/>
              <a:t>communis opinio doctorum</a:t>
            </a:r>
            <a:r>
              <a:rPr lang="cs-CZ" altLang="cs-CZ" smtClean="0"/>
              <a:t>), which was essentially the dominant view among those jurists who had written</a:t>
            </a:r>
            <a:br>
              <a:rPr lang="cs-CZ" altLang="cs-CZ" smtClean="0"/>
            </a:br>
            <a:r>
              <a:rPr lang="cs-CZ" altLang="cs-CZ" smtClean="0"/>
              <a:t>treatises for practical, forensic purposes.It was gradually recognized that the justification for regarding this law as the common law of Europe was not so much its formal authority as the law of the Holy  Roman Empire as its substantial superiority and comprehensive character compared with any possible rival.</a:t>
            </a:r>
            <a:br>
              <a:rPr lang="cs-CZ" altLang="cs-CZ" smtClean="0"/>
            </a:br>
            <a:r>
              <a:rPr lang="cs-CZ" altLang="cs-CZ" smtClean="0"/>
              <a:t>It was said to be a universal law not by reason of the  Empire but by the empire of Reason, and its doctrines came to be regarded as “reason in writing” (</a:t>
            </a:r>
            <a:r>
              <a:rPr lang="cs-CZ" altLang="cs-CZ" i="1" smtClean="0"/>
              <a:t>ratio scripta</a:t>
            </a:r>
            <a:r>
              <a:rPr lang="cs-CZ" altLang="cs-CZ" smtClean="0"/>
              <a:t>). As such it was the only secular system of law  to be taught in European universities side by side with the canon law of the universal Church. To distinguish it from the latter it was called the civil law. As long  as the only secular law available in law faculties was the civil law taught in Latin, the learned lawyers in all countries of necessity shared a common legal culture, and often studied law in a country other than their own. (http://etext.virginia.edu/cgi-local/DHI/dhi.cgi?id=dv2-77 Dictionary of Historical Ideas)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Zástupný symbol pro zápatí 5"/>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cs-CZ" altLang="cs-CZ" smtClean="0"/>
              <a:t>J. Filip: Teorie legislativy</a:t>
            </a:r>
          </a:p>
        </p:txBody>
      </p:sp>
      <p:sp>
        <p:nvSpPr>
          <p:cNvPr id="5" name="Zástupný symbol pro číslo snímku 6"/>
          <p:cNvSpPr>
            <a:spLocks noGrp="1"/>
          </p:cNvSpPr>
          <p:nvPr>
            <p:ph type="sldNum" sz="quarter" idx="5"/>
          </p:nvPr>
        </p:nvSpPr>
        <p:spPr/>
        <p:txBody>
          <a:bodyPr/>
          <a:lstStyle/>
          <a:p>
            <a:pPr>
              <a:defRPr/>
            </a:pPr>
            <a:fld id="{F4C723BF-E498-4042-8C1D-BA4E7F215801}" type="slidenum">
              <a:rPr lang="cs-CZ"/>
              <a:pPr>
                <a:defRPr/>
              </a:pPr>
              <a:t>5</a:t>
            </a:fld>
            <a:endParaRPr lang="cs-CZ"/>
          </a:p>
        </p:txBody>
      </p:sp>
      <p:sp>
        <p:nvSpPr>
          <p:cNvPr id="7475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t>Under the leadership of their greatest figure, Bartolus, the Commentators established the principle that “a statute must be interpreted according to the </a:t>
            </a:r>
            <a:r>
              <a:rPr lang="cs-CZ" altLang="cs-CZ" i="1" smtClean="0"/>
              <a:t>ius commune,</a:t>
            </a:r>
            <a:r>
              <a:rPr lang="cs-CZ" altLang="cs-CZ" smtClean="0"/>
              <a:t>” in the</a:t>
            </a:r>
            <a:br>
              <a:rPr lang="cs-CZ" altLang="cs-CZ" smtClean="0"/>
            </a:br>
            <a:r>
              <a:rPr lang="cs-CZ" altLang="cs-CZ" smtClean="0"/>
              <a:t>sense of the principles (</a:t>
            </a:r>
            <a:r>
              <a:rPr lang="cs-CZ" altLang="cs-CZ" i="1" smtClean="0"/>
              <a:t>rationes</a:t>
            </a:r>
            <a:r>
              <a:rPr lang="cs-CZ" altLang="cs-CZ" smtClean="0"/>
              <a:t>) derived from the law of the </a:t>
            </a:r>
            <a:r>
              <a:rPr lang="cs-CZ" altLang="cs-CZ" i="1" smtClean="0"/>
              <a:t>Corpus iuris</a:t>
            </a:r>
            <a:r>
              <a:rPr lang="cs-CZ" altLang="cs-CZ" smtClean="0"/>
              <a:t> as expounded by the Glossators. Moreover, wherever local law in the sense of the municipal statutes did not deal specifically with a matter, the law which was presumed to apply was this common law. From the fifteenth century onwards, doubts as to what constituted the common law were resolved by reference to the “common opinion of the doctors” (</a:t>
            </a:r>
            <a:r>
              <a:rPr lang="cs-CZ" altLang="cs-CZ" i="1" smtClean="0"/>
              <a:t>communis opinio doctorum</a:t>
            </a:r>
            <a:r>
              <a:rPr lang="cs-CZ" altLang="cs-CZ" smtClean="0"/>
              <a:t>), which was essentially the dominant view among those jurists who had written</a:t>
            </a:r>
            <a:br>
              <a:rPr lang="cs-CZ" altLang="cs-CZ" smtClean="0"/>
            </a:br>
            <a:r>
              <a:rPr lang="cs-CZ" altLang="cs-CZ" smtClean="0"/>
              <a:t>treatises for practical, forensic purposes.It was gradually recognized that the justification for regarding this law as the common law of Europe was not so much its formal authority as the law of the Holy  Roman Empire as its substantial superiority and comprehensive character compared with any possible rival.</a:t>
            </a:r>
            <a:br>
              <a:rPr lang="cs-CZ" altLang="cs-CZ" smtClean="0"/>
            </a:br>
            <a:r>
              <a:rPr lang="cs-CZ" altLang="cs-CZ" smtClean="0"/>
              <a:t>It was said to be a universal law not by reason of the  Empire but by the empire of Reason, and its doctrines came to be regarded as “reason in writing” (</a:t>
            </a:r>
            <a:r>
              <a:rPr lang="cs-CZ" altLang="cs-CZ" i="1" smtClean="0"/>
              <a:t>ratio scripta</a:t>
            </a:r>
            <a:r>
              <a:rPr lang="cs-CZ" altLang="cs-CZ" smtClean="0"/>
              <a:t>). As such it was the only secular system of law  to be taught in European universities side by side with the canon law of the universal Church. To distinguish it from the latter it was called the civil law. As long  as the only secular law available in law faculties was the civil law taught in Latin, the learned lawyers in all countries of necessity shared a common legal culture, and often studied law in a country other than their own. (http://etext.virginia.edu/cgi-local/DHI/dhi.cgi?id=dv2-77 Dictionary of Historical Ideas)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Zástupný symbol pro zápatí 5"/>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cs-CZ" altLang="cs-CZ" smtClean="0"/>
              <a:t>J. Filip: Teorie legislativy</a:t>
            </a:r>
          </a:p>
        </p:txBody>
      </p:sp>
      <p:sp>
        <p:nvSpPr>
          <p:cNvPr id="5" name="Zástupný symbol pro číslo snímku 6"/>
          <p:cNvSpPr>
            <a:spLocks noGrp="1"/>
          </p:cNvSpPr>
          <p:nvPr>
            <p:ph type="sldNum" sz="quarter" idx="5"/>
          </p:nvPr>
        </p:nvSpPr>
        <p:spPr/>
        <p:txBody>
          <a:bodyPr/>
          <a:lstStyle/>
          <a:p>
            <a:pPr>
              <a:defRPr/>
            </a:pPr>
            <a:fld id="{F4C723BF-E498-4042-8C1D-BA4E7F215801}" type="slidenum">
              <a:rPr lang="cs-CZ"/>
              <a:pPr>
                <a:defRPr/>
              </a:pPr>
              <a:t>6</a:t>
            </a:fld>
            <a:endParaRPr lang="cs-CZ"/>
          </a:p>
        </p:txBody>
      </p:sp>
      <p:sp>
        <p:nvSpPr>
          <p:cNvPr id="7475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t>Under the leadership of their greatest figure, Bartolus, the Commentators established the principle that “a statute must be interpreted according to the </a:t>
            </a:r>
            <a:r>
              <a:rPr lang="cs-CZ" altLang="cs-CZ" i="1" smtClean="0"/>
              <a:t>ius commune,</a:t>
            </a:r>
            <a:r>
              <a:rPr lang="cs-CZ" altLang="cs-CZ" smtClean="0"/>
              <a:t>” in the</a:t>
            </a:r>
            <a:br>
              <a:rPr lang="cs-CZ" altLang="cs-CZ" smtClean="0"/>
            </a:br>
            <a:r>
              <a:rPr lang="cs-CZ" altLang="cs-CZ" smtClean="0"/>
              <a:t>sense of the principles (</a:t>
            </a:r>
            <a:r>
              <a:rPr lang="cs-CZ" altLang="cs-CZ" i="1" smtClean="0"/>
              <a:t>rationes</a:t>
            </a:r>
            <a:r>
              <a:rPr lang="cs-CZ" altLang="cs-CZ" smtClean="0"/>
              <a:t>) derived from the law of the </a:t>
            </a:r>
            <a:r>
              <a:rPr lang="cs-CZ" altLang="cs-CZ" i="1" smtClean="0"/>
              <a:t>Corpus iuris</a:t>
            </a:r>
            <a:r>
              <a:rPr lang="cs-CZ" altLang="cs-CZ" smtClean="0"/>
              <a:t> as expounded by the Glossators. Moreover, wherever local law in the sense of the municipal statutes did not deal specifically with a matter, the law which was presumed to apply was this common law. From the fifteenth century onwards, doubts as to what constituted the common law were resolved by reference to the “common opinion of the doctors” (</a:t>
            </a:r>
            <a:r>
              <a:rPr lang="cs-CZ" altLang="cs-CZ" i="1" smtClean="0"/>
              <a:t>communis opinio doctorum</a:t>
            </a:r>
            <a:r>
              <a:rPr lang="cs-CZ" altLang="cs-CZ" smtClean="0"/>
              <a:t>), which was essentially the dominant view among those jurists who had written</a:t>
            </a:r>
            <a:br>
              <a:rPr lang="cs-CZ" altLang="cs-CZ" smtClean="0"/>
            </a:br>
            <a:r>
              <a:rPr lang="cs-CZ" altLang="cs-CZ" smtClean="0"/>
              <a:t>treatises for practical, forensic purposes.It was gradually recognized that the justification for regarding this law as the common law of Europe was not so much its formal authority as the law of the Holy  Roman Empire as its substantial superiority and comprehensive character compared with any possible rival.</a:t>
            </a:r>
            <a:br>
              <a:rPr lang="cs-CZ" altLang="cs-CZ" smtClean="0"/>
            </a:br>
            <a:r>
              <a:rPr lang="cs-CZ" altLang="cs-CZ" smtClean="0"/>
              <a:t>It was said to be a universal law not by reason of the  Empire but by the empire of Reason, and its doctrines came to be regarded as “reason in writing” (</a:t>
            </a:r>
            <a:r>
              <a:rPr lang="cs-CZ" altLang="cs-CZ" i="1" smtClean="0"/>
              <a:t>ratio scripta</a:t>
            </a:r>
            <a:r>
              <a:rPr lang="cs-CZ" altLang="cs-CZ" smtClean="0"/>
              <a:t>). As such it was the only secular system of law  to be taught in European universities side by side with the canon law of the universal Church. To distinguish it from the latter it was called the civil law. As long  as the only secular law available in law faculties was the civil law taught in Latin, the learned lawyers in all countries of necessity shared a common legal culture, and often studied law in a country other than their own. (http://etext.virginia.edu/cgi-local/DHI/dhi.cgi?id=dv2-77 Dictionary of Historical Ideas)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Zástupný symbol pro zápatí 5"/>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cs-CZ" altLang="cs-CZ" smtClean="0"/>
              <a:t>J. Filip: Teorie legislativy</a:t>
            </a:r>
          </a:p>
        </p:txBody>
      </p:sp>
      <p:sp>
        <p:nvSpPr>
          <p:cNvPr id="5" name="Zástupný symbol pro číslo snímku 6"/>
          <p:cNvSpPr>
            <a:spLocks noGrp="1"/>
          </p:cNvSpPr>
          <p:nvPr>
            <p:ph type="sldNum" sz="quarter" idx="5"/>
          </p:nvPr>
        </p:nvSpPr>
        <p:spPr/>
        <p:txBody>
          <a:bodyPr/>
          <a:lstStyle/>
          <a:p>
            <a:pPr>
              <a:defRPr/>
            </a:pPr>
            <a:fld id="{F4C723BF-E498-4042-8C1D-BA4E7F215801}" type="slidenum">
              <a:rPr lang="cs-CZ"/>
              <a:pPr>
                <a:defRPr/>
              </a:pPr>
              <a:t>13</a:t>
            </a:fld>
            <a:endParaRPr lang="cs-CZ"/>
          </a:p>
        </p:txBody>
      </p:sp>
      <p:sp>
        <p:nvSpPr>
          <p:cNvPr id="7475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t>Under the leadership of their greatest figure, Bartolus, the Commentators established the principle that “a statute must be interpreted according to the </a:t>
            </a:r>
            <a:r>
              <a:rPr lang="cs-CZ" altLang="cs-CZ" i="1" smtClean="0"/>
              <a:t>ius commune,</a:t>
            </a:r>
            <a:r>
              <a:rPr lang="cs-CZ" altLang="cs-CZ" smtClean="0"/>
              <a:t>” in the</a:t>
            </a:r>
            <a:br>
              <a:rPr lang="cs-CZ" altLang="cs-CZ" smtClean="0"/>
            </a:br>
            <a:r>
              <a:rPr lang="cs-CZ" altLang="cs-CZ" smtClean="0"/>
              <a:t>sense of the principles (</a:t>
            </a:r>
            <a:r>
              <a:rPr lang="cs-CZ" altLang="cs-CZ" i="1" smtClean="0"/>
              <a:t>rationes</a:t>
            </a:r>
            <a:r>
              <a:rPr lang="cs-CZ" altLang="cs-CZ" smtClean="0"/>
              <a:t>) derived from the law of the </a:t>
            </a:r>
            <a:r>
              <a:rPr lang="cs-CZ" altLang="cs-CZ" i="1" smtClean="0"/>
              <a:t>Corpus iuris</a:t>
            </a:r>
            <a:r>
              <a:rPr lang="cs-CZ" altLang="cs-CZ" smtClean="0"/>
              <a:t> as expounded by the Glossators. Moreover, wherever local law in the sense of the municipal statutes did not deal specifically with a matter, the law which was presumed to apply was this common law. From the fifteenth century onwards, doubts as to what constituted the common law were resolved by reference to the “common opinion of the doctors” (</a:t>
            </a:r>
            <a:r>
              <a:rPr lang="cs-CZ" altLang="cs-CZ" i="1" smtClean="0"/>
              <a:t>communis opinio doctorum</a:t>
            </a:r>
            <a:r>
              <a:rPr lang="cs-CZ" altLang="cs-CZ" smtClean="0"/>
              <a:t>), which was essentially the dominant view among those jurists who had written</a:t>
            </a:r>
            <a:br>
              <a:rPr lang="cs-CZ" altLang="cs-CZ" smtClean="0"/>
            </a:br>
            <a:r>
              <a:rPr lang="cs-CZ" altLang="cs-CZ" smtClean="0"/>
              <a:t>treatises for practical, forensic purposes.It was gradually recognized that the justification for regarding this law as the common law of Europe was not so much its formal authority as the law of the Holy  Roman Empire as its substantial superiority and comprehensive character compared with any possible rival.</a:t>
            </a:r>
            <a:br>
              <a:rPr lang="cs-CZ" altLang="cs-CZ" smtClean="0"/>
            </a:br>
            <a:r>
              <a:rPr lang="cs-CZ" altLang="cs-CZ" smtClean="0"/>
              <a:t>It was said to be a universal law not by reason of the  Empire but by the empire of Reason, and its doctrines came to be regarded as “reason in writing” (</a:t>
            </a:r>
            <a:r>
              <a:rPr lang="cs-CZ" altLang="cs-CZ" i="1" smtClean="0"/>
              <a:t>ratio scripta</a:t>
            </a:r>
            <a:r>
              <a:rPr lang="cs-CZ" altLang="cs-CZ" smtClean="0"/>
              <a:t>). As such it was the only secular system of law  to be taught in European universities side by side with the canon law of the universal Church. To distinguish it from the latter it was called the civil law. As long  as the only secular law available in law faculties was the civil law taught in Latin, the learned lawyers in all countries of necessity shared a common legal culture, and often studied law in a country other than their own. (http://etext.virginia.edu/cgi-local/DHI/dhi.cgi?id=dv2-77 Dictionary of Historical Ideas)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Zástupný symbol pro zápatí 5"/>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cs-CZ" altLang="cs-CZ" smtClean="0"/>
              <a:t>J. Filip: Teorie legislativy</a:t>
            </a:r>
          </a:p>
        </p:txBody>
      </p:sp>
      <p:sp>
        <p:nvSpPr>
          <p:cNvPr id="5" name="Zástupný symbol pro číslo snímku 6"/>
          <p:cNvSpPr>
            <a:spLocks noGrp="1"/>
          </p:cNvSpPr>
          <p:nvPr>
            <p:ph type="sldNum" sz="quarter" idx="5"/>
          </p:nvPr>
        </p:nvSpPr>
        <p:spPr/>
        <p:txBody>
          <a:bodyPr/>
          <a:lstStyle/>
          <a:p>
            <a:pPr>
              <a:defRPr/>
            </a:pPr>
            <a:fld id="{F4C723BF-E498-4042-8C1D-BA4E7F215801}" type="slidenum">
              <a:rPr lang="cs-CZ"/>
              <a:pPr>
                <a:defRPr/>
              </a:pPr>
              <a:t>15</a:t>
            </a:fld>
            <a:endParaRPr lang="cs-CZ"/>
          </a:p>
        </p:txBody>
      </p:sp>
      <p:sp>
        <p:nvSpPr>
          <p:cNvPr id="7475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t>Under the leadership of their greatest figure, Bartolus, the Commentators established the principle that “a statute must be interpreted according to the </a:t>
            </a:r>
            <a:r>
              <a:rPr lang="cs-CZ" altLang="cs-CZ" i="1" smtClean="0"/>
              <a:t>ius commune,</a:t>
            </a:r>
            <a:r>
              <a:rPr lang="cs-CZ" altLang="cs-CZ" smtClean="0"/>
              <a:t>” in the</a:t>
            </a:r>
            <a:br>
              <a:rPr lang="cs-CZ" altLang="cs-CZ" smtClean="0"/>
            </a:br>
            <a:r>
              <a:rPr lang="cs-CZ" altLang="cs-CZ" smtClean="0"/>
              <a:t>sense of the principles (</a:t>
            </a:r>
            <a:r>
              <a:rPr lang="cs-CZ" altLang="cs-CZ" i="1" smtClean="0"/>
              <a:t>rationes</a:t>
            </a:r>
            <a:r>
              <a:rPr lang="cs-CZ" altLang="cs-CZ" smtClean="0"/>
              <a:t>) derived from the law of the </a:t>
            </a:r>
            <a:r>
              <a:rPr lang="cs-CZ" altLang="cs-CZ" i="1" smtClean="0"/>
              <a:t>Corpus iuris</a:t>
            </a:r>
            <a:r>
              <a:rPr lang="cs-CZ" altLang="cs-CZ" smtClean="0"/>
              <a:t> as expounded by the Glossators. Moreover, wherever local law in the sense of the municipal statutes did not deal specifically with a matter, the law which was presumed to apply was this common law. From the fifteenth century onwards, doubts as to what constituted the common law were resolved by reference to the “common opinion of the doctors” (</a:t>
            </a:r>
            <a:r>
              <a:rPr lang="cs-CZ" altLang="cs-CZ" i="1" smtClean="0"/>
              <a:t>communis opinio doctorum</a:t>
            </a:r>
            <a:r>
              <a:rPr lang="cs-CZ" altLang="cs-CZ" smtClean="0"/>
              <a:t>), which was essentially the dominant view among those jurists who had written</a:t>
            </a:r>
            <a:br>
              <a:rPr lang="cs-CZ" altLang="cs-CZ" smtClean="0"/>
            </a:br>
            <a:r>
              <a:rPr lang="cs-CZ" altLang="cs-CZ" smtClean="0"/>
              <a:t>treatises for practical, forensic purposes.It was gradually recognized that the justification for regarding this law as the common law of Europe was not so much its formal authority as the law of the Holy  Roman Empire as its substantial superiority and comprehensive character compared with any possible rival.</a:t>
            </a:r>
            <a:br>
              <a:rPr lang="cs-CZ" altLang="cs-CZ" smtClean="0"/>
            </a:br>
            <a:r>
              <a:rPr lang="cs-CZ" altLang="cs-CZ" smtClean="0"/>
              <a:t>It was said to be a universal law not by reason of the  Empire but by the empire of Reason, and its doctrines came to be regarded as “reason in writing” (</a:t>
            </a:r>
            <a:r>
              <a:rPr lang="cs-CZ" altLang="cs-CZ" i="1" smtClean="0"/>
              <a:t>ratio scripta</a:t>
            </a:r>
            <a:r>
              <a:rPr lang="cs-CZ" altLang="cs-CZ" smtClean="0"/>
              <a:t>). As such it was the only secular system of law  to be taught in European universities side by side with the canon law of the universal Church. To distinguish it from the latter it was called the civil law. As long  as the only secular law available in law faculties was the civil law taught in Latin, the learned lawyers in all countries of necessity shared a common legal culture, and often studied law in a country other than their own. (http://etext.virginia.edu/cgi-local/DHI/dhi.cgi?id=dv2-77 Dictionary of Historical Ideas)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p>
        </p:txBody>
      </p:sp>
      <p:sp>
        <p:nvSpPr>
          <p:cNvPr id="75780" name="Zástupný symbol pro zápatí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cs-CZ" altLang="cs-CZ" smtClean="0"/>
              <a:t>J. Filip: Teorie legislativy</a:t>
            </a:r>
          </a:p>
        </p:txBody>
      </p:sp>
      <p:sp>
        <p:nvSpPr>
          <p:cNvPr id="5" name="Zástupný symbol pro číslo snímku 4"/>
          <p:cNvSpPr>
            <a:spLocks noGrp="1"/>
          </p:cNvSpPr>
          <p:nvPr>
            <p:ph type="sldNum" sz="quarter" idx="5"/>
          </p:nvPr>
        </p:nvSpPr>
        <p:spPr/>
        <p:txBody>
          <a:bodyPr/>
          <a:lstStyle/>
          <a:p>
            <a:pPr>
              <a:defRPr/>
            </a:pPr>
            <a:fld id="{6F5139F8-DBC2-401B-8293-24E1A62F718C}" type="slidenum">
              <a:rPr lang="cs-CZ" smtClean="0"/>
              <a:pPr>
                <a:defRPr/>
              </a:pPr>
              <a:t>16</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p>
        </p:txBody>
      </p:sp>
      <p:sp>
        <p:nvSpPr>
          <p:cNvPr id="76804" name="Zástupný symbol pro zápatí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cs-CZ" altLang="cs-CZ" smtClean="0"/>
              <a:t>J. Filip: Teorie legislativy</a:t>
            </a:r>
          </a:p>
        </p:txBody>
      </p:sp>
      <p:sp>
        <p:nvSpPr>
          <p:cNvPr id="5" name="Zástupný symbol pro číslo snímku 4"/>
          <p:cNvSpPr>
            <a:spLocks noGrp="1"/>
          </p:cNvSpPr>
          <p:nvPr>
            <p:ph type="sldNum" sz="quarter" idx="5"/>
          </p:nvPr>
        </p:nvSpPr>
        <p:spPr/>
        <p:txBody>
          <a:bodyPr/>
          <a:lstStyle/>
          <a:p>
            <a:pPr>
              <a:defRPr/>
            </a:pPr>
            <a:fld id="{F76E5893-0C67-45C3-BAA0-9FBE24E2AD47}" type="slidenum">
              <a:rPr lang="cs-CZ" smtClean="0"/>
              <a:pPr>
                <a:defRPr/>
              </a:pPr>
              <a:t>17</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19CDAB03-8866-4DF5-8D7E-1876964D0F43}" type="datetimeFigureOut">
              <a:rPr lang="cs-CZ" smtClean="0"/>
              <a:t>17.3.2016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9B3954A-5E72-4FD4-ACBD-6C7442628BB1}" type="slidenum">
              <a:rPr lang="cs-CZ" smtClean="0"/>
              <a:t>‹#›</a:t>
            </a:fld>
            <a:endParaRPr lang="cs-CZ"/>
          </a:p>
        </p:txBody>
      </p:sp>
    </p:spTree>
    <p:extLst>
      <p:ext uri="{BB962C8B-B14F-4D97-AF65-F5344CB8AC3E}">
        <p14:creationId xmlns:p14="http://schemas.microsoft.com/office/powerpoint/2010/main" val="2891841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9CDAB03-8866-4DF5-8D7E-1876964D0F43}" type="datetimeFigureOut">
              <a:rPr lang="cs-CZ" smtClean="0"/>
              <a:t>17.3.2016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9B3954A-5E72-4FD4-ACBD-6C7442628BB1}" type="slidenum">
              <a:rPr lang="cs-CZ" smtClean="0"/>
              <a:t>‹#›</a:t>
            </a:fld>
            <a:endParaRPr lang="cs-CZ"/>
          </a:p>
        </p:txBody>
      </p:sp>
    </p:spTree>
    <p:extLst>
      <p:ext uri="{BB962C8B-B14F-4D97-AF65-F5344CB8AC3E}">
        <p14:creationId xmlns:p14="http://schemas.microsoft.com/office/powerpoint/2010/main" val="2801996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9CDAB03-8866-4DF5-8D7E-1876964D0F43}" type="datetimeFigureOut">
              <a:rPr lang="cs-CZ" smtClean="0"/>
              <a:t>17.3.2016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9B3954A-5E72-4FD4-ACBD-6C7442628BB1}" type="slidenum">
              <a:rPr lang="cs-CZ" smtClean="0"/>
              <a:t>‹#›</a:t>
            </a:fld>
            <a:endParaRPr lang="cs-CZ"/>
          </a:p>
        </p:txBody>
      </p:sp>
    </p:spTree>
    <p:extLst>
      <p:ext uri="{BB962C8B-B14F-4D97-AF65-F5344CB8AC3E}">
        <p14:creationId xmlns:p14="http://schemas.microsoft.com/office/powerpoint/2010/main" val="2420253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9CDAB03-8866-4DF5-8D7E-1876964D0F43}" type="datetimeFigureOut">
              <a:rPr lang="cs-CZ" smtClean="0"/>
              <a:t>17.3.2016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9B3954A-5E72-4FD4-ACBD-6C7442628BB1}" type="slidenum">
              <a:rPr lang="cs-CZ" smtClean="0"/>
              <a:t>‹#›</a:t>
            </a:fld>
            <a:endParaRPr lang="cs-CZ"/>
          </a:p>
        </p:txBody>
      </p:sp>
    </p:spTree>
    <p:extLst>
      <p:ext uri="{BB962C8B-B14F-4D97-AF65-F5344CB8AC3E}">
        <p14:creationId xmlns:p14="http://schemas.microsoft.com/office/powerpoint/2010/main" val="1060637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19CDAB03-8866-4DF5-8D7E-1876964D0F43}" type="datetimeFigureOut">
              <a:rPr lang="cs-CZ" smtClean="0"/>
              <a:t>17.3.2016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9B3954A-5E72-4FD4-ACBD-6C7442628BB1}" type="slidenum">
              <a:rPr lang="cs-CZ" smtClean="0"/>
              <a:t>‹#›</a:t>
            </a:fld>
            <a:endParaRPr lang="cs-CZ"/>
          </a:p>
        </p:txBody>
      </p:sp>
    </p:spTree>
    <p:extLst>
      <p:ext uri="{BB962C8B-B14F-4D97-AF65-F5344CB8AC3E}">
        <p14:creationId xmlns:p14="http://schemas.microsoft.com/office/powerpoint/2010/main" val="3417773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9CDAB03-8866-4DF5-8D7E-1876964D0F43}" type="datetimeFigureOut">
              <a:rPr lang="cs-CZ" smtClean="0"/>
              <a:t>17.3.2016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9B3954A-5E72-4FD4-ACBD-6C7442628BB1}" type="slidenum">
              <a:rPr lang="cs-CZ" smtClean="0"/>
              <a:t>‹#›</a:t>
            </a:fld>
            <a:endParaRPr lang="cs-CZ"/>
          </a:p>
        </p:txBody>
      </p:sp>
    </p:spTree>
    <p:extLst>
      <p:ext uri="{BB962C8B-B14F-4D97-AF65-F5344CB8AC3E}">
        <p14:creationId xmlns:p14="http://schemas.microsoft.com/office/powerpoint/2010/main" val="3769679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9CDAB03-8866-4DF5-8D7E-1876964D0F43}" type="datetimeFigureOut">
              <a:rPr lang="cs-CZ" smtClean="0"/>
              <a:t>17.3.2016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9B3954A-5E72-4FD4-ACBD-6C7442628BB1}" type="slidenum">
              <a:rPr lang="cs-CZ" smtClean="0"/>
              <a:t>‹#›</a:t>
            </a:fld>
            <a:endParaRPr lang="cs-CZ"/>
          </a:p>
        </p:txBody>
      </p:sp>
    </p:spTree>
    <p:extLst>
      <p:ext uri="{BB962C8B-B14F-4D97-AF65-F5344CB8AC3E}">
        <p14:creationId xmlns:p14="http://schemas.microsoft.com/office/powerpoint/2010/main" val="3995917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19CDAB03-8866-4DF5-8D7E-1876964D0F43}" type="datetimeFigureOut">
              <a:rPr lang="cs-CZ" smtClean="0"/>
              <a:t>17.3.2016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9B3954A-5E72-4FD4-ACBD-6C7442628BB1}" type="slidenum">
              <a:rPr lang="cs-CZ" smtClean="0"/>
              <a:t>‹#›</a:t>
            </a:fld>
            <a:endParaRPr lang="cs-CZ"/>
          </a:p>
        </p:txBody>
      </p:sp>
    </p:spTree>
    <p:extLst>
      <p:ext uri="{BB962C8B-B14F-4D97-AF65-F5344CB8AC3E}">
        <p14:creationId xmlns:p14="http://schemas.microsoft.com/office/powerpoint/2010/main" val="4135287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9CDAB03-8866-4DF5-8D7E-1876964D0F43}" type="datetimeFigureOut">
              <a:rPr lang="cs-CZ" smtClean="0"/>
              <a:t>17.3.2016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9B3954A-5E72-4FD4-ACBD-6C7442628BB1}" type="slidenum">
              <a:rPr lang="cs-CZ" smtClean="0"/>
              <a:t>‹#›</a:t>
            </a:fld>
            <a:endParaRPr lang="cs-CZ"/>
          </a:p>
        </p:txBody>
      </p:sp>
    </p:spTree>
    <p:extLst>
      <p:ext uri="{BB962C8B-B14F-4D97-AF65-F5344CB8AC3E}">
        <p14:creationId xmlns:p14="http://schemas.microsoft.com/office/powerpoint/2010/main" val="2139806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9CDAB03-8866-4DF5-8D7E-1876964D0F43}" type="datetimeFigureOut">
              <a:rPr lang="cs-CZ" smtClean="0"/>
              <a:t>17.3.2016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9B3954A-5E72-4FD4-ACBD-6C7442628BB1}" type="slidenum">
              <a:rPr lang="cs-CZ" smtClean="0"/>
              <a:t>‹#›</a:t>
            </a:fld>
            <a:endParaRPr lang="cs-CZ"/>
          </a:p>
        </p:txBody>
      </p:sp>
    </p:spTree>
    <p:extLst>
      <p:ext uri="{BB962C8B-B14F-4D97-AF65-F5344CB8AC3E}">
        <p14:creationId xmlns:p14="http://schemas.microsoft.com/office/powerpoint/2010/main" val="736093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9CDAB03-8866-4DF5-8D7E-1876964D0F43}" type="datetimeFigureOut">
              <a:rPr lang="cs-CZ" smtClean="0"/>
              <a:t>17.3.2016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9B3954A-5E72-4FD4-ACBD-6C7442628BB1}" type="slidenum">
              <a:rPr lang="cs-CZ" smtClean="0"/>
              <a:t>‹#›</a:t>
            </a:fld>
            <a:endParaRPr lang="cs-CZ"/>
          </a:p>
        </p:txBody>
      </p:sp>
    </p:spTree>
    <p:extLst>
      <p:ext uri="{BB962C8B-B14F-4D97-AF65-F5344CB8AC3E}">
        <p14:creationId xmlns:p14="http://schemas.microsoft.com/office/powerpoint/2010/main" val="1200144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CDAB03-8866-4DF5-8D7E-1876964D0F43}" type="datetimeFigureOut">
              <a:rPr lang="cs-CZ" smtClean="0"/>
              <a:t>17.3.2016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B3954A-5E72-4FD4-ACBD-6C7442628BB1}" type="slidenum">
              <a:rPr lang="cs-CZ" smtClean="0"/>
              <a:t>‹#›</a:t>
            </a:fld>
            <a:endParaRPr lang="cs-CZ"/>
          </a:p>
        </p:txBody>
      </p:sp>
    </p:spTree>
    <p:extLst>
      <p:ext uri="{BB962C8B-B14F-4D97-AF65-F5344CB8AC3E}">
        <p14:creationId xmlns:p14="http://schemas.microsoft.com/office/powerpoint/2010/main" val="3702728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Word_Document1.docx"/></Relationships>
</file>

<file path=ppt/slides/_rels/slide7.xml.rels><?xml version="1.0" encoding="UTF-8" standalone="yes"?>
<Relationships xmlns="http://schemas.openxmlformats.org/package/2006/relationships"><Relationship Id="rId2" Type="http://schemas.openxmlformats.org/officeDocument/2006/relationships/hyperlink" Target="http://alex.onb.ac.at/cgi-content/anno-plus?apm=0&amp;aid=tgb&amp;datum=17530001&amp;seite=00000002&amp;zoom=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alex.onb.ac.at/cgi-content/anno-plus?apm=0&amp;aid=jgs&amp;datum=10030003&amp;seite=00000071&amp;zoom=1" TargetMode="External"/><Relationship Id="rId2" Type="http://schemas.openxmlformats.org/officeDocument/2006/relationships/hyperlink" Target="http://alex.onb.ac.at/cgi-content/anno-plus?apm=0&amp;aid=jgs&amp;datum=1001" TargetMode="External"/><Relationship Id="rId1" Type="http://schemas.openxmlformats.org/officeDocument/2006/relationships/slideLayout" Target="../slideLayouts/slideLayout2.xml"/><Relationship Id="rId4" Type="http://schemas.openxmlformats.org/officeDocument/2006/relationships/hyperlink" Target="http://alex.onb.ac.at/cgi-content/anno-plus?apm=0&amp;aid=pgs&amp;datum=1792&amp;zoom=2"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alex.onb.ac.at/cgi-content/anno-plus?apm=0&amp;aid=jgs&amp;datum=10120003&amp;zoom=2&amp;seite=00000275&amp;x=7&amp;y=1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1196752"/>
            <a:ext cx="7772400" cy="1470025"/>
          </a:xfrm>
        </p:spPr>
        <p:txBody>
          <a:bodyPr>
            <a:normAutofit/>
          </a:bodyPr>
          <a:lstStyle/>
          <a:p>
            <a:r>
              <a:rPr lang="cs-CZ" sz="5400" b="1" dirty="0" smtClean="0">
                <a:solidFill>
                  <a:srgbClr val="C00000"/>
                </a:solidFill>
                <a:effectLst>
                  <a:outerShdw blurRad="38100" dist="38100" dir="2700000" algn="tl">
                    <a:srgbClr val="000000">
                      <a:alpha val="43137"/>
                    </a:srgbClr>
                  </a:outerShdw>
                </a:effectLst>
              </a:rPr>
              <a:t>Publikační právo v ČR</a:t>
            </a:r>
            <a:endParaRPr lang="cs-CZ" sz="5400" b="1" dirty="0">
              <a:solidFill>
                <a:srgbClr val="C00000"/>
              </a:solidFill>
              <a:effectLst>
                <a:outerShdw blurRad="38100" dist="38100" dir="2700000" algn="tl">
                  <a:srgbClr val="000000">
                    <a:alpha val="43137"/>
                  </a:srgbClr>
                </a:outerShdw>
              </a:effectLst>
            </a:endParaRPr>
          </a:p>
        </p:txBody>
      </p:sp>
      <p:sp>
        <p:nvSpPr>
          <p:cNvPr id="3" name="Podnadpis 2"/>
          <p:cNvSpPr>
            <a:spLocks noGrp="1"/>
          </p:cNvSpPr>
          <p:nvPr>
            <p:ph type="subTitle" idx="1"/>
          </p:nvPr>
        </p:nvSpPr>
        <p:spPr/>
        <p:txBody>
          <a:bodyPr/>
          <a:lstStyle/>
          <a:p>
            <a:r>
              <a:rPr lang="cs-CZ" b="1" dirty="0" smtClean="0">
                <a:solidFill>
                  <a:srgbClr val="0070C0"/>
                </a:solidFill>
              </a:rPr>
              <a:t>Přednáška 2. semestr</a:t>
            </a:r>
          </a:p>
          <a:p>
            <a:r>
              <a:rPr lang="cs-CZ" b="1" dirty="0" smtClean="0">
                <a:solidFill>
                  <a:srgbClr val="0070C0"/>
                </a:solidFill>
              </a:rPr>
              <a:t>2016/2017</a:t>
            </a:r>
          </a:p>
          <a:p>
            <a:r>
              <a:rPr lang="cs-CZ" b="1" dirty="0" smtClean="0">
                <a:solidFill>
                  <a:srgbClr val="0070C0"/>
                </a:solidFill>
              </a:rPr>
              <a:t>J. Filip</a:t>
            </a:r>
            <a:endParaRPr lang="cs-CZ" b="1" dirty="0">
              <a:solidFill>
                <a:srgbClr val="0070C0"/>
              </a:solidFill>
            </a:endParaRPr>
          </a:p>
        </p:txBody>
      </p:sp>
    </p:spTree>
    <p:extLst>
      <p:ext uri="{BB962C8B-B14F-4D97-AF65-F5344CB8AC3E}">
        <p14:creationId xmlns:p14="http://schemas.microsoft.com/office/powerpoint/2010/main" val="2737044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836712"/>
          </a:xfrm>
        </p:spPr>
        <p:txBody>
          <a:bodyPr>
            <a:normAutofit/>
          </a:bodyPr>
          <a:lstStyle/>
          <a:p>
            <a:r>
              <a:rPr lang="cs-CZ" sz="3200" b="1" dirty="0" smtClean="0">
                <a:solidFill>
                  <a:srgbClr val="C00000"/>
                </a:solidFill>
              </a:rPr>
              <a:t>Druhy publikace IV.</a:t>
            </a:r>
            <a:endParaRPr lang="cs-CZ" sz="3200" b="1" dirty="0">
              <a:solidFill>
                <a:srgbClr val="C00000"/>
              </a:solidFill>
            </a:endParaRPr>
          </a:p>
        </p:txBody>
      </p:sp>
      <p:sp>
        <p:nvSpPr>
          <p:cNvPr id="3" name="Zástupný symbol pro obsah 2"/>
          <p:cNvSpPr>
            <a:spLocks noGrp="1"/>
          </p:cNvSpPr>
          <p:nvPr>
            <p:ph idx="1"/>
          </p:nvPr>
        </p:nvSpPr>
        <p:spPr>
          <a:xfrm>
            <a:off x="457200" y="908720"/>
            <a:ext cx="8363272" cy="5400600"/>
          </a:xfrm>
        </p:spPr>
        <p:txBody>
          <a:bodyPr>
            <a:normAutofit/>
          </a:bodyPr>
          <a:lstStyle/>
          <a:p>
            <a:pPr>
              <a:lnSpc>
                <a:spcPct val="90000"/>
              </a:lnSpc>
              <a:buNone/>
            </a:pPr>
            <a:r>
              <a:rPr lang="cs-CZ" altLang="cs-CZ" b="1" dirty="0" smtClean="0">
                <a:solidFill>
                  <a:srgbClr val="336600"/>
                </a:solidFill>
                <a:latin typeface="Franklin Gothic Book" pitchFamily="34" charset="0"/>
              </a:rPr>
              <a:t>v </a:t>
            </a:r>
            <a:r>
              <a:rPr lang="cs-CZ" altLang="cs-CZ" b="1" dirty="0">
                <a:solidFill>
                  <a:srgbClr val="336600"/>
                </a:solidFill>
                <a:latin typeface="Franklin Gothic Book" pitchFamily="34" charset="0"/>
              </a:rPr>
              <a:t>úplném znění a </a:t>
            </a:r>
            <a:endParaRPr lang="cs-CZ" altLang="cs-CZ" b="1" dirty="0" smtClean="0">
              <a:solidFill>
                <a:srgbClr val="336600"/>
              </a:solidFill>
              <a:latin typeface="Franklin Gothic Book" pitchFamily="34" charset="0"/>
            </a:endParaRPr>
          </a:p>
          <a:p>
            <a:pPr>
              <a:lnSpc>
                <a:spcPct val="90000"/>
              </a:lnSpc>
              <a:buNone/>
            </a:pPr>
            <a:r>
              <a:rPr lang="cs-CZ" altLang="cs-CZ" b="1" dirty="0" smtClean="0">
                <a:solidFill>
                  <a:srgbClr val="336600"/>
                </a:solidFill>
                <a:latin typeface="Franklin Gothic Book" pitchFamily="34" charset="0"/>
              </a:rPr>
              <a:t>oznámení </a:t>
            </a:r>
            <a:r>
              <a:rPr lang="cs-CZ" altLang="cs-CZ" b="1" dirty="0">
                <a:solidFill>
                  <a:srgbClr val="336600"/>
                </a:solidFill>
                <a:latin typeface="Franklin Gothic Book" pitchFamily="34" charset="0"/>
              </a:rPr>
              <a:t>o vydání, </a:t>
            </a:r>
            <a:endParaRPr lang="cs-CZ" altLang="cs-CZ" b="1" dirty="0" smtClean="0">
              <a:solidFill>
                <a:srgbClr val="336600"/>
              </a:solidFill>
              <a:latin typeface="Franklin Gothic Book" pitchFamily="34" charset="0"/>
            </a:endParaRPr>
          </a:p>
          <a:p>
            <a:pPr>
              <a:lnSpc>
                <a:spcPct val="90000"/>
              </a:lnSpc>
              <a:buNone/>
            </a:pPr>
            <a:endParaRPr lang="cs-CZ" altLang="cs-CZ" b="1" dirty="0">
              <a:solidFill>
                <a:srgbClr val="336600"/>
              </a:solidFill>
              <a:latin typeface="Franklin Gothic Book" pitchFamily="34" charset="0"/>
            </a:endParaRPr>
          </a:p>
          <a:p>
            <a:pPr>
              <a:lnSpc>
                <a:spcPct val="90000"/>
              </a:lnSpc>
              <a:buNone/>
            </a:pPr>
            <a:r>
              <a:rPr lang="cs-CZ" altLang="cs-CZ" b="1" dirty="0" smtClean="0">
                <a:solidFill>
                  <a:srgbClr val="336600"/>
                </a:solidFill>
                <a:latin typeface="Franklin Gothic Book" pitchFamily="34" charset="0"/>
              </a:rPr>
              <a:t>dále </a:t>
            </a:r>
            <a:r>
              <a:rPr lang="cs-CZ" altLang="cs-CZ" b="1" dirty="0" err="1">
                <a:solidFill>
                  <a:srgbClr val="C00000"/>
                </a:solidFill>
                <a:latin typeface="Franklin Gothic Book" pitchFamily="34" charset="0"/>
              </a:rPr>
              <a:t>republikace</a:t>
            </a:r>
            <a:r>
              <a:rPr lang="cs-CZ" altLang="cs-CZ" b="1" dirty="0">
                <a:solidFill>
                  <a:srgbClr val="336600"/>
                </a:solidFill>
                <a:latin typeface="Franklin Gothic Book" pitchFamily="34" charset="0"/>
              </a:rPr>
              <a:t> (nemá normotvorný a informační účinek</a:t>
            </a:r>
            <a:r>
              <a:rPr lang="cs-CZ" altLang="cs-CZ" b="1" dirty="0" smtClean="0">
                <a:solidFill>
                  <a:srgbClr val="336600"/>
                </a:solidFill>
                <a:latin typeface="Franklin Gothic Book" pitchFamily="34" charset="0"/>
              </a:rPr>
              <a:t>) – viz nález I. </a:t>
            </a:r>
            <a:r>
              <a:rPr lang="cs-CZ" altLang="cs-CZ" b="1" smtClean="0">
                <a:solidFill>
                  <a:srgbClr val="336600"/>
                </a:solidFill>
                <a:latin typeface="Franklin Gothic Book" pitchFamily="34" charset="0"/>
              </a:rPr>
              <a:t>ÚS 1516/15</a:t>
            </a:r>
            <a:endParaRPr lang="cs-CZ" altLang="cs-CZ" b="1" dirty="0" smtClean="0">
              <a:solidFill>
                <a:srgbClr val="336600"/>
              </a:solidFill>
              <a:latin typeface="Franklin Gothic Book" pitchFamily="34" charset="0"/>
            </a:endParaRPr>
          </a:p>
          <a:p>
            <a:pPr marL="0" indent="0">
              <a:buNone/>
            </a:pPr>
            <a:endParaRPr lang="cs-CZ" dirty="0"/>
          </a:p>
        </p:txBody>
      </p:sp>
    </p:spTree>
    <p:extLst>
      <p:ext uri="{BB962C8B-B14F-4D97-AF65-F5344CB8AC3E}">
        <p14:creationId xmlns:p14="http://schemas.microsoft.com/office/powerpoint/2010/main" val="2452556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836712"/>
          </a:xfrm>
        </p:spPr>
        <p:txBody>
          <a:bodyPr>
            <a:normAutofit/>
          </a:bodyPr>
          <a:lstStyle/>
          <a:p>
            <a:r>
              <a:rPr lang="cs-CZ" sz="3200" b="1" dirty="0" smtClean="0">
                <a:solidFill>
                  <a:srgbClr val="C00000"/>
                </a:solidFill>
              </a:rPr>
              <a:t>Druhy publikace V.</a:t>
            </a:r>
            <a:endParaRPr lang="cs-CZ" sz="3200" b="1" dirty="0">
              <a:solidFill>
                <a:srgbClr val="C00000"/>
              </a:solidFill>
            </a:endParaRPr>
          </a:p>
        </p:txBody>
      </p:sp>
      <p:sp>
        <p:nvSpPr>
          <p:cNvPr id="3" name="Zástupný symbol pro obsah 2"/>
          <p:cNvSpPr>
            <a:spLocks noGrp="1"/>
          </p:cNvSpPr>
          <p:nvPr>
            <p:ph idx="1"/>
          </p:nvPr>
        </p:nvSpPr>
        <p:spPr>
          <a:xfrm>
            <a:off x="457200" y="908720"/>
            <a:ext cx="8363272" cy="5400600"/>
          </a:xfrm>
        </p:spPr>
        <p:txBody>
          <a:bodyPr>
            <a:normAutofit/>
          </a:bodyPr>
          <a:lstStyle/>
          <a:p>
            <a:pPr>
              <a:lnSpc>
                <a:spcPct val="90000"/>
              </a:lnSpc>
              <a:buNone/>
            </a:pPr>
            <a:r>
              <a:rPr lang="cs-CZ" altLang="cs-CZ" b="1" dirty="0" smtClean="0">
                <a:solidFill>
                  <a:srgbClr val="336600"/>
                </a:solidFill>
                <a:latin typeface="Franklin Gothic Book" pitchFamily="34" charset="0"/>
              </a:rPr>
              <a:t>Nahlížení od 1849</a:t>
            </a:r>
          </a:p>
          <a:p>
            <a:pPr>
              <a:lnSpc>
                <a:spcPct val="90000"/>
              </a:lnSpc>
              <a:buNone/>
            </a:pPr>
            <a:r>
              <a:rPr lang="cs-CZ" altLang="cs-CZ" b="1" dirty="0" smtClean="0">
                <a:solidFill>
                  <a:srgbClr val="336600"/>
                </a:solidFill>
                <a:latin typeface="Franklin Gothic Book" pitchFamily="34" charset="0"/>
              </a:rPr>
              <a:t>Úřední sbírky</a:t>
            </a:r>
          </a:p>
          <a:p>
            <a:pPr>
              <a:lnSpc>
                <a:spcPct val="90000"/>
              </a:lnSpc>
              <a:buNone/>
            </a:pPr>
            <a:r>
              <a:rPr lang="cs-CZ" altLang="cs-CZ" b="1" dirty="0" smtClean="0">
                <a:solidFill>
                  <a:srgbClr val="336600"/>
                </a:solidFill>
                <a:latin typeface="Franklin Gothic Book" pitchFamily="34" charset="0"/>
              </a:rPr>
              <a:t>soukromé, </a:t>
            </a:r>
          </a:p>
          <a:p>
            <a:pPr>
              <a:lnSpc>
                <a:spcPct val="90000"/>
              </a:lnSpc>
              <a:buNone/>
            </a:pPr>
            <a:r>
              <a:rPr lang="cs-CZ" altLang="cs-CZ" b="1" dirty="0" smtClean="0">
                <a:solidFill>
                  <a:srgbClr val="336600"/>
                </a:solidFill>
                <a:latin typeface="Franklin Gothic Book" pitchFamily="34" charset="0"/>
              </a:rPr>
              <a:t>tajné sbírky</a:t>
            </a:r>
          </a:p>
          <a:p>
            <a:pPr>
              <a:lnSpc>
                <a:spcPct val="90000"/>
              </a:lnSpc>
              <a:buNone/>
            </a:pPr>
            <a:r>
              <a:rPr lang="cs-CZ" altLang="cs-CZ" b="1" dirty="0">
                <a:solidFill>
                  <a:srgbClr val="336600"/>
                </a:solidFill>
                <a:latin typeface="Franklin Gothic Book" pitchFamily="34" charset="0"/>
              </a:rPr>
              <a:t>Dálkový </a:t>
            </a:r>
            <a:r>
              <a:rPr lang="cs-CZ" altLang="cs-CZ" b="1" dirty="0" smtClean="0">
                <a:solidFill>
                  <a:srgbClr val="336600"/>
                </a:solidFill>
                <a:latin typeface="Franklin Gothic Book" pitchFamily="34" charset="0"/>
              </a:rPr>
              <a:t>přístup </a:t>
            </a:r>
            <a:endParaRPr lang="cs-CZ" altLang="cs-CZ" b="1" dirty="0">
              <a:solidFill>
                <a:srgbClr val="336600"/>
              </a:solidFill>
              <a:latin typeface="Franklin Gothic Book" pitchFamily="34" charset="0"/>
            </a:endParaRPr>
          </a:p>
          <a:p>
            <a:pPr>
              <a:lnSpc>
                <a:spcPct val="90000"/>
              </a:lnSpc>
              <a:buNone/>
            </a:pPr>
            <a:endParaRPr lang="cs-CZ" altLang="cs-CZ" b="1" dirty="0">
              <a:solidFill>
                <a:srgbClr val="336600"/>
              </a:solidFill>
              <a:latin typeface="Franklin Gothic Book" pitchFamily="34" charset="0"/>
            </a:endParaRPr>
          </a:p>
          <a:p>
            <a:pPr marL="0" indent="0">
              <a:buNone/>
            </a:pPr>
            <a:endParaRPr lang="cs-CZ" dirty="0"/>
          </a:p>
        </p:txBody>
      </p:sp>
    </p:spTree>
    <p:extLst>
      <p:ext uri="{BB962C8B-B14F-4D97-AF65-F5344CB8AC3E}">
        <p14:creationId xmlns:p14="http://schemas.microsoft.com/office/powerpoint/2010/main" val="2452556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836712"/>
          </a:xfrm>
        </p:spPr>
        <p:txBody>
          <a:bodyPr>
            <a:normAutofit/>
          </a:bodyPr>
          <a:lstStyle/>
          <a:p>
            <a:r>
              <a:rPr lang="cs-CZ" sz="3200" b="1" dirty="0" smtClean="0">
                <a:solidFill>
                  <a:srgbClr val="C00000"/>
                </a:solidFill>
              </a:rPr>
              <a:t>Den vyhlášení, platnost a účinnost</a:t>
            </a:r>
            <a:endParaRPr lang="cs-CZ" sz="3200" b="1" dirty="0">
              <a:solidFill>
                <a:srgbClr val="C00000"/>
              </a:solidFill>
            </a:endParaRPr>
          </a:p>
        </p:txBody>
      </p:sp>
      <p:sp>
        <p:nvSpPr>
          <p:cNvPr id="3" name="Zástupný symbol pro obsah 2"/>
          <p:cNvSpPr>
            <a:spLocks noGrp="1"/>
          </p:cNvSpPr>
          <p:nvPr>
            <p:ph idx="1"/>
          </p:nvPr>
        </p:nvSpPr>
        <p:spPr>
          <a:xfrm>
            <a:off x="457200" y="908720"/>
            <a:ext cx="8363272" cy="5400600"/>
          </a:xfrm>
        </p:spPr>
        <p:txBody>
          <a:bodyPr>
            <a:normAutofit/>
          </a:bodyPr>
          <a:lstStyle/>
          <a:p>
            <a:pPr marL="0" indent="0">
              <a:buNone/>
            </a:pPr>
            <a:r>
              <a:rPr lang="cs-CZ" dirty="0" smtClean="0"/>
              <a:t>Jiná je úprava pro </a:t>
            </a:r>
            <a:r>
              <a:rPr lang="cs-CZ" b="1" dirty="0" smtClean="0">
                <a:solidFill>
                  <a:srgbClr val="C00000"/>
                </a:solidFill>
              </a:rPr>
              <a:t>právní předpisy státu </a:t>
            </a:r>
            <a:r>
              <a:rPr lang="cs-CZ" dirty="0" smtClean="0"/>
              <a:t>a </a:t>
            </a:r>
          </a:p>
          <a:p>
            <a:pPr marL="0" indent="0">
              <a:buNone/>
            </a:pPr>
            <a:r>
              <a:rPr lang="cs-CZ" dirty="0" smtClean="0"/>
              <a:t>jiná pro </a:t>
            </a:r>
            <a:r>
              <a:rPr lang="cs-CZ" b="1" dirty="0">
                <a:solidFill>
                  <a:srgbClr val="0070C0"/>
                </a:solidFill>
              </a:rPr>
              <a:t>právní předpisy územní samosprávy</a:t>
            </a:r>
            <a:r>
              <a:rPr lang="cs-CZ" dirty="0" smtClean="0"/>
              <a:t>, kde je to sporné</a:t>
            </a:r>
          </a:p>
          <a:p>
            <a:pPr marL="0" indent="0">
              <a:buNone/>
            </a:pPr>
            <a:r>
              <a:rPr lang="cs-CZ" b="1" dirty="0" smtClean="0">
                <a:solidFill>
                  <a:srgbClr val="C00000"/>
                </a:solidFill>
              </a:rPr>
              <a:t>Zákon o Sbírce </a:t>
            </a:r>
            <a:r>
              <a:rPr lang="cs-CZ" b="1" dirty="0">
                <a:solidFill>
                  <a:srgbClr val="C00000"/>
                </a:solidFill>
              </a:rPr>
              <a:t>- § </a:t>
            </a:r>
            <a:r>
              <a:rPr lang="cs-CZ" b="1" dirty="0" smtClean="0">
                <a:solidFill>
                  <a:srgbClr val="C00000"/>
                </a:solidFill>
              </a:rPr>
              <a:t>3 den platnosti = den rozeslání</a:t>
            </a:r>
            <a:endParaRPr lang="cs-CZ" b="1" dirty="0">
              <a:solidFill>
                <a:srgbClr val="C00000"/>
              </a:solidFill>
            </a:endParaRPr>
          </a:p>
          <a:p>
            <a:pPr marL="0" indent="0">
              <a:buNone/>
            </a:pPr>
            <a:r>
              <a:rPr lang="cs-CZ" dirty="0" smtClean="0"/>
              <a:t>Obecně závazná vyhláška - </a:t>
            </a:r>
            <a:r>
              <a:rPr lang="cs-CZ" b="1" dirty="0">
                <a:solidFill>
                  <a:srgbClr val="0070C0"/>
                </a:solidFill>
              </a:rPr>
              <a:t>§ 12 </a:t>
            </a:r>
            <a:r>
              <a:rPr lang="cs-CZ" b="1" dirty="0" err="1">
                <a:solidFill>
                  <a:srgbClr val="0070C0"/>
                </a:solidFill>
              </a:rPr>
              <a:t>OZř</a:t>
            </a:r>
            <a:r>
              <a:rPr lang="cs-CZ" b="1" dirty="0">
                <a:solidFill>
                  <a:srgbClr val="0070C0"/>
                </a:solidFill>
              </a:rPr>
              <a:t> </a:t>
            </a:r>
            <a:r>
              <a:rPr lang="cs-CZ" dirty="0" smtClean="0"/>
              <a:t>– rozlišuje vyhlášení (dobu) a den vyhlášení (čas</a:t>
            </a:r>
            <a:r>
              <a:rPr lang="cs-CZ" dirty="0" smtClean="0"/>
              <a:t>)</a:t>
            </a:r>
          </a:p>
          <a:p>
            <a:pPr marL="0" indent="0">
              <a:buNone/>
            </a:pPr>
            <a:r>
              <a:rPr lang="cs-CZ" sz="1800" b="1" dirty="0">
                <a:solidFill>
                  <a:srgbClr val="C00000"/>
                </a:solidFill>
              </a:rPr>
              <a:t>(1) Obecně závazné vyhlášky a nařízení obce (dále jen "právní předpis obce") musí být </a:t>
            </a:r>
            <a:r>
              <a:rPr lang="cs-CZ" sz="1800" b="1" u="sng" dirty="0">
                <a:solidFill>
                  <a:srgbClr val="C00000"/>
                </a:solidFill>
                <a:effectLst>
                  <a:outerShdw blurRad="38100" dist="38100" dir="2700000" algn="tl">
                    <a:srgbClr val="000000">
                      <a:alpha val="43137"/>
                    </a:srgbClr>
                  </a:outerShdw>
                </a:effectLst>
              </a:rPr>
              <a:t>vyhlášeny</a:t>
            </a:r>
            <a:r>
              <a:rPr lang="cs-CZ" sz="1800" b="1" dirty="0">
                <a:solidFill>
                  <a:srgbClr val="C00000"/>
                </a:solidFill>
              </a:rPr>
              <a:t>, což je </a:t>
            </a:r>
            <a:r>
              <a:rPr lang="cs-CZ" sz="1800" b="1" dirty="0">
                <a:solidFill>
                  <a:srgbClr val="C00000"/>
                </a:solidFill>
                <a:effectLst>
                  <a:outerShdw blurRad="38100" dist="38100" dir="2700000" algn="tl">
                    <a:srgbClr val="000000">
                      <a:alpha val="43137"/>
                    </a:srgbClr>
                  </a:outerShdw>
                </a:effectLst>
              </a:rPr>
              <a:t>podmínkou platnosti </a:t>
            </a:r>
            <a:r>
              <a:rPr lang="cs-CZ" sz="1800" b="1" dirty="0">
                <a:solidFill>
                  <a:srgbClr val="C00000"/>
                </a:solidFill>
              </a:rPr>
              <a:t>právního předpisu obce. Vyhlášení se provede tak, že se právní předpis obce vyvěsí na úřední </a:t>
            </a:r>
            <a:r>
              <a:rPr lang="cs-CZ" sz="1800" b="1" dirty="0" err="1">
                <a:solidFill>
                  <a:srgbClr val="C00000"/>
                </a:solidFill>
              </a:rPr>
              <a:t>desce3b</a:t>
            </a:r>
            <a:r>
              <a:rPr lang="cs-CZ" sz="1800" b="1" dirty="0">
                <a:solidFill>
                  <a:srgbClr val="C00000"/>
                </a:solidFill>
              </a:rPr>
              <a:t>) obecního úřadu po dobu 15 dnů. Dnem vyhlášení právního předpisu obce je první den jeho vyvěšení na úřední desce. Kromě toho může obec uveřejnit právní předpis obce způsobem v místě obvyklým.</a:t>
            </a:r>
            <a:endParaRPr lang="cs-CZ" sz="1800" b="1" dirty="0">
              <a:solidFill>
                <a:srgbClr val="C00000"/>
              </a:solidFill>
            </a:endParaRPr>
          </a:p>
        </p:txBody>
      </p:sp>
    </p:spTree>
    <p:extLst>
      <p:ext uri="{BB962C8B-B14F-4D97-AF65-F5344CB8AC3E}">
        <p14:creationId xmlns:p14="http://schemas.microsoft.com/office/powerpoint/2010/main" val="2452556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Zástupný symbol pro zápatí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2" pitchFamily="18" charset="2"/>
              <a:buChar char=""/>
              <a:defRPr sz="3200">
                <a:solidFill>
                  <a:schemeClr val="tx2"/>
                </a:solidFill>
                <a:latin typeface="Arial" pitchFamily="34" charset="0"/>
              </a:defRPr>
            </a:lvl1pPr>
            <a:lvl2pPr marL="742950" indent="-285750" eaLnBrk="0" hangingPunct="0">
              <a:spcBef>
                <a:spcPct val="20000"/>
              </a:spcBef>
              <a:buClr>
                <a:schemeClr val="accent1"/>
              </a:buClr>
              <a:buSzPct val="70000"/>
              <a:buFont typeface="Wingdings 2" pitchFamily="18" charset="2"/>
              <a:buChar char=""/>
              <a:defRPr sz="2800">
                <a:solidFill>
                  <a:schemeClr val="tx2"/>
                </a:solidFill>
                <a:latin typeface="Arial" pitchFamily="34" charset="0"/>
              </a:defRPr>
            </a:lvl2pPr>
            <a:lvl3pPr marL="1143000" indent="-228600" eaLnBrk="0" hangingPunct="0">
              <a:spcBef>
                <a:spcPct val="20000"/>
              </a:spcBef>
              <a:buClr>
                <a:schemeClr val="accent1"/>
              </a:buClr>
              <a:buSzPct val="70000"/>
              <a:buFont typeface="Wingdings 2" pitchFamily="18" charset="2"/>
              <a:buChar char=""/>
              <a:defRPr sz="2400">
                <a:solidFill>
                  <a:schemeClr val="tx2"/>
                </a:solidFill>
                <a:latin typeface="Arial" pitchFamily="34" charset="0"/>
              </a:defRPr>
            </a:lvl3pPr>
            <a:lvl4pPr marL="1600200" indent="-228600" eaLnBrk="0" hangingPunct="0">
              <a:spcBef>
                <a:spcPct val="20000"/>
              </a:spcBef>
              <a:buClr>
                <a:schemeClr val="accent1"/>
              </a:buClr>
              <a:buSzPct val="70000"/>
              <a:buFont typeface="Wingdings 2" pitchFamily="18" charset="2"/>
              <a:buChar char=""/>
              <a:defRPr sz="2000">
                <a:solidFill>
                  <a:schemeClr val="tx2"/>
                </a:solidFill>
                <a:latin typeface="Arial" pitchFamily="34" charset="0"/>
              </a:defRPr>
            </a:lvl4pPr>
            <a:lvl5pPr marL="2057400" indent="-228600" eaLnBrk="0" hangingPunct="0">
              <a:spcBef>
                <a:spcPct val="20000"/>
              </a:spcBef>
              <a:buClr>
                <a:schemeClr val="accent1"/>
              </a:buClr>
              <a:buSzPct val="60000"/>
              <a:buFont typeface="Wingdings 2" pitchFamily="18" charset="2"/>
              <a:buChar char=""/>
              <a:defRPr>
                <a:solidFill>
                  <a:schemeClr val="tx2"/>
                </a:solidFill>
                <a:latin typeface="Arial" pitchFamily="34" charset="0"/>
              </a:defRPr>
            </a:lvl5pPr>
            <a:lvl6pPr marL="25146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6pPr>
            <a:lvl7pPr marL="29718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7pPr>
            <a:lvl8pPr marL="34290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8pPr>
            <a:lvl9pPr marL="38862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9pPr>
          </a:lstStyle>
          <a:p>
            <a:pPr eaLnBrk="1" hangingPunct="1">
              <a:spcBef>
                <a:spcPct val="0"/>
              </a:spcBef>
              <a:buClrTx/>
              <a:buSzTx/>
              <a:buFontTx/>
              <a:buNone/>
            </a:pPr>
            <a:r>
              <a:rPr lang="cs-CZ" altLang="cs-CZ" sz="1200" smtClean="0">
                <a:solidFill>
                  <a:srgbClr val="D38E27"/>
                </a:solidFill>
                <a:latin typeface="Franklin Gothic Book" pitchFamily="34" charset="0"/>
              </a:rPr>
              <a:t>Filip, J.: Teorie legislativy</a:t>
            </a:r>
          </a:p>
        </p:txBody>
      </p:sp>
      <p:sp>
        <p:nvSpPr>
          <p:cNvPr id="5" name="Zástupný symbol pro číslo snímku 14"/>
          <p:cNvSpPr>
            <a:spLocks noGrp="1"/>
          </p:cNvSpPr>
          <p:nvPr>
            <p:ph type="sldNum" sz="quarter" idx="12"/>
          </p:nvPr>
        </p:nvSpPr>
        <p:spPr/>
        <p:txBody>
          <a:bodyPr/>
          <a:lstStyle/>
          <a:p>
            <a:pPr>
              <a:defRPr/>
            </a:pPr>
            <a:fld id="{BB8136F6-3D7A-4BCF-A506-7E7FAE97EA7E}" type="slidenum">
              <a:rPr lang="cs-CZ"/>
              <a:pPr>
                <a:defRPr/>
              </a:pPr>
              <a:t>13</a:t>
            </a:fld>
            <a:endParaRPr lang="cs-CZ"/>
          </a:p>
        </p:txBody>
      </p:sp>
      <p:sp>
        <p:nvSpPr>
          <p:cNvPr id="30724" name="Rectangle 2"/>
          <p:cNvSpPr>
            <a:spLocks noGrp="1"/>
          </p:cNvSpPr>
          <p:nvPr>
            <p:ph type="title" idx="4294967295"/>
          </p:nvPr>
        </p:nvSpPr>
        <p:spPr bwMode="auto">
          <a:xfrm>
            <a:off x="685800" y="260648"/>
            <a:ext cx="7772400" cy="7299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normAutofit fontScale="90000"/>
          </a:bodyPr>
          <a:lstStyle/>
          <a:p>
            <a:pPr marL="342900" lvl="0" indent="-342900">
              <a:lnSpc>
                <a:spcPct val="90000"/>
              </a:lnSpc>
              <a:spcBef>
                <a:spcPct val="20000"/>
              </a:spcBef>
            </a:pPr>
            <a:r>
              <a:rPr lang="cs-CZ" altLang="cs-CZ" sz="3300" b="1" dirty="0">
                <a:solidFill>
                  <a:srgbClr val="000099"/>
                </a:solidFill>
                <a:latin typeface="Arial" panose="020B0604020202020204" pitchFamily="34" charset="0"/>
                <a:cs typeface="Arial" panose="020B0604020202020204" pitchFamily="34" charset="0"/>
              </a:rPr>
              <a:t>Funkce publikačního </a:t>
            </a:r>
            <a:r>
              <a:rPr lang="cs-CZ" altLang="cs-CZ" sz="3300" b="1" dirty="0" smtClean="0">
                <a:solidFill>
                  <a:srgbClr val="000099"/>
                </a:solidFill>
                <a:latin typeface="Arial" panose="020B0604020202020204" pitchFamily="34" charset="0"/>
                <a:cs typeface="Arial" panose="020B0604020202020204" pitchFamily="34" charset="0"/>
              </a:rPr>
              <a:t>orgánu(1)</a:t>
            </a:r>
            <a:r>
              <a:rPr lang="cs-CZ" altLang="cs-CZ" sz="3300" b="1" dirty="0">
                <a:solidFill>
                  <a:srgbClr val="000099"/>
                </a:solidFill>
                <a:latin typeface="Arial" panose="020B0604020202020204" pitchFamily="34" charset="0"/>
                <a:cs typeface="Arial" panose="020B0604020202020204" pitchFamily="34" charset="0"/>
              </a:rPr>
              <a:t/>
            </a:r>
            <a:br>
              <a:rPr lang="cs-CZ" altLang="cs-CZ" sz="3300" b="1" dirty="0">
                <a:solidFill>
                  <a:srgbClr val="000099"/>
                </a:solidFill>
                <a:latin typeface="Arial" panose="020B0604020202020204" pitchFamily="34" charset="0"/>
                <a:cs typeface="Arial" panose="020B0604020202020204" pitchFamily="34" charset="0"/>
              </a:rPr>
            </a:br>
            <a:endParaRPr lang="cs-CZ" altLang="cs-CZ" sz="2400" b="1" cap="none" dirty="0" smtClean="0">
              <a:solidFill>
                <a:srgbClr val="990000"/>
              </a:solidFill>
              <a:effectLst/>
              <a:latin typeface="Franklin Gothic Medium" pitchFamily="34" charset="0"/>
            </a:endParaRPr>
          </a:p>
        </p:txBody>
      </p:sp>
      <p:sp>
        <p:nvSpPr>
          <p:cNvPr id="153603" name="Rectangle 3"/>
          <p:cNvSpPr>
            <a:spLocks noGrp="1"/>
          </p:cNvSpPr>
          <p:nvPr>
            <p:ph type="body" idx="4294967295"/>
          </p:nvPr>
        </p:nvSpPr>
        <p:spPr>
          <a:xfrm>
            <a:off x="323528" y="1052736"/>
            <a:ext cx="8640960" cy="5689377"/>
          </a:xfrm>
        </p:spPr>
        <p:txBody>
          <a:bodyPr>
            <a:normAutofit/>
          </a:bodyPr>
          <a:lstStyle/>
          <a:p>
            <a:pPr eaLnBrk="1" hangingPunct="1">
              <a:lnSpc>
                <a:spcPct val="90000"/>
              </a:lnSpc>
              <a:buFont typeface="Wingdings 2" pitchFamily="18" charset="2"/>
              <a:buNone/>
            </a:pPr>
            <a:r>
              <a:rPr lang="cs-CZ" altLang="cs-CZ" sz="2800" b="1" dirty="0" smtClean="0">
                <a:solidFill>
                  <a:srgbClr val="C00000"/>
                </a:solidFill>
                <a:latin typeface="Arial" panose="020B0604020202020204" pitchFamily="34" charset="0"/>
                <a:cs typeface="Arial" panose="020B0604020202020204" pitchFamily="34" charset="0"/>
              </a:rPr>
              <a:t>Je jich více – </a:t>
            </a:r>
            <a:r>
              <a:rPr lang="cs-CZ" altLang="cs-CZ" sz="2800" b="1" dirty="0" smtClean="0">
                <a:solidFill>
                  <a:srgbClr val="7030A0"/>
                </a:solidFill>
                <a:latin typeface="Arial" panose="020B0604020202020204" pitchFamily="34" charset="0"/>
                <a:cs typeface="Arial" panose="020B0604020202020204" pitchFamily="34" charset="0"/>
              </a:rPr>
              <a:t>evidenční, informační, </a:t>
            </a:r>
            <a:r>
              <a:rPr lang="cs-CZ" altLang="cs-CZ" sz="2800" b="1" dirty="0">
                <a:solidFill>
                  <a:srgbClr val="7030A0"/>
                </a:solidFill>
                <a:latin typeface="Arial" panose="020B0604020202020204" pitchFamily="34" charset="0"/>
                <a:cs typeface="Arial" panose="020B0604020202020204" pitchFamily="34" charset="0"/>
              </a:rPr>
              <a:t>normativní</a:t>
            </a:r>
          </a:p>
          <a:p>
            <a:pPr eaLnBrk="1" hangingPunct="1">
              <a:lnSpc>
                <a:spcPct val="90000"/>
              </a:lnSpc>
              <a:buFont typeface="Wingdings 2" pitchFamily="18" charset="2"/>
              <a:buNone/>
            </a:pPr>
            <a:r>
              <a:rPr lang="cs-CZ" altLang="cs-CZ" sz="2400" b="1" dirty="0" smtClean="0">
                <a:solidFill>
                  <a:srgbClr val="002060"/>
                </a:solidFill>
                <a:latin typeface="Arial" panose="020B0604020202020204" pitchFamily="34" charset="0"/>
                <a:cs typeface="Arial" panose="020B0604020202020204" pitchFamily="34" charset="0"/>
              </a:rPr>
              <a:t>Jejich existence plyne již z názvů, někdy nepřesných</a:t>
            </a:r>
            <a:endParaRPr lang="cs-CZ" altLang="cs-CZ" sz="2400" b="1" dirty="0">
              <a:solidFill>
                <a:srgbClr val="002060"/>
              </a:solidFill>
              <a:latin typeface="Arial" panose="020B0604020202020204" pitchFamily="34" charset="0"/>
              <a:cs typeface="Arial" panose="020B0604020202020204" pitchFamily="34" charset="0"/>
            </a:endParaRPr>
          </a:p>
          <a:p>
            <a:pPr eaLnBrk="1" hangingPunct="1">
              <a:lnSpc>
                <a:spcPct val="90000"/>
              </a:lnSpc>
              <a:buFont typeface="Wingdings 2" pitchFamily="18" charset="2"/>
              <a:buNone/>
            </a:pPr>
            <a:r>
              <a:rPr lang="cs-CZ" altLang="cs-CZ" sz="2800" b="1" dirty="0" smtClean="0">
                <a:solidFill>
                  <a:srgbClr val="C00000"/>
                </a:solidFill>
                <a:latin typeface="Arial" panose="020B0604020202020204" pitchFamily="34" charset="0"/>
                <a:cs typeface="Arial" panose="020B0604020202020204" pitchFamily="34" charset="0"/>
              </a:rPr>
              <a:t>Rozdíl v označení publikačního orgánu</a:t>
            </a:r>
          </a:p>
          <a:p>
            <a:pPr eaLnBrk="1" hangingPunct="1">
              <a:lnSpc>
                <a:spcPct val="90000"/>
              </a:lnSpc>
              <a:buFont typeface="Wingdings 2" pitchFamily="18" charset="2"/>
              <a:buNone/>
            </a:pPr>
            <a:endParaRPr lang="cs-CZ" altLang="cs-CZ" sz="2800" b="1" dirty="0">
              <a:solidFill>
                <a:srgbClr val="C00000"/>
              </a:solidFill>
              <a:latin typeface="Arial" panose="020B0604020202020204" pitchFamily="34" charset="0"/>
              <a:cs typeface="Arial" panose="020B0604020202020204" pitchFamily="34" charset="0"/>
            </a:endParaRPr>
          </a:p>
          <a:p>
            <a:pPr eaLnBrk="1" hangingPunct="1">
              <a:lnSpc>
                <a:spcPct val="90000"/>
              </a:lnSpc>
              <a:buFont typeface="Wingdings 2" pitchFamily="18" charset="2"/>
              <a:buNone/>
            </a:pPr>
            <a:r>
              <a:rPr lang="cs-CZ" altLang="cs-CZ" sz="2800" b="1" dirty="0" smtClean="0">
                <a:solidFill>
                  <a:srgbClr val="FFC000"/>
                </a:solidFill>
                <a:latin typeface="Arial" panose="020B0604020202020204" pitchFamily="34" charset="0"/>
                <a:cs typeface="Arial" panose="020B0604020202020204" pitchFamily="34" charset="0"/>
              </a:rPr>
              <a:t>1) Věstník (</a:t>
            </a:r>
            <a:r>
              <a:rPr lang="cs-CZ" altLang="cs-CZ" sz="2800" b="1" dirty="0" err="1">
                <a:solidFill>
                  <a:srgbClr val="FFC000"/>
                </a:solidFill>
                <a:latin typeface="Arial" panose="020B0604020202020204" pitchFamily="34" charset="0"/>
                <a:cs typeface="Arial" panose="020B0604020202020204" pitchFamily="34" charset="0"/>
              </a:rPr>
              <a:t>J</a:t>
            </a:r>
            <a:r>
              <a:rPr lang="cs-CZ" altLang="cs-CZ" sz="2800" b="1" dirty="0" err="1" smtClean="0">
                <a:solidFill>
                  <a:srgbClr val="FFC000"/>
                </a:solidFill>
                <a:latin typeface="Arial" panose="020B0604020202020204" pitchFamily="34" charset="0"/>
                <a:cs typeface="Arial" panose="020B0604020202020204" pitchFamily="34" charset="0"/>
              </a:rPr>
              <a:t>ournal</a:t>
            </a:r>
            <a:r>
              <a:rPr lang="cs-CZ" altLang="cs-CZ" sz="2800" b="1" dirty="0" smtClean="0">
                <a:solidFill>
                  <a:srgbClr val="FFC000"/>
                </a:solidFill>
                <a:latin typeface="Arial" panose="020B0604020202020204" pitchFamily="34" charset="0"/>
                <a:cs typeface="Arial" panose="020B0604020202020204" pitchFamily="34" charset="0"/>
              </a:rPr>
              <a:t> </a:t>
            </a:r>
            <a:r>
              <a:rPr lang="cs-CZ" altLang="cs-CZ" sz="2800" b="1" dirty="0" err="1" smtClean="0">
                <a:solidFill>
                  <a:srgbClr val="FFC000"/>
                </a:solidFill>
                <a:latin typeface="Arial" panose="020B0604020202020204" pitchFamily="34" charset="0"/>
                <a:cs typeface="Arial" panose="020B0604020202020204" pitchFamily="34" charset="0"/>
              </a:rPr>
              <a:t>officiel</a:t>
            </a:r>
            <a:r>
              <a:rPr lang="cs-CZ" altLang="cs-CZ" sz="2800" b="1" dirty="0" smtClean="0">
                <a:solidFill>
                  <a:srgbClr val="FFC000"/>
                </a:solidFill>
                <a:latin typeface="Arial" panose="020B0604020202020204" pitchFamily="34" charset="0"/>
                <a:cs typeface="Arial" panose="020B0604020202020204" pitchFamily="34" charset="0"/>
              </a:rPr>
              <a:t>), Noviny (</a:t>
            </a:r>
            <a:r>
              <a:rPr lang="cs-CZ" altLang="cs-CZ" sz="2800" b="1" dirty="0" err="1" smtClean="0">
                <a:solidFill>
                  <a:srgbClr val="FFC000"/>
                </a:solidFill>
                <a:latin typeface="Arial" panose="020B0604020202020204" pitchFamily="34" charset="0"/>
                <a:cs typeface="Arial" panose="020B0604020202020204" pitchFamily="34" charset="0"/>
              </a:rPr>
              <a:t>Wiener</a:t>
            </a:r>
            <a:r>
              <a:rPr lang="cs-CZ" altLang="cs-CZ" sz="2800" b="1" dirty="0" smtClean="0">
                <a:solidFill>
                  <a:srgbClr val="FFC000"/>
                </a:solidFill>
                <a:latin typeface="Arial" panose="020B0604020202020204" pitchFamily="34" charset="0"/>
                <a:cs typeface="Arial" panose="020B0604020202020204" pitchFamily="34" charset="0"/>
              </a:rPr>
              <a:t> </a:t>
            </a:r>
            <a:r>
              <a:rPr lang="cs-CZ" altLang="cs-CZ" sz="2800" b="1" dirty="0" err="1" smtClean="0">
                <a:solidFill>
                  <a:srgbClr val="FFC000"/>
                </a:solidFill>
                <a:latin typeface="Arial" panose="020B0604020202020204" pitchFamily="34" charset="0"/>
                <a:cs typeface="Arial" panose="020B0604020202020204" pitchFamily="34" charset="0"/>
              </a:rPr>
              <a:t>Zeitung</a:t>
            </a:r>
            <a:r>
              <a:rPr lang="cs-CZ" altLang="cs-CZ" sz="2800" b="1" dirty="0" smtClean="0">
                <a:solidFill>
                  <a:srgbClr val="FFC000"/>
                </a:solidFill>
                <a:latin typeface="Arial" panose="020B0604020202020204" pitchFamily="34" charset="0"/>
                <a:cs typeface="Arial" panose="020B0604020202020204" pitchFamily="34" charset="0"/>
              </a:rPr>
              <a:t>, </a:t>
            </a:r>
            <a:r>
              <a:rPr lang="cs-CZ" altLang="cs-CZ" sz="2800" b="1" dirty="0" err="1" smtClean="0">
                <a:solidFill>
                  <a:srgbClr val="FFC000"/>
                </a:solidFill>
                <a:latin typeface="Arial" panose="020B0604020202020204" pitchFamily="34" charset="0"/>
                <a:cs typeface="Arial" panose="020B0604020202020204" pitchFamily="34" charset="0"/>
              </a:rPr>
              <a:t>Narodne</a:t>
            </a:r>
            <a:r>
              <a:rPr lang="cs-CZ" altLang="cs-CZ" sz="2800" b="1" dirty="0" smtClean="0">
                <a:solidFill>
                  <a:srgbClr val="FFC000"/>
                </a:solidFill>
                <a:latin typeface="Arial" panose="020B0604020202020204" pitchFamily="34" charset="0"/>
                <a:cs typeface="Arial" panose="020B0604020202020204" pitchFamily="34" charset="0"/>
              </a:rPr>
              <a:t> </a:t>
            </a:r>
            <a:r>
              <a:rPr lang="cs-CZ" altLang="cs-CZ" sz="2800" b="1" dirty="0" err="1" smtClean="0">
                <a:solidFill>
                  <a:srgbClr val="FFC000"/>
                </a:solidFill>
                <a:latin typeface="Arial" panose="020B0604020202020204" pitchFamily="34" charset="0"/>
                <a:cs typeface="Arial" panose="020B0604020202020204" pitchFamily="34" charset="0"/>
              </a:rPr>
              <a:t>novine</a:t>
            </a:r>
            <a:r>
              <a:rPr lang="cs-CZ" altLang="cs-CZ" sz="2800" b="1" dirty="0" smtClean="0">
                <a:solidFill>
                  <a:srgbClr val="FFC000"/>
                </a:solidFill>
                <a:latin typeface="Arial" panose="020B0604020202020204" pitchFamily="34" charset="0"/>
                <a:cs typeface="Arial" panose="020B0604020202020204" pitchFamily="34" charset="0"/>
              </a:rPr>
              <a:t>, Izvestija), Monitor (</a:t>
            </a:r>
            <a:r>
              <a:rPr lang="cs-CZ" altLang="cs-CZ" sz="2800" b="1" dirty="0" err="1" smtClean="0">
                <a:solidFill>
                  <a:srgbClr val="FFC000"/>
                </a:solidFill>
                <a:latin typeface="Arial" panose="020B0604020202020204" pitchFamily="34" charset="0"/>
                <a:cs typeface="Arial" panose="020B0604020202020204" pitchFamily="34" charset="0"/>
              </a:rPr>
              <a:t>polski</a:t>
            </a:r>
            <a:r>
              <a:rPr lang="cs-CZ" altLang="cs-CZ" sz="2800" b="1" dirty="0">
                <a:solidFill>
                  <a:srgbClr val="FFC000"/>
                </a:solidFill>
                <a:latin typeface="Arial" panose="020B0604020202020204" pitchFamily="34" charset="0"/>
                <a:cs typeface="Arial" panose="020B0604020202020204" pitchFamily="34" charset="0"/>
              </a:rPr>
              <a:t>)</a:t>
            </a:r>
            <a:r>
              <a:rPr lang="cs-CZ" altLang="cs-CZ" sz="2800" b="1" dirty="0" smtClean="0">
                <a:solidFill>
                  <a:srgbClr val="FFC000"/>
                </a:solidFill>
                <a:latin typeface="Arial" panose="020B0604020202020204" pitchFamily="34" charset="0"/>
                <a:cs typeface="Arial" panose="020B0604020202020204" pitchFamily="34" charset="0"/>
              </a:rPr>
              <a:t>  </a:t>
            </a:r>
            <a:r>
              <a:rPr lang="cs-CZ" altLang="cs-CZ" sz="1900" dirty="0">
                <a:solidFill>
                  <a:srgbClr val="FFC000"/>
                </a:solidFill>
                <a:latin typeface="Arial" panose="020B0604020202020204" pitchFamily="34" charset="0"/>
                <a:cs typeface="Arial" panose="020B0604020202020204" pitchFamily="34" charset="0"/>
              </a:rPr>
              <a:t>(</a:t>
            </a:r>
            <a:r>
              <a:rPr lang="cs-CZ" altLang="cs-CZ" sz="1900" dirty="0" smtClean="0">
                <a:solidFill>
                  <a:srgbClr val="FFC000"/>
                </a:solidFill>
                <a:latin typeface="Arial" panose="020B0604020202020204" pitchFamily="34" charset="0"/>
                <a:cs typeface="Arial" panose="020B0604020202020204" pitchFamily="34" charset="0"/>
              </a:rPr>
              <a:t>úřední informace), </a:t>
            </a:r>
          </a:p>
          <a:p>
            <a:pPr eaLnBrk="1" hangingPunct="1">
              <a:lnSpc>
                <a:spcPct val="90000"/>
              </a:lnSpc>
              <a:buFont typeface="Wingdings 2" pitchFamily="18" charset="2"/>
              <a:buNone/>
            </a:pPr>
            <a:r>
              <a:rPr lang="cs-CZ" altLang="cs-CZ" sz="2800" b="1" dirty="0" smtClean="0">
                <a:solidFill>
                  <a:srgbClr val="7030A0"/>
                </a:solidFill>
                <a:latin typeface="Arial" panose="020B0604020202020204" pitchFamily="34" charset="0"/>
                <a:cs typeface="Arial" panose="020B0604020202020204" pitchFamily="34" charset="0"/>
              </a:rPr>
              <a:t>2) Zákoník (</a:t>
            </a:r>
            <a:r>
              <a:rPr lang="cs-CZ" altLang="cs-CZ" sz="2800" b="1" dirty="0" err="1" smtClean="0">
                <a:solidFill>
                  <a:srgbClr val="7030A0"/>
                </a:solidFill>
                <a:latin typeface="Arial" panose="020B0604020202020204" pitchFamily="34" charset="0"/>
                <a:cs typeface="Arial" panose="020B0604020202020204" pitchFamily="34" charset="0"/>
              </a:rPr>
              <a:t>Reichsgesetzblatt</a:t>
            </a:r>
            <a:r>
              <a:rPr lang="cs-CZ" altLang="cs-CZ" sz="2800" b="1" dirty="0" smtClean="0">
                <a:solidFill>
                  <a:srgbClr val="7030A0"/>
                </a:solidFill>
                <a:latin typeface="Arial" panose="020B0604020202020204" pitchFamily="34" charset="0"/>
                <a:cs typeface="Arial" panose="020B0604020202020204" pitchFamily="34" charset="0"/>
              </a:rPr>
              <a:t>, </a:t>
            </a:r>
            <a:r>
              <a:rPr lang="cs-CZ" altLang="cs-CZ" sz="2800" b="1" dirty="0" err="1" smtClean="0">
                <a:solidFill>
                  <a:srgbClr val="7030A0"/>
                </a:solidFill>
                <a:latin typeface="Arial" panose="020B0604020202020204" pitchFamily="34" charset="0"/>
                <a:cs typeface="Arial" panose="020B0604020202020204" pitchFamily="34" charset="0"/>
              </a:rPr>
              <a:t>Bundesgesetzblatt</a:t>
            </a:r>
            <a:r>
              <a:rPr lang="cs-CZ" altLang="cs-CZ" sz="2800" b="1" dirty="0" smtClean="0">
                <a:solidFill>
                  <a:srgbClr val="7030A0"/>
                </a:solidFill>
                <a:latin typeface="Arial" panose="020B0604020202020204" pitchFamily="34" charset="0"/>
                <a:cs typeface="Arial" panose="020B0604020202020204" pitchFamily="34" charset="0"/>
              </a:rPr>
              <a:t>, </a:t>
            </a:r>
            <a:r>
              <a:rPr lang="cs-CZ" altLang="cs-CZ" sz="2800" b="1" dirty="0" err="1" smtClean="0">
                <a:solidFill>
                  <a:srgbClr val="7030A0"/>
                </a:solidFill>
                <a:latin typeface="Arial" panose="020B0604020202020204" pitchFamily="34" charset="0"/>
                <a:cs typeface="Arial" panose="020B0604020202020204" pitchFamily="34" charset="0"/>
              </a:rPr>
              <a:t>Dzienik</a:t>
            </a:r>
            <a:r>
              <a:rPr lang="cs-CZ" altLang="cs-CZ" sz="2800" b="1" dirty="0" smtClean="0">
                <a:solidFill>
                  <a:srgbClr val="7030A0"/>
                </a:solidFill>
                <a:latin typeface="Arial" panose="020B0604020202020204" pitchFamily="34" charset="0"/>
                <a:cs typeface="Arial" panose="020B0604020202020204" pitchFamily="34" charset="0"/>
              </a:rPr>
              <a:t> </a:t>
            </a:r>
            <a:r>
              <a:rPr lang="cs-CZ" altLang="cs-CZ" sz="2800" b="1" dirty="0" err="1" smtClean="0">
                <a:solidFill>
                  <a:srgbClr val="7030A0"/>
                </a:solidFill>
                <a:latin typeface="Arial" panose="020B0604020202020204" pitchFamily="34" charset="0"/>
                <a:cs typeface="Arial" panose="020B0604020202020204" pitchFamily="34" charset="0"/>
              </a:rPr>
              <a:t>ustaw</a:t>
            </a:r>
            <a:r>
              <a:rPr lang="cs-CZ" altLang="cs-CZ" sz="2800" b="1" dirty="0" smtClean="0">
                <a:solidFill>
                  <a:srgbClr val="7030A0"/>
                </a:solidFill>
                <a:latin typeface="Arial" panose="020B0604020202020204" pitchFamily="34" charset="0"/>
                <a:cs typeface="Arial" panose="020B0604020202020204" pitchFamily="34" charset="0"/>
              </a:rPr>
              <a:t>) </a:t>
            </a:r>
            <a:r>
              <a:rPr lang="cs-CZ" altLang="cs-CZ" sz="1900" dirty="0" smtClean="0">
                <a:solidFill>
                  <a:srgbClr val="7030A0"/>
                </a:solidFill>
                <a:latin typeface="Arial" panose="020B0604020202020204" pitchFamily="34" charset="0"/>
                <a:cs typeface="Arial" panose="020B0604020202020204" pitchFamily="34" charset="0"/>
              </a:rPr>
              <a:t>(právní předpisy)</a:t>
            </a:r>
            <a:r>
              <a:rPr lang="cs-CZ" altLang="cs-CZ" sz="2800" b="1" dirty="0" smtClean="0">
                <a:solidFill>
                  <a:srgbClr val="7030A0"/>
                </a:solidFill>
                <a:latin typeface="Arial" panose="020B0604020202020204" pitchFamily="34" charset="0"/>
                <a:cs typeface="Arial" panose="020B0604020202020204" pitchFamily="34" charset="0"/>
              </a:rPr>
              <a:t>,</a:t>
            </a:r>
          </a:p>
          <a:p>
            <a:pPr eaLnBrk="1" hangingPunct="1">
              <a:lnSpc>
                <a:spcPct val="90000"/>
              </a:lnSpc>
              <a:buFont typeface="Wingdings 2" pitchFamily="18" charset="2"/>
              <a:buNone/>
            </a:pPr>
            <a:r>
              <a:rPr lang="cs-CZ" altLang="cs-CZ" sz="2800" b="1" dirty="0" smtClean="0">
                <a:solidFill>
                  <a:srgbClr val="7030A0"/>
                </a:solidFill>
                <a:latin typeface="Arial" panose="020B0604020202020204" pitchFamily="34" charset="0"/>
                <a:cs typeface="Arial" panose="020B0604020202020204" pitchFamily="34" charset="0"/>
              </a:rPr>
              <a:t> </a:t>
            </a:r>
          </a:p>
          <a:p>
            <a:pPr eaLnBrk="1" hangingPunct="1">
              <a:lnSpc>
                <a:spcPct val="90000"/>
              </a:lnSpc>
              <a:buFont typeface="Wingdings 2" pitchFamily="18" charset="2"/>
              <a:buNone/>
            </a:pPr>
            <a:r>
              <a:rPr lang="cs-CZ" altLang="cs-CZ" sz="2800" b="1" dirty="0" smtClean="0">
                <a:solidFill>
                  <a:srgbClr val="C00000"/>
                </a:solidFill>
                <a:latin typeface="Arial" panose="020B0604020202020204" pitchFamily="34" charset="0"/>
                <a:cs typeface="Arial" panose="020B0604020202020204" pitchFamily="34" charset="0"/>
              </a:rPr>
              <a:t>3) </a:t>
            </a:r>
            <a:r>
              <a:rPr lang="cs-CZ" altLang="cs-CZ" sz="2800" b="1" dirty="0" err="1" smtClean="0">
                <a:solidFill>
                  <a:srgbClr val="C00000"/>
                </a:solidFill>
                <a:latin typeface="Arial" panose="020B0604020202020204" pitchFamily="34" charset="0"/>
                <a:cs typeface="Arial" panose="020B0604020202020204" pitchFamily="34" charset="0"/>
              </a:rPr>
              <a:t>Zbírka</a:t>
            </a:r>
            <a:r>
              <a:rPr lang="cs-CZ" altLang="cs-CZ" sz="2800" b="1" dirty="0" smtClean="0">
                <a:solidFill>
                  <a:srgbClr val="C00000"/>
                </a:solidFill>
                <a:latin typeface="Arial" panose="020B0604020202020204" pitchFamily="34" charset="0"/>
                <a:cs typeface="Arial" panose="020B0604020202020204" pitchFamily="34" charset="0"/>
              </a:rPr>
              <a:t> (</a:t>
            </a:r>
            <a:r>
              <a:rPr lang="cs-CZ" altLang="cs-CZ" sz="2800" b="1" dirty="0" err="1" smtClean="0">
                <a:solidFill>
                  <a:srgbClr val="C00000"/>
                </a:solidFill>
                <a:latin typeface="Arial" panose="020B0604020202020204" pitchFamily="34" charset="0"/>
                <a:cs typeface="Arial" panose="020B0604020202020204" pitchFamily="34" charset="0"/>
              </a:rPr>
              <a:t>zbírka</a:t>
            </a:r>
            <a:r>
              <a:rPr lang="cs-CZ" altLang="cs-CZ" sz="2800" b="1" dirty="0" smtClean="0">
                <a:solidFill>
                  <a:srgbClr val="C00000"/>
                </a:solidFill>
                <a:latin typeface="Arial" panose="020B0604020202020204" pitchFamily="34" charset="0"/>
                <a:cs typeface="Arial" panose="020B0604020202020204" pitchFamily="34" charset="0"/>
              </a:rPr>
              <a:t> zákonů, mezinárodních smluv) </a:t>
            </a:r>
            <a:r>
              <a:rPr lang="cs-CZ" altLang="cs-CZ" sz="1900" dirty="0" smtClean="0">
                <a:solidFill>
                  <a:srgbClr val="C00000"/>
                </a:solidFill>
                <a:latin typeface="Arial" panose="020B0604020202020204" pitchFamily="34" charset="0"/>
                <a:cs typeface="Arial" panose="020B0604020202020204" pitchFamily="34" charset="0"/>
              </a:rPr>
              <a:t>(evidence)</a:t>
            </a:r>
            <a:endParaRPr lang="cs-CZ" altLang="cs-CZ" sz="2800" dirty="0" smtClean="0">
              <a:solidFill>
                <a:srgbClr val="C00000"/>
              </a:solidFill>
              <a:latin typeface="Arial" panose="020B0604020202020204" pitchFamily="34" charset="0"/>
              <a:cs typeface="Arial" panose="020B0604020202020204" pitchFamily="34" charset="0"/>
            </a:endParaRPr>
          </a:p>
          <a:p>
            <a:pPr eaLnBrk="1" hangingPunct="1">
              <a:lnSpc>
                <a:spcPct val="90000"/>
              </a:lnSpc>
              <a:buFont typeface="Wingdings 2" pitchFamily="18" charset="2"/>
              <a:buNone/>
            </a:pPr>
            <a:endParaRPr lang="cs-CZ" altLang="cs-CZ" sz="3600" b="1" dirty="0" smtClean="0">
              <a:solidFill>
                <a:srgbClr val="0066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1873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3603">
                                            <p:txEl>
                                              <p:pRg st="0" end="0"/>
                                            </p:txEl>
                                          </p:spTgt>
                                        </p:tgtEl>
                                        <p:attrNameLst>
                                          <p:attrName>style.visibility</p:attrName>
                                        </p:attrNameLst>
                                      </p:cBhvr>
                                      <p:to>
                                        <p:strVal val="visible"/>
                                      </p:to>
                                    </p:set>
                                    <p:animEffect transition="in" filter="dissolve">
                                      <p:cBhvr>
                                        <p:cTn id="7" dur="500"/>
                                        <p:tgtEl>
                                          <p:spTgt spid="1536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3603">
                                            <p:txEl>
                                              <p:pRg st="1" end="1"/>
                                            </p:txEl>
                                          </p:spTgt>
                                        </p:tgtEl>
                                        <p:attrNameLst>
                                          <p:attrName>style.visibility</p:attrName>
                                        </p:attrNameLst>
                                      </p:cBhvr>
                                      <p:to>
                                        <p:strVal val="visible"/>
                                      </p:to>
                                    </p:set>
                                    <p:animEffect transition="in" filter="dissolve">
                                      <p:cBhvr>
                                        <p:cTn id="12" dur="500"/>
                                        <p:tgtEl>
                                          <p:spTgt spid="1536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3603">
                                            <p:txEl>
                                              <p:pRg st="2" end="2"/>
                                            </p:txEl>
                                          </p:spTgt>
                                        </p:tgtEl>
                                        <p:attrNameLst>
                                          <p:attrName>style.visibility</p:attrName>
                                        </p:attrNameLst>
                                      </p:cBhvr>
                                      <p:to>
                                        <p:strVal val="visible"/>
                                      </p:to>
                                    </p:set>
                                    <p:animEffect transition="in" filter="dissolve">
                                      <p:cBhvr>
                                        <p:cTn id="17" dur="500"/>
                                        <p:tgtEl>
                                          <p:spTgt spid="1536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3603">
                                            <p:txEl>
                                              <p:pRg st="4" end="4"/>
                                            </p:txEl>
                                          </p:spTgt>
                                        </p:tgtEl>
                                        <p:attrNameLst>
                                          <p:attrName>style.visibility</p:attrName>
                                        </p:attrNameLst>
                                      </p:cBhvr>
                                      <p:to>
                                        <p:strVal val="visible"/>
                                      </p:to>
                                    </p:set>
                                    <p:animEffect transition="in" filter="dissolve">
                                      <p:cBhvr>
                                        <p:cTn id="22" dur="500"/>
                                        <p:tgtEl>
                                          <p:spTgt spid="15360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53603">
                                            <p:txEl>
                                              <p:pRg st="5" end="5"/>
                                            </p:txEl>
                                          </p:spTgt>
                                        </p:tgtEl>
                                        <p:attrNameLst>
                                          <p:attrName>style.visibility</p:attrName>
                                        </p:attrNameLst>
                                      </p:cBhvr>
                                      <p:to>
                                        <p:strVal val="visible"/>
                                      </p:to>
                                    </p:set>
                                    <p:animEffect transition="in" filter="dissolve">
                                      <p:cBhvr>
                                        <p:cTn id="27" dur="500"/>
                                        <p:tgtEl>
                                          <p:spTgt spid="15360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3603">
                                            <p:txEl>
                                              <p:pRg st="6" end="6"/>
                                            </p:txEl>
                                          </p:spTgt>
                                        </p:tgtEl>
                                        <p:attrNameLst>
                                          <p:attrName>style.visibility</p:attrName>
                                        </p:attrNameLst>
                                      </p:cBhvr>
                                      <p:to>
                                        <p:strVal val="visible"/>
                                      </p:to>
                                    </p:set>
                                    <p:animEffect transition="in" filter="dissolve">
                                      <p:cBhvr>
                                        <p:cTn id="32" dur="500"/>
                                        <p:tgtEl>
                                          <p:spTgt spid="15360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53603">
                                            <p:txEl>
                                              <p:pRg st="7" end="7"/>
                                            </p:txEl>
                                          </p:spTgt>
                                        </p:tgtEl>
                                        <p:attrNameLst>
                                          <p:attrName>style.visibility</p:attrName>
                                        </p:attrNameLst>
                                      </p:cBhvr>
                                      <p:to>
                                        <p:strVal val="visible"/>
                                      </p:to>
                                    </p:set>
                                    <p:animEffect transition="in" filter="dissolve">
                                      <p:cBhvr>
                                        <p:cTn id="37" dur="500"/>
                                        <p:tgtEl>
                                          <p:spTgt spid="15360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3"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504056"/>
          </a:xfrm>
        </p:spPr>
        <p:txBody>
          <a:bodyPr>
            <a:normAutofit fontScale="90000"/>
          </a:bodyPr>
          <a:lstStyle/>
          <a:p>
            <a:r>
              <a:rPr lang="cs-CZ" altLang="cs-CZ" sz="3300" b="1" dirty="0">
                <a:solidFill>
                  <a:srgbClr val="000099"/>
                </a:solidFill>
                <a:latin typeface="Arial" panose="020B0604020202020204" pitchFamily="34" charset="0"/>
                <a:cs typeface="Arial" panose="020B0604020202020204" pitchFamily="34" charset="0"/>
              </a:rPr>
              <a:t>Funkce publikačního </a:t>
            </a:r>
            <a:r>
              <a:rPr lang="cs-CZ" altLang="cs-CZ" sz="3300" b="1" dirty="0" smtClean="0">
                <a:solidFill>
                  <a:srgbClr val="000099"/>
                </a:solidFill>
                <a:latin typeface="Arial" panose="020B0604020202020204" pitchFamily="34" charset="0"/>
                <a:cs typeface="Arial" panose="020B0604020202020204" pitchFamily="34" charset="0"/>
              </a:rPr>
              <a:t>orgánu(2)</a:t>
            </a:r>
            <a:endParaRPr lang="cs-CZ" dirty="0"/>
          </a:p>
        </p:txBody>
      </p:sp>
      <p:sp>
        <p:nvSpPr>
          <p:cNvPr id="3" name="Zástupný symbol pro obsah 2"/>
          <p:cNvSpPr>
            <a:spLocks noGrp="1"/>
          </p:cNvSpPr>
          <p:nvPr>
            <p:ph idx="1"/>
          </p:nvPr>
        </p:nvSpPr>
        <p:spPr>
          <a:xfrm>
            <a:off x="457200" y="620688"/>
            <a:ext cx="8291264" cy="5616624"/>
          </a:xfrm>
        </p:spPr>
        <p:txBody>
          <a:bodyPr>
            <a:normAutofit fontScale="47500" lnSpcReduction="20000"/>
          </a:bodyPr>
          <a:lstStyle/>
          <a:p>
            <a:pPr>
              <a:lnSpc>
                <a:spcPct val="90000"/>
              </a:lnSpc>
              <a:buNone/>
            </a:pPr>
            <a:r>
              <a:rPr lang="cs-CZ" altLang="cs-CZ" sz="5100" b="1" u="sng"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evidenční</a:t>
            </a:r>
            <a:r>
              <a:rPr lang="cs-CZ" altLang="cs-CZ" sz="3600" dirty="0">
                <a:solidFill>
                  <a:srgbClr val="C00000"/>
                </a:solidFill>
                <a:latin typeface="Arial" panose="020B0604020202020204" pitchFamily="34" charset="0"/>
                <a:cs typeface="Arial" panose="020B0604020202020204" pitchFamily="34" charset="0"/>
              </a:rPr>
              <a:t> – od 1.10.1849, viz první částku</a:t>
            </a:r>
          </a:p>
          <a:p>
            <a:pPr>
              <a:lnSpc>
                <a:spcPct val="90000"/>
              </a:lnSpc>
              <a:buNone/>
            </a:pPr>
            <a:r>
              <a:rPr lang="cs-CZ" altLang="cs-CZ" sz="3600" dirty="0">
                <a:solidFill>
                  <a:srgbClr val="C00000"/>
                </a:solidFill>
                <a:latin typeface="Arial" panose="020B0604020202020204" pitchFamily="34" charset="0"/>
                <a:cs typeface="Arial" panose="020B0604020202020204" pitchFamily="34" charset="0"/>
              </a:rPr>
              <a:t>určuje, co oficiálně platí a je známo. Jsou ale výjimky (mimo samosprávy)</a:t>
            </a:r>
          </a:p>
          <a:p>
            <a:pPr>
              <a:lnSpc>
                <a:spcPct val="90000"/>
              </a:lnSpc>
              <a:buNone/>
            </a:pPr>
            <a:endParaRPr lang="cs-CZ" altLang="cs-CZ" dirty="0" smtClean="0">
              <a:solidFill>
                <a:srgbClr val="FF0000"/>
              </a:solidFill>
              <a:latin typeface="Arial" panose="020B0604020202020204" pitchFamily="34" charset="0"/>
              <a:cs typeface="Arial" panose="020B0604020202020204" pitchFamily="34" charset="0"/>
            </a:endParaRPr>
          </a:p>
          <a:p>
            <a:pPr>
              <a:lnSpc>
                <a:spcPct val="90000"/>
              </a:lnSpc>
              <a:buNone/>
            </a:pPr>
            <a:r>
              <a:rPr lang="cs-CZ" altLang="cs-CZ" i="1" dirty="0" smtClean="0">
                <a:solidFill>
                  <a:srgbClr val="FF0000"/>
                </a:solidFill>
                <a:latin typeface="Arial" panose="020B0604020202020204" pitchFamily="34" charset="0"/>
                <a:cs typeface="Arial" panose="020B0604020202020204" pitchFamily="34" charset="0"/>
              </a:rPr>
              <a:t>POZOR </a:t>
            </a:r>
            <a:r>
              <a:rPr lang="cs-CZ" altLang="cs-CZ" i="1" dirty="0">
                <a:solidFill>
                  <a:srgbClr val="FF0000"/>
                </a:solidFill>
                <a:latin typeface="Arial" panose="020B0604020202020204" pitchFamily="34" charset="0"/>
                <a:cs typeface="Arial" panose="020B0604020202020204" pitchFamily="34" charset="0"/>
              </a:rPr>
              <a:t>– ne vše, co je právem je ve Sbírce – rozdíl čl. 52 Ústavy, 309/1999 Sb. a čl. 87 odst. 1 </a:t>
            </a:r>
            <a:r>
              <a:rPr lang="cs-CZ" altLang="cs-CZ" i="1" dirty="0" err="1">
                <a:solidFill>
                  <a:srgbClr val="FF0000"/>
                </a:solidFill>
                <a:latin typeface="Arial" panose="020B0604020202020204" pitchFamily="34" charset="0"/>
                <a:cs typeface="Arial" panose="020B0604020202020204" pitchFamily="34" charset="0"/>
              </a:rPr>
              <a:t>a,b</a:t>
            </a:r>
            <a:r>
              <a:rPr lang="cs-CZ" altLang="cs-CZ" i="1" dirty="0">
                <a:solidFill>
                  <a:srgbClr val="FF0000"/>
                </a:solidFill>
                <a:latin typeface="Arial" panose="020B0604020202020204" pitchFamily="34" charset="0"/>
                <a:cs typeface="Arial" panose="020B0604020202020204" pitchFamily="34" charset="0"/>
              </a:rPr>
              <a:t> Ústavy (viz nález č. 528/2002 Sb. – </a:t>
            </a:r>
            <a:r>
              <a:rPr lang="cs-CZ" altLang="cs-CZ" i="1" dirty="0" err="1">
                <a:solidFill>
                  <a:srgbClr val="FF0000"/>
                </a:solidFill>
                <a:latin typeface="Arial" panose="020B0604020202020204" pitchFamily="34" charset="0"/>
                <a:cs typeface="Arial" panose="020B0604020202020204" pitchFamily="34" charset="0"/>
              </a:rPr>
              <a:t>pr</a:t>
            </a:r>
            <a:r>
              <a:rPr lang="cs-CZ" altLang="cs-CZ" i="1" dirty="0">
                <a:solidFill>
                  <a:srgbClr val="FF0000"/>
                </a:solidFill>
                <a:latin typeface="Arial" panose="020B0604020202020204" pitchFamily="34" charset="0"/>
                <a:cs typeface="Arial" panose="020B0604020202020204" pitchFamily="34" charset="0"/>
              </a:rPr>
              <a:t>. předpisem je jakkoli označený právní akt, který reguluje chování subjektů práva a prakticky plní roli právního předpisy, byť tak není označen (cenový výměr)</a:t>
            </a:r>
            <a:endParaRPr lang="cs-CZ" altLang="cs-CZ" sz="3600" i="1" dirty="0">
              <a:solidFill>
                <a:srgbClr val="C00000"/>
              </a:solidFill>
              <a:latin typeface="Arial" panose="020B0604020202020204" pitchFamily="34" charset="0"/>
              <a:cs typeface="Arial" panose="020B0604020202020204" pitchFamily="34" charset="0"/>
            </a:endParaRPr>
          </a:p>
          <a:p>
            <a:pPr>
              <a:lnSpc>
                <a:spcPct val="90000"/>
              </a:lnSpc>
              <a:buNone/>
            </a:pPr>
            <a:endParaRPr lang="cs-CZ" altLang="cs-CZ" sz="3600" b="1" dirty="0">
              <a:solidFill>
                <a:srgbClr val="002060"/>
              </a:solidFill>
              <a:latin typeface="Arial" panose="020B0604020202020204" pitchFamily="34" charset="0"/>
              <a:cs typeface="Arial" panose="020B0604020202020204" pitchFamily="34" charset="0"/>
            </a:endParaRPr>
          </a:p>
          <a:p>
            <a:pPr>
              <a:lnSpc>
                <a:spcPct val="90000"/>
              </a:lnSpc>
              <a:buNone/>
            </a:pPr>
            <a:r>
              <a:rPr lang="cs-CZ" altLang="cs-CZ" sz="5100" b="1" u="sng"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informační</a:t>
            </a:r>
            <a:r>
              <a:rPr lang="cs-CZ" altLang="cs-CZ" sz="3600" dirty="0">
                <a:solidFill>
                  <a:srgbClr val="002060"/>
                </a:solidFill>
                <a:latin typeface="Arial" panose="020B0604020202020204" pitchFamily="34" charset="0"/>
                <a:cs typeface="Arial" panose="020B0604020202020204" pitchFamily="34" charset="0"/>
              </a:rPr>
              <a:t> – </a:t>
            </a:r>
            <a:r>
              <a:rPr lang="cs-CZ" altLang="cs-CZ" sz="3600" dirty="0" err="1">
                <a:solidFill>
                  <a:srgbClr val="002060"/>
                </a:solidFill>
                <a:latin typeface="Arial" panose="020B0604020202020204" pitchFamily="34" charset="0"/>
                <a:cs typeface="Arial" panose="020B0604020202020204" pitchFamily="34" charset="0"/>
              </a:rPr>
              <a:t>ignorantia</a:t>
            </a:r>
            <a:r>
              <a:rPr lang="cs-CZ" altLang="cs-CZ" sz="3600" dirty="0">
                <a:solidFill>
                  <a:srgbClr val="002060"/>
                </a:solidFill>
                <a:latin typeface="Arial" panose="020B0604020202020204" pitchFamily="34" charset="0"/>
                <a:cs typeface="Arial" panose="020B0604020202020204" pitchFamily="34" charset="0"/>
              </a:rPr>
              <a:t> </a:t>
            </a:r>
            <a:r>
              <a:rPr lang="cs-CZ" altLang="cs-CZ" sz="3600" dirty="0" err="1">
                <a:solidFill>
                  <a:srgbClr val="002060"/>
                </a:solidFill>
                <a:latin typeface="Arial" panose="020B0604020202020204" pitchFamily="34" charset="0"/>
                <a:cs typeface="Arial" panose="020B0604020202020204" pitchFamily="34" charset="0"/>
              </a:rPr>
              <a:t>iuris</a:t>
            </a:r>
            <a:r>
              <a:rPr lang="cs-CZ" altLang="cs-CZ" sz="3600" dirty="0">
                <a:solidFill>
                  <a:srgbClr val="002060"/>
                </a:solidFill>
                <a:latin typeface="Arial" panose="020B0604020202020204" pitchFamily="34" charset="0"/>
                <a:cs typeface="Arial" panose="020B0604020202020204" pitchFamily="34" charset="0"/>
              </a:rPr>
              <a:t> non </a:t>
            </a:r>
            <a:r>
              <a:rPr lang="cs-CZ" altLang="cs-CZ" sz="3600" dirty="0" err="1">
                <a:solidFill>
                  <a:srgbClr val="002060"/>
                </a:solidFill>
                <a:latin typeface="Arial" panose="020B0604020202020204" pitchFamily="34" charset="0"/>
                <a:cs typeface="Arial" panose="020B0604020202020204" pitchFamily="34" charset="0"/>
              </a:rPr>
              <a:t>excusat</a:t>
            </a:r>
            <a:r>
              <a:rPr lang="cs-CZ" altLang="cs-CZ" sz="3600" dirty="0">
                <a:solidFill>
                  <a:srgbClr val="002060"/>
                </a:solidFill>
                <a:latin typeface="Arial" panose="020B0604020202020204" pitchFamily="34" charset="0"/>
                <a:cs typeface="Arial" panose="020B0604020202020204" pitchFamily="34" charset="0"/>
              </a:rPr>
              <a:t>, </a:t>
            </a:r>
            <a:r>
              <a:rPr lang="cs-CZ" altLang="cs-CZ" sz="3600" dirty="0" err="1">
                <a:solidFill>
                  <a:srgbClr val="002060"/>
                </a:solidFill>
                <a:latin typeface="Arial" panose="020B0604020202020204" pitchFamily="34" charset="0"/>
                <a:cs typeface="Arial" panose="020B0604020202020204" pitchFamily="34" charset="0"/>
              </a:rPr>
              <a:t>iura</a:t>
            </a:r>
            <a:r>
              <a:rPr lang="cs-CZ" altLang="cs-CZ" sz="3600" dirty="0">
                <a:solidFill>
                  <a:srgbClr val="002060"/>
                </a:solidFill>
                <a:latin typeface="Arial" panose="020B0604020202020204" pitchFamily="34" charset="0"/>
                <a:cs typeface="Arial" panose="020B0604020202020204" pitchFamily="34" charset="0"/>
              </a:rPr>
              <a:t> </a:t>
            </a:r>
            <a:r>
              <a:rPr lang="cs-CZ" altLang="cs-CZ" sz="3600" dirty="0" err="1">
                <a:solidFill>
                  <a:srgbClr val="002060"/>
                </a:solidFill>
                <a:latin typeface="Arial" panose="020B0604020202020204" pitchFamily="34" charset="0"/>
                <a:cs typeface="Arial" panose="020B0604020202020204" pitchFamily="34" charset="0"/>
              </a:rPr>
              <a:t>novit</a:t>
            </a:r>
            <a:r>
              <a:rPr lang="cs-CZ" altLang="cs-CZ" sz="3600" dirty="0">
                <a:solidFill>
                  <a:srgbClr val="002060"/>
                </a:solidFill>
                <a:latin typeface="Arial" panose="020B0604020202020204" pitchFamily="34" charset="0"/>
                <a:cs typeface="Arial" panose="020B0604020202020204" pitchFamily="34" charset="0"/>
              </a:rPr>
              <a:t> curia, každý zná, nedokazuje se </a:t>
            </a:r>
            <a:r>
              <a:rPr lang="cs-CZ" altLang="cs-CZ" sz="3600" dirty="0" smtClean="0">
                <a:solidFill>
                  <a:srgbClr val="002060"/>
                </a:solidFill>
                <a:latin typeface="Arial" panose="020B0604020202020204" pitchFamily="34" charset="0"/>
                <a:cs typeface="Arial" panose="020B0604020202020204" pitchFamily="34" charset="0"/>
              </a:rPr>
              <a:t>(§ </a:t>
            </a:r>
            <a:r>
              <a:rPr lang="cs-CZ" altLang="cs-CZ" dirty="0" smtClean="0">
                <a:solidFill>
                  <a:srgbClr val="002060"/>
                </a:solidFill>
                <a:latin typeface="Arial" panose="020B0604020202020204" pitchFamily="34" charset="0"/>
                <a:cs typeface="Arial" panose="020B0604020202020204" pitchFamily="34" charset="0"/>
              </a:rPr>
              <a:t>dříve </a:t>
            </a:r>
            <a:r>
              <a:rPr lang="cs-CZ" altLang="cs-CZ" i="1" dirty="0" err="1">
                <a:solidFill>
                  <a:srgbClr val="002060"/>
                </a:solidFill>
                <a:latin typeface="Arial" panose="020B0604020202020204" pitchFamily="34" charset="0"/>
                <a:cs typeface="Arial" panose="020B0604020202020204" pitchFamily="34" charset="0"/>
              </a:rPr>
              <a:t>communis</a:t>
            </a:r>
            <a:r>
              <a:rPr lang="cs-CZ" altLang="cs-CZ" i="1" dirty="0">
                <a:solidFill>
                  <a:srgbClr val="002060"/>
                </a:solidFill>
                <a:latin typeface="Arial" panose="020B0604020202020204" pitchFamily="34" charset="0"/>
                <a:cs typeface="Arial" panose="020B0604020202020204" pitchFamily="34" charset="0"/>
              </a:rPr>
              <a:t> </a:t>
            </a:r>
            <a:r>
              <a:rPr lang="cs-CZ" altLang="cs-CZ" i="1" dirty="0" err="1">
                <a:solidFill>
                  <a:srgbClr val="002060"/>
                </a:solidFill>
                <a:latin typeface="Arial" panose="020B0604020202020204" pitchFamily="34" charset="0"/>
                <a:cs typeface="Arial" panose="020B0604020202020204" pitchFamily="34" charset="0"/>
              </a:rPr>
              <a:t>opinio</a:t>
            </a:r>
            <a:r>
              <a:rPr lang="cs-CZ" altLang="cs-CZ" i="1" dirty="0">
                <a:solidFill>
                  <a:srgbClr val="002060"/>
                </a:solidFill>
                <a:latin typeface="Arial" panose="020B0604020202020204" pitchFamily="34" charset="0"/>
                <a:cs typeface="Arial" panose="020B0604020202020204" pitchFamily="34" charset="0"/>
              </a:rPr>
              <a:t> </a:t>
            </a:r>
            <a:r>
              <a:rPr lang="cs-CZ" altLang="cs-CZ" i="1" dirty="0" err="1" smtClean="0">
                <a:solidFill>
                  <a:srgbClr val="002060"/>
                </a:solidFill>
                <a:latin typeface="Arial" panose="020B0604020202020204" pitchFamily="34" charset="0"/>
                <a:cs typeface="Arial" panose="020B0604020202020204" pitchFamily="34" charset="0"/>
              </a:rPr>
              <a:t>doctorum</a:t>
            </a:r>
            <a:r>
              <a:rPr lang="cs-CZ" altLang="cs-CZ" i="1" dirty="0" smtClean="0">
                <a:solidFill>
                  <a:srgbClr val="002060"/>
                </a:solidFill>
                <a:latin typeface="Arial" panose="020B0604020202020204" pitchFamily="34" charset="0"/>
                <a:cs typeface="Arial" panose="020B0604020202020204" pitchFamily="34" charset="0"/>
              </a:rPr>
              <a:t>, vzorové rozsudky</a:t>
            </a:r>
            <a:r>
              <a:rPr lang="cs-CZ" altLang="cs-CZ" dirty="0" smtClean="0">
                <a:solidFill>
                  <a:srgbClr val="002060"/>
                </a:solidFill>
                <a:latin typeface="Arial" panose="020B0604020202020204" pitchFamily="34" charset="0"/>
                <a:cs typeface="Arial" panose="020B0604020202020204" pitchFamily="34" charset="0"/>
              </a:rPr>
              <a:t>)</a:t>
            </a:r>
            <a:endParaRPr lang="cs-CZ" altLang="cs-CZ" sz="3600" dirty="0">
              <a:solidFill>
                <a:srgbClr val="002060"/>
              </a:solidFill>
              <a:latin typeface="Arial" panose="020B0604020202020204" pitchFamily="34" charset="0"/>
              <a:cs typeface="Arial" panose="020B0604020202020204" pitchFamily="34" charset="0"/>
            </a:endParaRPr>
          </a:p>
          <a:p>
            <a:pPr>
              <a:lnSpc>
                <a:spcPct val="90000"/>
              </a:lnSpc>
              <a:buNone/>
            </a:pPr>
            <a:endParaRPr lang="cs-CZ" altLang="cs-CZ" sz="3600" b="1" dirty="0">
              <a:solidFill>
                <a:srgbClr val="336600"/>
              </a:solidFill>
              <a:latin typeface="Arial" panose="020B0604020202020204" pitchFamily="34" charset="0"/>
              <a:cs typeface="Arial" panose="020B0604020202020204" pitchFamily="34" charset="0"/>
            </a:endParaRPr>
          </a:p>
          <a:p>
            <a:pPr algn="just">
              <a:lnSpc>
                <a:spcPct val="90000"/>
              </a:lnSpc>
              <a:buNone/>
            </a:pPr>
            <a:r>
              <a:rPr lang="cs-CZ" altLang="cs-CZ" sz="3600" i="1" dirty="0" smtClean="0">
                <a:solidFill>
                  <a:srgbClr val="336600"/>
                </a:solidFill>
                <a:latin typeface="Arial" panose="020B0604020202020204" pitchFamily="34" charset="0"/>
                <a:cs typeface="Arial" panose="020B0604020202020204" pitchFamily="34" charset="0"/>
              </a:rPr>
              <a:t>§ 121 </a:t>
            </a:r>
            <a:r>
              <a:rPr lang="cs-CZ" altLang="cs-CZ" sz="3600" i="1" dirty="0" err="1" smtClean="0">
                <a:solidFill>
                  <a:srgbClr val="336600"/>
                </a:solidFill>
                <a:latin typeface="Arial" panose="020B0604020202020204" pitchFamily="34" charset="0"/>
                <a:cs typeface="Arial" panose="020B0604020202020204" pitchFamily="34" charset="0"/>
              </a:rPr>
              <a:t>OSŘ</a:t>
            </a:r>
            <a:r>
              <a:rPr lang="cs-CZ" altLang="cs-CZ" sz="3600" i="1" dirty="0" smtClean="0">
                <a:solidFill>
                  <a:srgbClr val="336600"/>
                </a:solidFill>
                <a:latin typeface="Arial" panose="020B0604020202020204" pitchFamily="34" charset="0"/>
                <a:cs typeface="Arial" panose="020B0604020202020204" pitchFamily="34" charset="0"/>
              </a:rPr>
              <a:t> Není </a:t>
            </a:r>
            <a:r>
              <a:rPr lang="cs-CZ" altLang="cs-CZ" sz="3600" i="1" dirty="0">
                <a:solidFill>
                  <a:srgbClr val="336600"/>
                </a:solidFill>
                <a:latin typeface="Arial" panose="020B0604020202020204" pitchFamily="34" charset="0"/>
                <a:cs typeface="Arial" panose="020B0604020202020204" pitchFamily="34" charset="0"/>
              </a:rPr>
              <a:t>třeba dokazovat skutečnosti obecně známé nebo známé soudu z jeho činnosti, </a:t>
            </a:r>
            <a:r>
              <a:rPr lang="cs-CZ" altLang="cs-CZ" sz="3600" b="1" i="1" u="sng" dirty="0">
                <a:solidFill>
                  <a:srgbClr val="C00000"/>
                </a:solidFill>
                <a:latin typeface="Arial" panose="020B0604020202020204" pitchFamily="34" charset="0"/>
                <a:cs typeface="Arial" panose="020B0604020202020204" pitchFamily="34" charset="0"/>
              </a:rPr>
              <a:t>jakož i právní předpisy uveřejněné nebo oznámené ve Sbírce zákonů České republiky.</a:t>
            </a:r>
            <a:endParaRPr lang="cs-CZ" altLang="cs-CZ" sz="3600" b="1" i="1" u="sng" dirty="0" smtClean="0">
              <a:solidFill>
                <a:srgbClr val="C00000"/>
              </a:solidFill>
              <a:latin typeface="Arial" panose="020B0604020202020204" pitchFamily="34" charset="0"/>
              <a:cs typeface="Arial" panose="020B0604020202020204" pitchFamily="34" charset="0"/>
            </a:endParaRPr>
          </a:p>
          <a:p>
            <a:pPr>
              <a:lnSpc>
                <a:spcPct val="90000"/>
              </a:lnSpc>
              <a:buNone/>
            </a:pPr>
            <a:r>
              <a:rPr lang="cs-CZ" altLang="cs-CZ" sz="3600" dirty="0" smtClean="0">
                <a:solidFill>
                  <a:srgbClr val="336600"/>
                </a:solidFill>
                <a:latin typeface="Arial" panose="020B0604020202020204" pitchFamily="34" charset="0"/>
                <a:cs typeface="Arial" panose="020B0604020202020204" pitchFamily="34" charset="0"/>
              </a:rPr>
              <a:t>(těmi tedy nejsou územní předpisy, cizích států včetně </a:t>
            </a:r>
            <a:r>
              <a:rPr lang="cs-CZ" altLang="cs-CZ" sz="3600" dirty="0" err="1" smtClean="0">
                <a:solidFill>
                  <a:srgbClr val="336600"/>
                </a:solidFill>
                <a:latin typeface="Arial" panose="020B0604020202020204" pitchFamily="34" charset="0"/>
                <a:cs typeface="Arial" panose="020B0604020202020204" pitchFamily="34" charset="0"/>
              </a:rPr>
              <a:t>Sloven</a:t>
            </a:r>
            <a:r>
              <a:rPr lang="cs-CZ" altLang="cs-CZ" sz="3600" dirty="0" smtClean="0">
                <a:solidFill>
                  <a:srgbClr val="336600"/>
                </a:solidFill>
                <a:latin typeface="Arial" panose="020B0604020202020204" pitchFamily="34" charset="0"/>
                <a:cs typeface="Arial" panose="020B0604020202020204" pitchFamily="34" charset="0"/>
              </a:rPr>
              <a:t>. státu a SR od 1993, naopak se nedokazuje právo EU)</a:t>
            </a:r>
            <a:endParaRPr lang="cs-CZ" altLang="cs-CZ" sz="3600" dirty="0">
              <a:solidFill>
                <a:srgbClr val="336600"/>
              </a:solidFill>
              <a:latin typeface="Arial" panose="020B0604020202020204" pitchFamily="34" charset="0"/>
              <a:cs typeface="Arial" panose="020B0604020202020204" pitchFamily="34" charset="0"/>
            </a:endParaRPr>
          </a:p>
          <a:p>
            <a:pPr>
              <a:lnSpc>
                <a:spcPct val="90000"/>
              </a:lnSpc>
              <a:buNone/>
            </a:pPr>
            <a:endParaRPr lang="cs-CZ" altLang="cs-CZ" sz="3600" b="1" u="sng" dirty="0" smtClean="0">
              <a:solidFill>
                <a:srgbClr val="336600"/>
              </a:solidFill>
              <a:latin typeface="Arial" panose="020B0604020202020204" pitchFamily="34" charset="0"/>
              <a:cs typeface="Arial" panose="020B0604020202020204" pitchFamily="34" charset="0"/>
            </a:endParaRPr>
          </a:p>
          <a:p>
            <a:pPr>
              <a:lnSpc>
                <a:spcPct val="90000"/>
              </a:lnSpc>
              <a:buNone/>
            </a:pPr>
            <a:r>
              <a:rPr lang="cs-CZ" altLang="cs-CZ" sz="5100" b="1" u="sng" dirty="0">
                <a:solidFill>
                  <a:schemeClr val="accent3">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normotvorná</a:t>
            </a:r>
            <a:r>
              <a:rPr lang="cs-CZ" altLang="cs-CZ" sz="3600" u="sng" dirty="0" smtClean="0">
                <a:solidFill>
                  <a:srgbClr val="336600"/>
                </a:solidFill>
                <a:latin typeface="Arial" panose="020B0604020202020204" pitchFamily="34" charset="0"/>
                <a:cs typeface="Arial" panose="020B0604020202020204" pitchFamily="34" charset="0"/>
              </a:rPr>
              <a:t> </a:t>
            </a:r>
            <a:r>
              <a:rPr lang="cs-CZ" altLang="cs-CZ" sz="3600" dirty="0">
                <a:solidFill>
                  <a:srgbClr val="336600"/>
                </a:solidFill>
                <a:latin typeface="Arial" panose="020B0604020202020204" pitchFamily="34" charset="0"/>
                <a:cs typeface="Arial" panose="020B0604020202020204" pitchFamily="34" charset="0"/>
              </a:rPr>
              <a:t>– nabytí platnosti, princip právního státu (čl. 52 Ústavy, § 3/1 </a:t>
            </a:r>
            <a:r>
              <a:rPr lang="cs-CZ" altLang="cs-CZ" sz="3600" dirty="0" err="1">
                <a:solidFill>
                  <a:srgbClr val="336600"/>
                </a:solidFill>
                <a:latin typeface="Arial" panose="020B0604020202020204" pitchFamily="34" charset="0"/>
                <a:cs typeface="Arial" panose="020B0604020202020204" pitchFamily="34" charset="0"/>
              </a:rPr>
              <a:t>ZSZMS</a:t>
            </a:r>
            <a:r>
              <a:rPr lang="cs-CZ" altLang="cs-CZ" sz="3600" dirty="0">
                <a:solidFill>
                  <a:srgbClr val="336600"/>
                </a:solidFill>
                <a:latin typeface="Arial" panose="020B0604020202020204" pitchFamily="34" charset="0"/>
                <a:cs typeface="Arial" panose="020B0604020202020204" pitchFamily="34" charset="0"/>
              </a:rPr>
              <a:t>) – platnost, účinnost a použitelnost – </a:t>
            </a:r>
            <a:r>
              <a:rPr lang="cs-CZ" altLang="cs-CZ" sz="3600" dirty="0" err="1">
                <a:solidFill>
                  <a:srgbClr val="336600"/>
                </a:solidFill>
                <a:latin typeface="Arial" panose="020B0604020202020204" pitchFamily="34" charset="0"/>
                <a:cs typeface="Arial" panose="020B0604020202020204" pitchFamily="34" charset="0"/>
              </a:rPr>
              <a:t>Pl</a:t>
            </a:r>
            <a:r>
              <a:rPr lang="cs-CZ" altLang="cs-CZ" sz="3600" dirty="0">
                <a:solidFill>
                  <a:srgbClr val="336600"/>
                </a:solidFill>
                <a:latin typeface="Arial" panose="020B0604020202020204" pitchFamily="34" charset="0"/>
                <a:cs typeface="Arial" panose="020B0604020202020204" pitchFamily="34" charset="0"/>
              </a:rPr>
              <a:t>. 22/13 – zák. č. 494/2012 (částka 186)</a:t>
            </a:r>
          </a:p>
          <a:p>
            <a:pPr>
              <a:lnSpc>
                <a:spcPct val="90000"/>
              </a:lnSpc>
              <a:buNone/>
            </a:pPr>
            <a:endParaRPr lang="cs-CZ" altLang="cs-CZ" sz="3600" dirty="0" smtClean="0">
              <a:solidFill>
                <a:srgbClr val="336600"/>
              </a:solidFill>
              <a:latin typeface="Arial" panose="020B0604020202020204" pitchFamily="34" charset="0"/>
              <a:cs typeface="Arial" panose="020B0604020202020204" pitchFamily="34" charset="0"/>
            </a:endParaRPr>
          </a:p>
          <a:p>
            <a:pPr>
              <a:lnSpc>
                <a:spcPct val="90000"/>
              </a:lnSpc>
              <a:buNone/>
            </a:pPr>
            <a:r>
              <a:rPr lang="cs-CZ" altLang="cs-CZ" sz="3600" dirty="0" smtClean="0">
                <a:solidFill>
                  <a:srgbClr val="336600"/>
                </a:solidFill>
                <a:latin typeface="Arial" panose="020B0604020202020204" pitchFamily="34" charset="0"/>
                <a:cs typeface="Arial" panose="020B0604020202020204" pitchFamily="34" charset="0"/>
              </a:rPr>
              <a:t>Použitelnost </a:t>
            </a:r>
            <a:r>
              <a:rPr lang="cs-CZ" altLang="cs-CZ" sz="3600" dirty="0">
                <a:solidFill>
                  <a:srgbClr val="336600"/>
                </a:solidFill>
                <a:latin typeface="Arial" panose="020B0604020202020204" pitchFamily="34" charset="0"/>
                <a:cs typeface="Arial" panose="020B0604020202020204" pitchFamily="34" charset="0"/>
              </a:rPr>
              <a:t>zrušeného předpisu – </a:t>
            </a:r>
            <a:r>
              <a:rPr lang="cs-CZ" altLang="cs-CZ" sz="3600" dirty="0" smtClean="0">
                <a:solidFill>
                  <a:srgbClr val="336600"/>
                </a:solidFill>
                <a:latin typeface="Arial" panose="020B0604020202020204" pitchFamily="34" charset="0"/>
                <a:cs typeface="Arial" panose="020B0604020202020204" pitchFamily="34" charset="0"/>
              </a:rPr>
              <a:t>další aspekt - problém v případě </a:t>
            </a:r>
            <a:r>
              <a:rPr lang="cs-CZ" altLang="cs-CZ" sz="3600" dirty="0">
                <a:solidFill>
                  <a:srgbClr val="336600"/>
                </a:solidFill>
                <a:latin typeface="Arial" panose="020B0604020202020204" pitchFamily="34" charset="0"/>
                <a:cs typeface="Arial" panose="020B0604020202020204" pitchFamily="34" charset="0"/>
              </a:rPr>
              <a:t>zrušení ÚS (viz </a:t>
            </a:r>
            <a:r>
              <a:rPr lang="cs-CZ" altLang="cs-CZ" sz="3600" dirty="0" err="1">
                <a:solidFill>
                  <a:srgbClr val="336600"/>
                </a:solidFill>
                <a:latin typeface="Arial" panose="020B0604020202020204" pitchFamily="34" charset="0"/>
                <a:cs typeface="Arial" panose="020B0604020202020204" pitchFamily="34" charset="0"/>
              </a:rPr>
              <a:t>usn</a:t>
            </a:r>
            <a:r>
              <a:rPr lang="cs-CZ" altLang="cs-CZ" sz="3600" dirty="0">
                <a:solidFill>
                  <a:srgbClr val="336600"/>
                </a:solidFill>
                <a:latin typeface="Arial" panose="020B0604020202020204" pitchFamily="34" charset="0"/>
                <a:cs typeface="Arial" panose="020B0604020202020204" pitchFamily="34" charset="0"/>
              </a:rPr>
              <a:t>. III. ÚS 3514/13 – nelze použít zrušenou přísudkovou </a:t>
            </a:r>
            <a:r>
              <a:rPr lang="cs-CZ" altLang="cs-CZ" sz="3600" dirty="0" smtClean="0">
                <a:solidFill>
                  <a:srgbClr val="336600"/>
                </a:solidFill>
                <a:latin typeface="Arial" panose="020B0604020202020204" pitchFamily="34" charset="0"/>
                <a:cs typeface="Arial" panose="020B0604020202020204" pitchFamily="34" charset="0"/>
              </a:rPr>
              <a:t>vyhlášku, i když by se jinak použila)</a:t>
            </a:r>
            <a:endParaRPr lang="cs-CZ" altLang="cs-CZ" sz="3600" dirty="0">
              <a:solidFill>
                <a:srgbClr val="336600"/>
              </a:solidFill>
              <a:latin typeface="Arial" panose="020B0604020202020204" pitchFamily="34" charset="0"/>
              <a:cs typeface="Arial" panose="020B0604020202020204" pitchFamily="34" charset="0"/>
            </a:endParaRPr>
          </a:p>
          <a:p>
            <a:pPr marL="0" indent="0">
              <a:buNone/>
            </a:pPr>
            <a:endParaRPr lang="cs-CZ" dirty="0"/>
          </a:p>
        </p:txBody>
      </p:sp>
    </p:spTree>
    <p:extLst>
      <p:ext uri="{BB962C8B-B14F-4D97-AF65-F5344CB8AC3E}">
        <p14:creationId xmlns:p14="http://schemas.microsoft.com/office/powerpoint/2010/main" val="239040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Zástupný symbol pro zápatí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2" pitchFamily="18" charset="2"/>
              <a:buChar char=""/>
              <a:defRPr sz="3200">
                <a:solidFill>
                  <a:schemeClr val="tx2"/>
                </a:solidFill>
                <a:latin typeface="Arial" pitchFamily="34" charset="0"/>
              </a:defRPr>
            </a:lvl1pPr>
            <a:lvl2pPr marL="742950" indent="-285750" eaLnBrk="0" hangingPunct="0">
              <a:spcBef>
                <a:spcPct val="20000"/>
              </a:spcBef>
              <a:buClr>
                <a:schemeClr val="accent1"/>
              </a:buClr>
              <a:buSzPct val="70000"/>
              <a:buFont typeface="Wingdings 2" pitchFamily="18" charset="2"/>
              <a:buChar char=""/>
              <a:defRPr sz="2800">
                <a:solidFill>
                  <a:schemeClr val="tx2"/>
                </a:solidFill>
                <a:latin typeface="Arial" pitchFamily="34" charset="0"/>
              </a:defRPr>
            </a:lvl2pPr>
            <a:lvl3pPr marL="1143000" indent="-228600" eaLnBrk="0" hangingPunct="0">
              <a:spcBef>
                <a:spcPct val="20000"/>
              </a:spcBef>
              <a:buClr>
                <a:schemeClr val="accent1"/>
              </a:buClr>
              <a:buSzPct val="70000"/>
              <a:buFont typeface="Wingdings 2" pitchFamily="18" charset="2"/>
              <a:buChar char=""/>
              <a:defRPr sz="2400">
                <a:solidFill>
                  <a:schemeClr val="tx2"/>
                </a:solidFill>
                <a:latin typeface="Arial" pitchFamily="34" charset="0"/>
              </a:defRPr>
            </a:lvl3pPr>
            <a:lvl4pPr marL="1600200" indent="-228600" eaLnBrk="0" hangingPunct="0">
              <a:spcBef>
                <a:spcPct val="20000"/>
              </a:spcBef>
              <a:buClr>
                <a:schemeClr val="accent1"/>
              </a:buClr>
              <a:buSzPct val="70000"/>
              <a:buFont typeface="Wingdings 2" pitchFamily="18" charset="2"/>
              <a:buChar char=""/>
              <a:defRPr sz="2000">
                <a:solidFill>
                  <a:schemeClr val="tx2"/>
                </a:solidFill>
                <a:latin typeface="Arial" pitchFamily="34" charset="0"/>
              </a:defRPr>
            </a:lvl4pPr>
            <a:lvl5pPr marL="2057400" indent="-228600" eaLnBrk="0" hangingPunct="0">
              <a:spcBef>
                <a:spcPct val="20000"/>
              </a:spcBef>
              <a:buClr>
                <a:schemeClr val="accent1"/>
              </a:buClr>
              <a:buSzPct val="60000"/>
              <a:buFont typeface="Wingdings 2" pitchFamily="18" charset="2"/>
              <a:buChar char=""/>
              <a:defRPr>
                <a:solidFill>
                  <a:schemeClr val="tx2"/>
                </a:solidFill>
                <a:latin typeface="Arial" pitchFamily="34" charset="0"/>
              </a:defRPr>
            </a:lvl5pPr>
            <a:lvl6pPr marL="25146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6pPr>
            <a:lvl7pPr marL="29718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7pPr>
            <a:lvl8pPr marL="34290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8pPr>
            <a:lvl9pPr marL="38862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9pPr>
          </a:lstStyle>
          <a:p>
            <a:pPr eaLnBrk="1" hangingPunct="1">
              <a:spcBef>
                <a:spcPct val="0"/>
              </a:spcBef>
              <a:buClrTx/>
              <a:buSzTx/>
              <a:buFontTx/>
              <a:buNone/>
            </a:pPr>
            <a:r>
              <a:rPr lang="cs-CZ" altLang="cs-CZ" sz="1200" smtClean="0">
                <a:solidFill>
                  <a:srgbClr val="D38E27"/>
                </a:solidFill>
                <a:latin typeface="Franklin Gothic Book" pitchFamily="34" charset="0"/>
              </a:rPr>
              <a:t>Filip, J.: Teorie legislativy</a:t>
            </a:r>
          </a:p>
        </p:txBody>
      </p:sp>
      <p:sp>
        <p:nvSpPr>
          <p:cNvPr id="5" name="Zástupný symbol pro číslo snímku 14"/>
          <p:cNvSpPr>
            <a:spLocks noGrp="1"/>
          </p:cNvSpPr>
          <p:nvPr>
            <p:ph type="sldNum" sz="quarter" idx="12"/>
          </p:nvPr>
        </p:nvSpPr>
        <p:spPr/>
        <p:txBody>
          <a:bodyPr/>
          <a:lstStyle/>
          <a:p>
            <a:pPr>
              <a:defRPr/>
            </a:pPr>
            <a:fld id="{BB8136F6-3D7A-4BCF-A506-7E7FAE97EA7E}" type="slidenum">
              <a:rPr lang="cs-CZ"/>
              <a:pPr>
                <a:defRPr/>
              </a:pPr>
              <a:t>15</a:t>
            </a:fld>
            <a:endParaRPr lang="cs-CZ"/>
          </a:p>
        </p:txBody>
      </p:sp>
      <p:sp>
        <p:nvSpPr>
          <p:cNvPr id="30724" name="Rectangle 2"/>
          <p:cNvSpPr>
            <a:spLocks noGrp="1"/>
          </p:cNvSpPr>
          <p:nvPr>
            <p:ph type="title" idx="4294967295"/>
          </p:nvPr>
        </p:nvSpPr>
        <p:spPr bwMode="auto">
          <a:xfrm>
            <a:off x="685800" y="0"/>
            <a:ext cx="77724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normAutofit/>
          </a:bodyPr>
          <a:lstStyle/>
          <a:p>
            <a:pPr marL="342900" lvl="0" indent="-342900">
              <a:lnSpc>
                <a:spcPct val="90000"/>
              </a:lnSpc>
              <a:spcBef>
                <a:spcPct val="20000"/>
              </a:spcBef>
            </a:pPr>
            <a:r>
              <a:rPr lang="cs-CZ" altLang="cs-CZ" sz="3200" b="1" dirty="0">
                <a:solidFill>
                  <a:srgbClr val="000099"/>
                </a:solidFill>
                <a:latin typeface="Arial" panose="020B0604020202020204" pitchFamily="34" charset="0"/>
                <a:cs typeface="Arial" panose="020B0604020202020204" pitchFamily="34" charset="0"/>
              </a:rPr>
              <a:t>Publikační orgány v ČR</a:t>
            </a:r>
            <a:r>
              <a:rPr lang="cs-CZ" altLang="cs-CZ" sz="3600" b="1" dirty="0">
                <a:solidFill>
                  <a:prstClr val="black"/>
                </a:solidFill>
                <a:latin typeface="Arial" panose="020B0604020202020204" pitchFamily="34" charset="0"/>
                <a:cs typeface="Arial" panose="020B0604020202020204" pitchFamily="34" charset="0"/>
              </a:rPr>
              <a:t> </a:t>
            </a:r>
          </a:p>
        </p:txBody>
      </p:sp>
      <p:sp>
        <p:nvSpPr>
          <p:cNvPr id="153603" name="Rectangle 3"/>
          <p:cNvSpPr>
            <a:spLocks noGrp="1"/>
          </p:cNvSpPr>
          <p:nvPr>
            <p:ph type="body" idx="4294967295"/>
          </p:nvPr>
        </p:nvSpPr>
        <p:spPr>
          <a:xfrm>
            <a:off x="323850" y="692150"/>
            <a:ext cx="8424863" cy="6049963"/>
          </a:xfrm>
        </p:spPr>
        <p:txBody>
          <a:bodyPr>
            <a:normAutofit fontScale="70000" lnSpcReduction="20000"/>
          </a:bodyPr>
          <a:lstStyle/>
          <a:p>
            <a:pPr eaLnBrk="1" hangingPunct="1">
              <a:lnSpc>
                <a:spcPct val="90000"/>
              </a:lnSpc>
              <a:buFont typeface="Wingdings 2" pitchFamily="18" charset="2"/>
              <a:buNone/>
            </a:pPr>
            <a:endParaRPr lang="cs-CZ" altLang="cs-CZ" sz="1600" b="1" dirty="0" smtClean="0">
              <a:solidFill>
                <a:srgbClr val="006600"/>
              </a:solidFill>
              <a:latin typeface="Franklin Gothic Book" pitchFamily="34" charset="0"/>
            </a:endParaRPr>
          </a:p>
          <a:p>
            <a:pPr eaLnBrk="1" hangingPunct="1">
              <a:lnSpc>
                <a:spcPct val="90000"/>
              </a:lnSpc>
              <a:buFont typeface="Wingdings 2" pitchFamily="18" charset="2"/>
              <a:buNone/>
            </a:pPr>
            <a:r>
              <a:rPr lang="cs-CZ" altLang="cs-CZ" sz="1800" b="1" dirty="0" smtClean="0">
                <a:solidFill>
                  <a:srgbClr val="0070C0"/>
                </a:solidFill>
                <a:latin typeface="Franklin Gothic Book" pitchFamily="34" charset="0"/>
              </a:rPr>
              <a:t>Úřední tištěné</a:t>
            </a:r>
            <a:r>
              <a:rPr lang="cs-CZ" altLang="cs-CZ" sz="1800" dirty="0" smtClean="0">
                <a:solidFill>
                  <a:srgbClr val="0070C0"/>
                </a:solidFill>
                <a:latin typeface="Franklin Gothic Book" pitchFamily="34" charset="0"/>
              </a:rPr>
              <a:t> </a:t>
            </a:r>
            <a:r>
              <a:rPr lang="cs-CZ" altLang="cs-CZ" sz="1600" dirty="0" smtClean="0">
                <a:solidFill>
                  <a:srgbClr val="336600"/>
                </a:solidFill>
                <a:latin typeface="Franklin Gothic Book" pitchFamily="34" charset="0"/>
              </a:rPr>
              <a:t>– </a:t>
            </a:r>
            <a:r>
              <a:rPr lang="cs-CZ" altLang="cs-CZ" sz="1600" dirty="0" smtClean="0">
                <a:solidFill>
                  <a:srgbClr val="0070C0"/>
                </a:solidFill>
                <a:latin typeface="Franklin Gothic Book" pitchFamily="34" charset="0"/>
              </a:rPr>
              <a:t>Sbírka zákonů, Sbírka mezinárodní smluv, Úřední věstník EU, Věstník</a:t>
            </a:r>
            <a:r>
              <a:rPr lang="cs-CZ" altLang="cs-CZ" sz="1600" dirty="0" smtClean="0">
                <a:solidFill>
                  <a:srgbClr val="0070C0"/>
                </a:solidFill>
                <a:latin typeface="Times New Roman" pitchFamily="18" charset="0"/>
              </a:rPr>
              <a:t> </a:t>
            </a:r>
            <a:r>
              <a:rPr lang="cs-CZ" altLang="cs-CZ" sz="1600" dirty="0" smtClean="0">
                <a:solidFill>
                  <a:srgbClr val="0070C0"/>
                </a:solidFill>
                <a:latin typeface="Franklin Gothic Book" pitchFamily="34" charset="0"/>
              </a:rPr>
              <a:t>právních předpisů kraje, </a:t>
            </a:r>
          </a:p>
          <a:p>
            <a:pPr eaLnBrk="1" hangingPunct="1">
              <a:lnSpc>
                <a:spcPct val="90000"/>
              </a:lnSpc>
              <a:buFont typeface="Wingdings 2" pitchFamily="18" charset="2"/>
              <a:buNone/>
            </a:pPr>
            <a:r>
              <a:rPr lang="cs-CZ" altLang="cs-CZ" sz="1800" b="1" dirty="0" smtClean="0">
                <a:solidFill>
                  <a:srgbClr val="0070C0"/>
                </a:solidFill>
                <a:latin typeface="Franklin Gothic Book" pitchFamily="34" charset="0"/>
              </a:rPr>
              <a:t>Mohou je mít i další orgány – označení jako věstník, původně též Úřední věstník, Věstník vlády,</a:t>
            </a:r>
          </a:p>
          <a:p>
            <a:pPr eaLnBrk="1" hangingPunct="1">
              <a:lnSpc>
                <a:spcPct val="90000"/>
              </a:lnSpc>
              <a:buFont typeface="Wingdings 2" pitchFamily="18" charset="2"/>
              <a:buNone/>
            </a:pPr>
            <a:r>
              <a:rPr lang="cs-CZ" altLang="cs-CZ" sz="1800" b="1" dirty="0" smtClean="0">
                <a:solidFill>
                  <a:srgbClr val="0070C0"/>
                </a:solidFill>
                <a:latin typeface="Franklin Gothic Book" pitchFamily="34" charset="0"/>
              </a:rPr>
              <a:t>Úřední noviny (</a:t>
            </a:r>
            <a:r>
              <a:rPr lang="cs-CZ" altLang="cs-CZ" sz="1800" b="1" dirty="0" err="1" smtClean="0">
                <a:solidFill>
                  <a:srgbClr val="0070C0"/>
                </a:solidFill>
                <a:latin typeface="Franklin Gothic Book" pitchFamily="34" charset="0"/>
              </a:rPr>
              <a:t>Prager</a:t>
            </a:r>
            <a:r>
              <a:rPr lang="cs-CZ" altLang="cs-CZ" sz="1800" b="1" dirty="0" smtClean="0">
                <a:solidFill>
                  <a:srgbClr val="0070C0"/>
                </a:solidFill>
                <a:latin typeface="Franklin Gothic Book" pitchFamily="34" charset="0"/>
              </a:rPr>
              <a:t> </a:t>
            </a:r>
            <a:r>
              <a:rPr lang="cs-CZ" altLang="cs-CZ" sz="1800" b="1" dirty="0" err="1" smtClean="0">
                <a:solidFill>
                  <a:srgbClr val="0070C0"/>
                </a:solidFill>
                <a:latin typeface="Franklin Gothic Book" pitchFamily="34" charset="0"/>
              </a:rPr>
              <a:t>Zeitung</a:t>
            </a:r>
            <a:r>
              <a:rPr lang="cs-CZ" altLang="cs-CZ" sz="1800" b="1" dirty="0" smtClean="0">
                <a:solidFill>
                  <a:srgbClr val="0070C0"/>
                </a:solidFill>
                <a:latin typeface="Franklin Gothic Book" pitchFamily="34" charset="0"/>
              </a:rPr>
              <a:t>, </a:t>
            </a:r>
            <a:r>
              <a:rPr lang="cs-CZ" altLang="cs-CZ" sz="1800" b="1" dirty="0" err="1" smtClean="0">
                <a:solidFill>
                  <a:srgbClr val="0070C0"/>
                </a:solidFill>
                <a:latin typeface="Franklin Gothic Book" pitchFamily="34" charset="0"/>
              </a:rPr>
              <a:t>Wiener</a:t>
            </a:r>
            <a:r>
              <a:rPr lang="cs-CZ" altLang="cs-CZ" sz="1800" b="1" dirty="0" smtClean="0">
                <a:solidFill>
                  <a:srgbClr val="0070C0"/>
                </a:solidFill>
                <a:latin typeface="Franklin Gothic Book" pitchFamily="34" charset="0"/>
              </a:rPr>
              <a:t> </a:t>
            </a:r>
            <a:r>
              <a:rPr lang="cs-CZ" altLang="cs-CZ" sz="1800" b="1" dirty="0" err="1" smtClean="0">
                <a:solidFill>
                  <a:srgbClr val="0070C0"/>
                </a:solidFill>
                <a:latin typeface="Franklin Gothic Book" pitchFamily="34" charset="0"/>
              </a:rPr>
              <a:t>Zeitung</a:t>
            </a:r>
            <a:r>
              <a:rPr lang="cs-CZ" altLang="cs-CZ" sz="1800" b="1" dirty="0" smtClean="0">
                <a:solidFill>
                  <a:srgbClr val="0070C0"/>
                </a:solidFill>
                <a:latin typeface="Franklin Gothic Book" pitchFamily="34" charset="0"/>
              </a:rPr>
              <a:t>, Izvestija)</a:t>
            </a:r>
          </a:p>
          <a:p>
            <a:pPr eaLnBrk="1" hangingPunct="1">
              <a:lnSpc>
                <a:spcPct val="90000"/>
              </a:lnSpc>
              <a:buFont typeface="Wingdings 2" pitchFamily="18" charset="2"/>
              <a:buNone/>
            </a:pPr>
            <a:r>
              <a:rPr lang="cs-CZ" altLang="cs-CZ" sz="1800" b="1" u="sng" dirty="0" smtClean="0">
                <a:solidFill>
                  <a:srgbClr val="FF0000"/>
                </a:solidFill>
                <a:latin typeface="Franklin Gothic Book" pitchFamily="34" charset="0"/>
              </a:rPr>
              <a:t>Označení „sbírka“ není příliš výstižné – to platilo v dobách, kdy šlo o sbírání, dnes jde o vyhlašování, proto věstník přesnější</a:t>
            </a:r>
            <a:endParaRPr lang="cs-CZ" altLang="cs-CZ" sz="1800" b="1" u="sng" dirty="0">
              <a:solidFill>
                <a:srgbClr val="FF0000"/>
              </a:solidFill>
              <a:latin typeface="Franklin Gothic Book" pitchFamily="34" charset="0"/>
            </a:endParaRPr>
          </a:p>
          <a:p>
            <a:pPr eaLnBrk="1" hangingPunct="1">
              <a:lnSpc>
                <a:spcPct val="90000"/>
              </a:lnSpc>
              <a:buFont typeface="Wingdings 2" pitchFamily="18" charset="2"/>
              <a:buNone/>
            </a:pPr>
            <a:r>
              <a:rPr lang="cs-CZ" altLang="cs-CZ" sz="1800" b="1" dirty="0" smtClean="0">
                <a:solidFill>
                  <a:srgbClr val="006600"/>
                </a:solidFill>
                <a:latin typeface="Franklin Gothic Book" pitchFamily="34" charset="0"/>
              </a:rPr>
              <a:t>Informační funkci plní též Obchodní věstník</a:t>
            </a:r>
            <a:endParaRPr lang="cs-CZ" altLang="cs-CZ" sz="1800" b="1" dirty="0">
              <a:solidFill>
                <a:srgbClr val="006600"/>
              </a:solidFill>
              <a:latin typeface="Franklin Gothic Book" pitchFamily="34" charset="0"/>
            </a:endParaRPr>
          </a:p>
          <a:p>
            <a:pPr eaLnBrk="1" hangingPunct="1">
              <a:lnSpc>
                <a:spcPct val="90000"/>
              </a:lnSpc>
              <a:buFont typeface="Wingdings 2" pitchFamily="18" charset="2"/>
              <a:buNone/>
            </a:pPr>
            <a:endParaRPr lang="cs-CZ" altLang="cs-CZ" sz="1800" b="1" dirty="0" smtClean="0">
              <a:solidFill>
                <a:srgbClr val="006600"/>
              </a:solidFill>
              <a:latin typeface="Franklin Gothic Book" pitchFamily="34" charset="0"/>
            </a:endParaRPr>
          </a:p>
          <a:p>
            <a:pPr eaLnBrk="1" hangingPunct="1">
              <a:lnSpc>
                <a:spcPct val="90000"/>
              </a:lnSpc>
              <a:buFont typeface="Wingdings 2" pitchFamily="18" charset="2"/>
              <a:buNone/>
            </a:pPr>
            <a:r>
              <a:rPr lang="cs-CZ" altLang="cs-CZ" sz="2000" b="1" dirty="0" smtClean="0">
                <a:solidFill>
                  <a:srgbClr val="0070C0"/>
                </a:solidFill>
                <a:latin typeface="Franklin Gothic Book" pitchFamily="34" charset="0"/>
              </a:rPr>
              <a:t>úřední deska</a:t>
            </a:r>
            <a:r>
              <a:rPr lang="cs-CZ" altLang="cs-CZ" sz="2000" dirty="0" smtClean="0">
                <a:solidFill>
                  <a:srgbClr val="0070C0"/>
                </a:solidFill>
                <a:latin typeface="Franklin Gothic Book" pitchFamily="34" charset="0"/>
              </a:rPr>
              <a:t> </a:t>
            </a:r>
            <a:r>
              <a:rPr lang="cs-CZ" altLang="cs-CZ" sz="1800" dirty="0" smtClean="0">
                <a:solidFill>
                  <a:srgbClr val="0070C0"/>
                </a:solidFill>
                <a:latin typeface="Franklin Gothic Book" pitchFamily="34" charset="0"/>
              </a:rPr>
              <a:t>– mají správní úřady (§ 26 </a:t>
            </a:r>
            <a:r>
              <a:rPr lang="cs-CZ" altLang="cs-CZ" sz="1800" dirty="0" err="1" smtClean="0">
                <a:solidFill>
                  <a:srgbClr val="0070C0"/>
                </a:solidFill>
                <a:latin typeface="Franklin Gothic Book" pitchFamily="34" charset="0"/>
              </a:rPr>
              <a:t>spr</a:t>
            </a:r>
            <a:r>
              <a:rPr lang="cs-CZ" altLang="cs-CZ" sz="1800" dirty="0" smtClean="0">
                <a:solidFill>
                  <a:srgbClr val="0070C0"/>
                </a:solidFill>
                <a:latin typeface="Franklin Gothic Book" pitchFamily="34" charset="0"/>
              </a:rPr>
              <a:t>. </a:t>
            </a:r>
            <a:r>
              <a:rPr lang="cs-CZ" altLang="cs-CZ" sz="1800" dirty="0">
                <a:solidFill>
                  <a:srgbClr val="0070C0"/>
                </a:solidFill>
                <a:latin typeface="Franklin Gothic Book" pitchFamily="34" charset="0"/>
              </a:rPr>
              <a:t>ř</a:t>
            </a:r>
            <a:r>
              <a:rPr lang="cs-CZ" altLang="cs-CZ" sz="1800" dirty="0" smtClean="0">
                <a:solidFill>
                  <a:srgbClr val="0070C0"/>
                </a:solidFill>
                <a:latin typeface="Franklin Gothic Book" pitchFamily="34" charset="0"/>
              </a:rPr>
              <a:t>ádu), v případě obcí obligatorní způsob vyhlašování předpisů - § 26 Úřední deska</a:t>
            </a:r>
          </a:p>
          <a:p>
            <a:pPr>
              <a:lnSpc>
                <a:spcPct val="90000"/>
              </a:lnSpc>
              <a:buNone/>
            </a:pPr>
            <a:r>
              <a:rPr lang="cs-CZ" altLang="cs-CZ" sz="1800" dirty="0" smtClean="0">
                <a:solidFill>
                  <a:srgbClr val="0070C0"/>
                </a:solidFill>
                <a:latin typeface="Franklin Gothic Book" pitchFamily="34" charset="0"/>
              </a:rPr>
              <a:t> 	(1) Každý správní orgán zřizuje úřední desku, která musí být nepřetržitě veřejně přístupná. Pro orgány územního samosprávného celku se zřizuje jedna úřední deska. Obsah úřední desky se zveřejňuje i způsobem umožňujícím dálkový přístup.</a:t>
            </a:r>
          </a:p>
          <a:p>
            <a:pPr>
              <a:lnSpc>
                <a:spcPct val="90000"/>
              </a:lnSpc>
              <a:buNone/>
            </a:pPr>
            <a:r>
              <a:rPr lang="cs-CZ" altLang="cs-CZ" sz="1800" b="1" dirty="0" smtClean="0">
                <a:solidFill>
                  <a:srgbClr val="0070C0"/>
                </a:solidFill>
                <a:latin typeface="Franklin Gothic Book" pitchFamily="34" charset="0"/>
              </a:rPr>
              <a:t>§ 12 zákon o obcích </a:t>
            </a:r>
            <a:r>
              <a:rPr lang="cs-CZ" altLang="cs-CZ" sz="1800" dirty="0" smtClean="0">
                <a:solidFill>
                  <a:srgbClr val="0070C0"/>
                </a:solidFill>
                <a:latin typeface="Franklin Gothic Book" pitchFamily="34" charset="0"/>
              </a:rPr>
              <a:t>- 1) Obecně závazné vyhlášky a nařízení obce (dále jen "právní předpis obce") musí být vyhlášeny, což je podmínkou platnosti právního předpisu obce. Vyhlášení se provede tak, že se právní předpis obce vyvěsí na úřední </a:t>
            </a:r>
            <a:r>
              <a:rPr lang="cs-CZ" altLang="cs-CZ" sz="1800" dirty="0" err="1" smtClean="0">
                <a:solidFill>
                  <a:srgbClr val="0070C0"/>
                </a:solidFill>
                <a:latin typeface="Franklin Gothic Book" pitchFamily="34" charset="0"/>
              </a:rPr>
              <a:t>desce3b</a:t>
            </a:r>
            <a:r>
              <a:rPr lang="cs-CZ" altLang="cs-CZ" sz="1800" dirty="0" smtClean="0">
                <a:solidFill>
                  <a:srgbClr val="0070C0"/>
                </a:solidFill>
                <a:latin typeface="Franklin Gothic Book" pitchFamily="34" charset="0"/>
              </a:rPr>
              <a:t>) obecního úřadu po dobu 15 dnů. Dnem vyhlášení právního předpisu obce je první den jeho vyvěšení na úřední desce. Kromě toho může obec uveřejnit právní předpis obce způsobem v místě obvyklým.</a:t>
            </a:r>
          </a:p>
          <a:p>
            <a:pPr>
              <a:lnSpc>
                <a:spcPct val="90000"/>
              </a:lnSpc>
              <a:buNone/>
            </a:pPr>
            <a:r>
              <a:rPr lang="cs-CZ" altLang="cs-CZ" sz="1800" dirty="0" smtClean="0">
                <a:solidFill>
                  <a:srgbClr val="0070C0"/>
                </a:solidFill>
                <a:latin typeface="Franklin Gothic Book" pitchFamily="34" charset="0"/>
              </a:rPr>
              <a:t> 	(2) Pokud není stanovena účinnost pozdější, nabývají právní předpisy obce účinnosti patnáctým dnem po dni vyhlášení. Vyžaduje-li to naléhavý obecný zájem, lze výjimečně stanovit dřívější počátek účinnosti, nejdříve však dnem vyhlášení.</a:t>
            </a:r>
          </a:p>
          <a:p>
            <a:pPr>
              <a:lnSpc>
                <a:spcPct val="90000"/>
              </a:lnSpc>
              <a:buNone/>
            </a:pPr>
            <a:r>
              <a:rPr lang="cs-CZ" altLang="cs-CZ" sz="1700" dirty="0" smtClean="0">
                <a:solidFill>
                  <a:srgbClr val="0070C0"/>
                </a:solidFill>
                <a:latin typeface="Franklin Gothic Book" pitchFamily="34" charset="0"/>
              </a:rPr>
              <a:t> 	(3) Nařízení obce vykonávající rozšířenou působnost se zveřejní </a:t>
            </a:r>
            <a:r>
              <a:rPr lang="cs-CZ" altLang="cs-CZ" sz="1700" b="1" dirty="0" smtClean="0">
                <a:solidFill>
                  <a:srgbClr val="0070C0"/>
                </a:solidFill>
                <a:latin typeface="Franklin Gothic Book" pitchFamily="34" charset="0"/>
              </a:rPr>
              <a:t>též na úřední desce obecních úřadů působících ve správním obvodu obce s rozšířenou působností.</a:t>
            </a:r>
          </a:p>
          <a:p>
            <a:pPr>
              <a:lnSpc>
                <a:spcPct val="90000"/>
              </a:lnSpc>
              <a:buNone/>
            </a:pPr>
            <a:r>
              <a:rPr lang="cs-CZ" altLang="cs-CZ" sz="1700" dirty="0" smtClean="0">
                <a:solidFill>
                  <a:srgbClr val="0070C0"/>
                </a:solidFill>
                <a:latin typeface="Franklin Gothic Book" pitchFamily="34" charset="0"/>
              </a:rPr>
              <a:t>	(4) Obec vede evidenci právních předpisů, které vydala. Evidence právních předpisů obsahuje číslo a název právního předpisu, datum jeho schválení, datum nabytí jeho platnosti, datum nabytí jeho účinnosti, popřípadě i datum pozbytí jeho platnosti. Právní předpisy obce se označují pořadovými čísly. Číselná řada se uzavírá vždy koncem každého kalendářního roku.</a:t>
            </a:r>
          </a:p>
          <a:p>
            <a:pPr>
              <a:lnSpc>
                <a:spcPct val="90000"/>
              </a:lnSpc>
              <a:buNone/>
            </a:pPr>
            <a:r>
              <a:rPr lang="cs-CZ" altLang="cs-CZ" sz="1700" dirty="0" smtClean="0">
                <a:solidFill>
                  <a:srgbClr val="0070C0"/>
                </a:solidFill>
                <a:latin typeface="Franklin Gothic Book" pitchFamily="34" charset="0"/>
              </a:rPr>
              <a:t>	(5) Právní předpisy obce a jejich evidence musí být každému přístupny u obecního úřadu v obci, která je vydala. Nařízení vydané obcí vykonávající rozšířenou působnost musí být každému přístupné též u obecních úřadů působících v jejím správním obvodu.</a:t>
            </a:r>
          </a:p>
          <a:p>
            <a:pPr eaLnBrk="1" hangingPunct="1">
              <a:lnSpc>
                <a:spcPct val="90000"/>
              </a:lnSpc>
              <a:buFont typeface="Wingdings 2" pitchFamily="18" charset="2"/>
              <a:buNone/>
            </a:pPr>
            <a:r>
              <a:rPr lang="cs-CZ" altLang="cs-CZ" sz="1800" b="1" dirty="0" smtClean="0">
                <a:solidFill>
                  <a:srgbClr val="C00000"/>
                </a:solidFill>
                <a:latin typeface="Franklin Gothic Book" pitchFamily="34" charset="0"/>
              </a:rPr>
              <a:t>Úřední desku mohou být i další orgány (obecné soudy, Ústavní soud, ale i jiné organizace jako akciové společnosti (§ 390 Z. o obch. korporacích)</a:t>
            </a:r>
          </a:p>
          <a:p>
            <a:pPr eaLnBrk="1" hangingPunct="1">
              <a:lnSpc>
                <a:spcPct val="90000"/>
              </a:lnSpc>
              <a:buFont typeface="Wingdings 2" pitchFamily="18" charset="2"/>
              <a:buNone/>
            </a:pPr>
            <a:endParaRPr lang="cs-CZ" altLang="cs-CZ" sz="1600" dirty="0" smtClean="0">
              <a:solidFill>
                <a:srgbClr val="336600"/>
              </a:solidFill>
              <a:latin typeface="Franklin Gothic Book" pitchFamily="34" charset="0"/>
            </a:endParaRPr>
          </a:p>
          <a:p>
            <a:pPr eaLnBrk="1" hangingPunct="1">
              <a:lnSpc>
                <a:spcPct val="90000"/>
              </a:lnSpc>
              <a:buFont typeface="Wingdings 2" pitchFamily="18" charset="2"/>
              <a:buNone/>
            </a:pPr>
            <a:r>
              <a:rPr lang="cs-CZ" altLang="cs-CZ" sz="1600" dirty="0" smtClean="0">
                <a:solidFill>
                  <a:srgbClr val="336600"/>
                </a:solidFill>
                <a:latin typeface="Franklin Gothic Book" pitchFamily="34" charset="0"/>
              </a:rPr>
              <a:t>sdělení o opravě tiskové chyby (čl. 93/1 </a:t>
            </a:r>
            <a:r>
              <a:rPr lang="cs-CZ" altLang="cs-CZ" sz="1600" dirty="0" err="1" smtClean="0">
                <a:solidFill>
                  <a:srgbClr val="336600"/>
                </a:solidFill>
                <a:latin typeface="Franklin Gothic Book" pitchFamily="34" charset="0"/>
              </a:rPr>
              <a:t>organizacyjne</a:t>
            </a:r>
            <a:r>
              <a:rPr lang="cs-CZ" altLang="cs-CZ" sz="1600" dirty="0" smtClean="0">
                <a:solidFill>
                  <a:srgbClr val="336600"/>
                </a:solidFill>
                <a:latin typeface="Franklin Gothic Book" pitchFamily="34" charset="0"/>
              </a:rPr>
              <a:t> x </a:t>
            </a:r>
            <a:r>
              <a:rPr lang="cs-CZ" altLang="cs-CZ" sz="1600" dirty="0" err="1" smtClean="0">
                <a:solidFill>
                  <a:srgbClr val="336600"/>
                </a:solidFill>
                <a:latin typeface="Franklin Gothic Book" pitchFamily="34" charset="0"/>
              </a:rPr>
              <a:t>organizacijnie</a:t>
            </a:r>
            <a:r>
              <a:rPr lang="cs-CZ" altLang="cs-CZ" sz="1600" dirty="0" smtClean="0">
                <a:solidFill>
                  <a:srgbClr val="336600"/>
                </a:solidFill>
                <a:latin typeface="Franklin Gothic Book" pitchFamily="34" charset="0"/>
              </a:rPr>
              <a:t>)</a:t>
            </a:r>
          </a:p>
          <a:p>
            <a:pPr eaLnBrk="1" hangingPunct="1">
              <a:lnSpc>
                <a:spcPct val="90000"/>
              </a:lnSpc>
              <a:buFont typeface="Wingdings 2" pitchFamily="18" charset="2"/>
              <a:buNone/>
            </a:pPr>
            <a:endParaRPr lang="cs-CZ" altLang="cs-CZ" sz="1800" b="1" dirty="0" smtClean="0">
              <a:solidFill>
                <a:srgbClr val="006600"/>
              </a:solidFill>
              <a:latin typeface="Franklin Gothic Book" pitchFamily="34" charset="0"/>
            </a:endParaRPr>
          </a:p>
          <a:p>
            <a:pPr>
              <a:lnSpc>
                <a:spcPct val="90000"/>
              </a:lnSpc>
              <a:buNone/>
            </a:pPr>
            <a:r>
              <a:rPr lang="cs-CZ" altLang="cs-CZ" sz="1800" b="1" dirty="0" smtClean="0">
                <a:solidFill>
                  <a:srgbClr val="C00000"/>
                </a:solidFill>
                <a:latin typeface="Franklin Gothic Book" pitchFamily="34" charset="0"/>
              </a:rPr>
              <a:t>způsob umožňující dálkový přístup</a:t>
            </a:r>
            <a:r>
              <a:rPr lang="cs-CZ" altLang="cs-CZ" sz="1800" b="1" dirty="0" smtClean="0">
                <a:solidFill>
                  <a:srgbClr val="C00000"/>
                </a:solidFill>
                <a:latin typeface="Times New Roman" pitchFamily="18" charset="0"/>
              </a:rPr>
              <a:t> – příklady z ČR a jiných </a:t>
            </a:r>
            <a:r>
              <a:rPr lang="cs-CZ" altLang="cs-CZ" sz="1800" b="1" dirty="0">
                <a:solidFill>
                  <a:srgbClr val="C00000"/>
                </a:solidFill>
                <a:latin typeface="Times New Roman" pitchFamily="18" charset="0"/>
              </a:rPr>
              <a:t>zemí </a:t>
            </a:r>
            <a:r>
              <a:rPr lang="cs-CZ" altLang="cs-CZ" sz="1800" b="1" i="1" dirty="0">
                <a:solidFill>
                  <a:schemeClr val="tx2">
                    <a:lumMod val="75000"/>
                  </a:schemeClr>
                </a:solidFill>
                <a:latin typeface="Times New Roman" pitchFamily="18" charset="0"/>
              </a:rPr>
              <a:t>http://science.law.muni.cz/content/cs/informacni-zdroje/databaze-pravnich-predpisu-a-soudnich-rozhodnuti/</a:t>
            </a:r>
            <a:endParaRPr lang="cs-CZ" altLang="cs-CZ" sz="1800" b="1" i="1" dirty="0" smtClean="0">
              <a:solidFill>
                <a:schemeClr val="tx2">
                  <a:lumMod val="75000"/>
                </a:schemeClr>
              </a:solidFill>
              <a:latin typeface="Times New Roman" pitchFamily="18" charset="0"/>
            </a:endParaRPr>
          </a:p>
          <a:p>
            <a:pPr eaLnBrk="1" hangingPunct="1">
              <a:lnSpc>
                <a:spcPct val="90000"/>
              </a:lnSpc>
              <a:buFont typeface="Wingdings 2" pitchFamily="18" charset="2"/>
              <a:buNone/>
            </a:pPr>
            <a:r>
              <a:rPr lang="cs-CZ" altLang="cs-CZ" sz="2000" b="1" dirty="0" smtClean="0">
                <a:solidFill>
                  <a:srgbClr val="C00000"/>
                </a:solidFill>
                <a:latin typeface="Franklin Gothic Book" pitchFamily="34" charset="0"/>
              </a:rPr>
              <a:t>E- sbírky </a:t>
            </a:r>
          </a:p>
          <a:p>
            <a:pPr eaLnBrk="1" hangingPunct="1">
              <a:lnSpc>
                <a:spcPct val="90000"/>
              </a:lnSpc>
              <a:buFont typeface="Wingdings 2" pitchFamily="18" charset="2"/>
              <a:buNone/>
            </a:pPr>
            <a:r>
              <a:rPr lang="cs-CZ" altLang="cs-CZ" sz="2000" b="1" dirty="0" smtClean="0">
                <a:solidFill>
                  <a:srgbClr val="C00000"/>
                </a:solidFill>
                <a:latin typeface="Franklin Gothic Book" pitchFamily="34" charset="0"/>
              </a:rPr>
              <a:t>Viz přehled – </a:t>
            </a:r>
            <a:r>
              <a:rPr lang="cs-CZ" altLang="cs-CZ" sz="2000" b="1" dirty="0" err="1" smtClean="0">
                <a:solidFill>
                  <a:srgbClr val="C00000"/>
                </a:solidFill>
                <a:latin typeface="Franklin Gothic Book" pitchFamily="34" charset="0"/>
              </a:rPr>
              <a:t>ZSZMS</a:t>
            </a:r>
            <a:r>
              <a:rPr lang="cs-CZ" altLang="cs-CZ" sz="2000" b="1" dirty="0" smtClean="0">
                <a:solidFill>
                  <a:srgbClr val="C00000"/>
                </a:solidFill>
                <a:latin typeface="Franklin Gothic Book" pitchFamily="34" charset="0"/>
              </a:rPr>
              <a:t> a nařízení EU</a:t>
            </a:r>
          </a:p>
        </p:txBody>
      </p:sp>
    </p:spTree>
    <p:extLst>
      <p:ext uri="{BB962C8B-B14F-4D97-AF65-F5344CB8AC3E}">
        <p14:creationId xmlns:p14="http://schemas.microsoft.com/office/powerpoint/2010/main" val="2679755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3603">
                                            <p:txEl>
                                              <p:pRg st="1" end="1"/>
                                            </p:txEl>
                                          </p:spTgt>
                                        </p:tgtEl>
                                        <p:attrNameLst>
                                          <p:attrName>style.visibility</p:attrName>
                                        </p:attrNameLst>
                                      </p:cBhvr>
                                      <p:to>
                                        <p:strVal val="visible"/>
                                      </p:to>
                                    </p:set>
                                    <p:animEffect transition="in" filter="dissolve">
                                      <p:cBhvr>
                                        <p:cTn id="7" dur="500"/>
                                        <p:tgtEl>
                                          <p:spTgt spid="15360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3603">
                                            <p:txEl>
                                              <p:pRg st="2" end="2"/>
                                            </p:txEl>
                                          </p:spTgt>
                                        </p:tgtEl>
                                        <p:attrNameLst>
                                          <p:attrName>style.visibility</p:attrName>
                                        </p:attrNameLst>
                                      </p:cBhvr>
                                      <p:to>
                                        <p:strVal val="visible"/>
                                      </p:to>
                                    </p:set>
                                    <p:animEffect transition="in" filter="dissolve">
                                      <p:cBhvr>
                                        <p:cTn id="12" dur="500"/>
                                        <p:tgtEl>
                                          <p:spTgt spid="15360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3603">
                                            <p:txEl>
                                              <p:pRg st="3" end="3"/>
                                            </p:txEl>
                                          </p:spTgt>
                                        </p:tgtEl>
                                        <p:attrNameLst>
                                          <p:attrName>style.visibility</p:attrName>
                                        </p:attrNameLst>
                                      </p:cBhvr>
                                      <p:to>
                                        <p:strVal val="visible"/>
                                      </p:to>
                                    </p:set>
                                    <p:animEffect transition="in" filter="dissolve">
                                      <p:cBhvr>
                                        <p:cTn id="17" dur="500"/>
                                        <p:tgtEl>
                                          <p:spTgt spid="15360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3603">
                                            <p:txEl>
                                              <p:pRg st="4" end="4"/>
                                            </p:txEl>
                                          </p:spTgt>
                                        </p:tgtEl>
                                        <p:attrNameLst>
                                          <p:attrName>style.visibility</p:attrName>
                                        </p:attrNameLst>
                                      </p:cBhvr>
                                      <p:to>
                                        <p:strVal val="visible"/>
                                      </p:to>
                                    </p:set>
                                    <p:animEffect transition="in" filter="dissolve">
                                      <p:cBhvr>
                                        <p:cTn id="22" dur="500"/>
                                        <p:tgtEl>
                                          <p:spTgt spid="15360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53603">
                                            <p:txEl>
                                              <p:pRg st="5" end="5"/>
                                            </p:txEl>
                                          </p:spTgt>
                                        </p:tgtEl>
                                        <p:attrNameLst>
                                          <p:attrName>style.visibility</p:attrName>
                                        </p:attrNameLst>
                                      </p:cBhvr>
                                      <p:to>
                                        <p:strVal val="visible"/>
                                      </p:to>
                                    </p:set>
                                    <p:animEffect transition="in" filter="dissolve">
                                      <p:cBhvr>
                                        <p:cTn id="27" dur="500"/>
                                        <p:tgtEl>
                                          <p:spTgt spid="15360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3603">
                                            <p:txEl>
                                              <p:pRg st="7" end="7"/>
                                            </p:txEl>
                                          </p:spTgt>
                                        </p:tgtEl>
                                        <p:attrNameLst>
                                          <p:attrName>style.visibility</p:attrName>
                                        </p:attrNameLst>
                                      </p:cBhvr>
                                      <p:to>
                                        <p:strVal val="visible"/>
                                      </p:to>
                                    </p:set>
                                    <p:animEffect transition="in" filter="dissolve">
                                      <p:cBhvr>
                                        <p:cTn id="32" dur="500"/>
                                        <p:tgtEl>
                                          <p:spTgt spid="15360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53603">
                                            <p:txEl>
                                              <p:pRg st="8" end="8"/>
                                            </p:txEl>
                                          </p:spTgt>
                                        </p:tgtEl>
                                        <p:attrNameLst>
                                          <p:attrName>style.visibility</p:attrName>
                                        </p:attrNameLst>
                                      </p:cBhvr>
                                      <p:to>
                                        <p:strVal val="visible"/>
                                      </p:to>
                                    </p:set>
                                    <p:animEffect transition="in" filter="dissolve">
                                      <p:cBhvr>
                                        <p:cTn id="37" dur="500"/>
                                        <p:tgtEl>
                                          <p:spTgt spid="15360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53603">
                                            <p:txEl>
                                              <p:pRg st="9" end="9"/>
                                            </p:txEl>
                                          </p:spTgt>
                                        </p:tgtEl>
                                        <p:attrNameLst>
                                          <p:attrName>style.visibility</p:attrName>
                                        </p:attrNameLst>
                                      </p:cBhvr>
                                      <p:to>
                                        <p:strVal val="visible"/>
                                      </p:to>
                                    </p:set>
                                    <p:animEffect transition="in" filter="dissolve">
                                      <p:cBhvr>
                                        <p:cTn id="42" dur="500"/>
                                        <p:tgtEl>
                                          <p:spTgt spid="15360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53603">
                                            <p:txEl>
                                              <p:pRg st="10" end="10"/>
                                            </p:txEl>
                                          </p:spTgt>
                                        </p:tgtEl>
                                        <p:attrNameLst>
                                          <p:attrName>style.visibility</p:attrName>
                                        </p:attrNameLst>
                                      </p:cBhvr>
                                      <p:to>
                                        <p:strVal val="visible"/>
                                      </p:to>
                                    </p:set>
                                    <p:animEffect transition="in" filter="dissolve">
                                      <p:cBhvr>
                                        <p:cTn id="47" dur="500"/>
                                        <p:tgtEl>
                                          <p:spTgt spid="153603">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53603">
                                            <p:txEl>
                                              <p:pRg st="11" end="11"/>
                                            </p:txEl>
                                          </p:spTgt>
                                        </p:tgtEl>
                                        <p:attrNameLst>
                                          <p:attrName>style.visibility</p:attrName>
                                        </p:attrNameLst>
                                      </p:cBhvr>
                                      <p:to>
                                        <p:strVal val="visible"/>
                                      </p:to>
                                    </p:set>
                                    <p:animEffect transition="in" filter="dissolve">
                                      <p:cBhvr>
                                        <p:cTn id="52" dur="500"/>
                                        <p:tgtEl>
                                          <p:spTgt spid="153603">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53603">
                                            <p:txEl>
                                              <p:pRg st="12" end="12"/>
                                            </p:txEl>
                                          </p:spTgt>
                                        </p:tgtEl>
                                        <p:attrNameLst>
                                          <p:attrName>style.visibility</p:attrName>
                                        </p:attrNameLst>
                                      </p:cBhvr>
                                      <p:to>
                                        <p:strVal val="visible"/>
                                      </p:to>
                                    </p:set>
                                    <p:animEffect transition="in" filter="dissolve">
                                      <p:cBhvr>
                                        <p:cTn id="57" dur="500"/>
                                        <p:tgtEl>
                                          <p:spTgt spid="153603">
                                            <p:txEl>
                                              <p:pRg st="12" end="1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53603">
                                            <p:txEl>
                                              <p:pRg st="13" end="13"/>
                                            </p:txEl>
                                          </p:spTgt>
                                        </p:tgtEl>
                                        <p:attrNameLst>
                                          <p:attrName>style.visibility</p:attrName>
                                        </p:attrNameLst>
                                      </p:cBhvr>
                                      <p:to>
                                        <p:strVal val="visible"/>
                                      </p:to>
                                    </p:set>
                                    <p:animEffect transition="in" filter="dissolve">
                                      <p:cBhvr>
                                        <p:cTn id="62" dur="500"/>
                                        <p:tgtEl>
                                          <p:spTgt spid="153603">
                                            <p:txEl>
                                              <p:pRg st="13" end="1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53603">
                                            <p:txEl>
                                              <p:pRg st="14" end="14"/>
                                            </p:txEl>
                                          </p:spTgt>
                                        </p:tgtEl>
                                        <p:attrNameLst>
                                          <p:attrName>style.visibility</p:attrName>
                                        </p:attrNameLst>
                                      </p:cBhvr>
                                      <p:to>
                                        <p:strVal val="visible"/>
                                      </p:to>
                                    </p:set>
                                    <p:animEffect transition="in" filter="dissolve">
                                      <p:cBhvr>
                                        <p:cTn id="67" dur="500"/>
                                        <p:tgtEl>
                                          <p:spTgt spid="153603">
                                            <p:txEl>
                                              <p:pRg st="14" end="1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153603">
                                            <p:txEl>
                                              <p:pRg st="16" end="16"/>
                                            </p:txEl>
                                          </p:spTgt>
                                        </p:tgtEl>
                                        <p:attrNameLst>
                                          <p:attrName>style.visibility</p:attrName>
                                        </p:attrNameLst>
                                      </p:cBhvr>
                                      <p:to>
                                        <p:strVal val="visible"/>
                                      </p:to>
                                    </p:set>
                                    <p:animEffect transition="in" filter="dissolve">
                                      <p:cBhvr>
                                        <p:cTn id="72" dur="500"/>
                                        <p:tgtEl>
                                          <p:spTgt spid="153603">
                                            <p:txEl>
                                              <p:pRg st="16" end="16"/>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153603">
                                            <p:txEl>
                                              <p:pRg st="18" end="18"/>
                                            </p:txEl>
                                          </p:spTgt>
                                        </p:tgtEl>
                                        <p:attrNameLst>
                                          <p:attrName>style.visibility</p:attrName>
                                        </p:attrNameLst>
                                      </p:cBhvr>
                                      <p:to>
                                        <p:strVal val="visible"/>
                                      </p:to>
                                    </p:set>
                                    <p:animEffect transition="in" filter="dissolve">
                                      <p:cBhvr>
                                        <p:cTn id="77" dur="500"/>
                                        <p:tgtEl>
                                          <p:spTgt spid="153603">
                                            <p:txEl>
                                              <p:pRg st="18" end="18"/>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153603">
                                            <p:txEl>
                                              <p:pRg st="19" end="19"/>
                                            </p:txEl>
                                          </p:spTgt>
                                        </p:tgtEl>
                                        <p:attrNameLst>
                                          <p:attrName>style.visibility</p:attrName>
                                        </p:attrNameLst>
                                      </p:cBhvr>
                                      <p:to>
                                        <p:strVal val="visible"/>
                                      </p:to>
                                    </p:set>
                                    <p:animEffect transition="in" filter="dissolve">
                                      <p:cBhvr>
                                        <p:cTn id="82" dur="500"/>
                                        <p:tgtEl>
                                          <p:spTgt spid="153603">
                                            <p:txEl>
                                              <p:pRg st="19" end="19"/>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153603">
                                            <p:txEl>
                                              <p:pRg st="20" end="20"/>
                                            </p:txEl>
                                          </p:spTgt>
                                        </p:tgtEl>
                                        <p:attrNameLst>
                                          <p:attrName>style.visibility</p:attrName>
                                        </p:attrNameLst>
                                      </p:cBhvr>
                                      <p:to>
                                        <p:strVal val="visible"/>
                                      </p:to>
                                    </p:set>
                                    <p:animEffect transition="in" filter="dissolve">
                                      <p:cBhvr>
                                        <p:cTn id="87" dur="500"/>
                                        <p:tgtEl>
                                          <p:spTgt spid="153603">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Zástupný symbol pro zápatí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2" pitchFamily="18" charset="2"/>
              <a:buChar char=""/>
              <a:defRPr sz="3200">
                <a:solidFill>
                  <a:schemeClr val="tx2"/>
                </a:solidFill>
                <a:latin typeface="Arial" pitchFamily="34" charset="0"/>
              </a:defRPr>
            </a:lvl1pPr>
            <a:lvl2pPr marL="742950" indent="-285750" eaLnBrk="0" hangingPunct="0">
              <a:spcBef>
                <a:spcPct val="20000"/>
              </a:spcBef>
              <a:buClr>
                <a:schemeClr val="accent1"/>
              </a:buClr>
              <a:buSzPct val="70000"/>
              <a:buFont typeface="Wingdings 2" pitchFamily="18" charset="2"/>
              <a:buChar char=""/>
              <a:defRPr sz="2800">
                <a:solidFill>
                  <a:schemeClr val="tx2"/>
                </a:solidFill>
                <a:latin typeface="Arial" pitchFamily="34" charset="0"/>
              </a:defRPr>
            </a:lvl2pPr>
            <a:lvl3pPr marL="1143000" indent="-228600" eaLnBrk="0" hangingPunct="0">
              <a:spcBef>
                <a:spcPct val="20000"/>
              </a:spcBef>
              <a:buClr>
                <a:schemeClr val="accent1"/>
              </a:buClr>
              <a:buSzPct val="70000"/>
              <a:buFont typeface="Wingdings 2" pitchFamily="18" charset="2"/>
              <a:buChar char=""/>
              <a:defRPr sz="2400">
                <a:solidFill>
                  <a:schemeClr val="tx2"/>
                </a:solidFill>
                <a:latin typeface="Arial" pitchFamily="34" charset="0"/>
              </a:defRPr>
            </a:lvl3pPr>
            <a:lvl4pPr marL="1600200" indent="-228600" eaLnBrk="0" hangingPunct="0">
              <a:spcBef>
                <a:spcPct val="20000"/>
              </a:spcBef>
              <a:buClr>
                <a:schemeClr val="accent1"/>
              </a:buClr>
              <a:buSzPct val="70000"/>
              <a:buFont typeface="Wingdings 2" pitchFamily="18" charset="2"/>
              <a:buChar char=""/>
              <a:defRPr sz="2000">
                <a:solidFill>
                  <a:schemeClr val="tx2"/>
                </a:solidFill>
                <a:latin typeface="Arial" pitchFamily="34" charset="0"/>
              </a:defRPr>
            </a:lvl4pPr>
            <a:lvl5pPr marL="2057400" indent="-228600" eaLnBrk="0" hangingPunct="0">
              <a:spcBef>
                <a:spcPct val="20000"/>
              </a:spcBef>
              <a:buClr>
                <a:schemeClr val="accent1"/>
              </a:buClr>
              <a:buSzPct val="60000"/>
              <a:buFont typeface="Wingdings 2" pitchFamily="18" charset="2"/>
              <a:buChar char=""/>
              <a:defRPr>
                <a:solidFill>
                  <a:schemeClr val="tx2"/>
                </a:solidFill>
                <a:latin typeface="Arial" pitchFamily="34" charset="0"/>
              </a:defRPr>
            </a:lvl5pPr>
            <a:lvl6pPr marL="25146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6pPr>
            <a:lvl7pPr marL="29718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7pPr>
            <a:lvl8pPr marL="34290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8pPr>
            <a:lvl9pPr marL="38862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9pPr>
          </a:lstStyle>
          <a:p>
            <a:pPr eaLnBrk="1" hangingPunct="1">
              <a:spcBef>
                <a:spcPct val="0"/>
              </a:spcBef>
              <a:buClrTx/>
              <a:buSzTx/>
              <a:buFontTx/>
              <a:buNone/>
            </a:pPr>
            <a:r>
              <a:rPr lang="cs-CZ" altLang="cs-CZ" sz="1200" smtClean="0">
                <a:solidFill>
                  <a:srgbClr val="D38E27"/>
                </a:solidFill>
                <a:latin typeface="Franklin Gothic Book" pitchFamily="34" charset="0"/>
              </a:rPr>
              <a:t>Filip, J.: Teorie legislativy</a:t>
            </a:r>
          </a:p>
        </p:txBody>
      </p:sp>
      <p:sp>
        <p:nvSpPr>
          <p:cNvPr id="5" name="Zástupný symbol pro číslo snímku 14"/>
          <p:cNvSpPr>
            <a:spLocks noGrp="1"/>
          </p:cNvSpPr>
          <p:nvPr>
            <p:ph type="sldNum" sz="quarter" idx="12"/>
          </p:nvPr>
        </p:nvSpPr>
        <p:spPr/>
        <p:txBody>
          <a:bodyPr/>
          <a:lstStyle/>
          <a:p>
            <a:pPr>
              <a:defRPr/>
            </a:pPr>
            <a:fld id="{507682DF-1976-44F2-996F-369DCB849FC3}" type="slidenum">
              <a:rPr lang="cs-CZ"/>
              <a:pPr>
                <a:defRPr/>
              </a:pPr>
              <a:t>16</a:t>
            </a:fld>
            <a:endParaRPr lang="cs-CZ"/>
          </a:p>
        </p:txBody>
      </p:sp>
      <p:sp>
        <p:nvSpPr>
          <p:cNvPr id="194562" name="Rectangle 2"/>
          <p:cNvSpPr>
            <a:spLocks noGrp="1"/>
          </p:cNvSpPr>
          <p:nvPr>
            <p:ph type="title" idx="4294967295"/>
          </p:nvPr>
        </p:nvSpPr>
        <p:spPr bwMode="auto">
          <a:xfrm>
            <a:off x="304800" y="0"/>
            <a:ext cx="8686800" cy="981075"/>
          </a:xfrm>
          <a:extLst/>
        </p:spPr>
        <p:txBody>
          <a:bodyPr wrap="square" lIns="91440" tIns="45720" rIns="91440" bIns="45720" numCol="1" anchorCtr="0" compatLnSpc="1">
            <a:prstTxWarp prst="textNoShape">
              <a:avLst/>
            </a:prstTxWarp>
          </a:bodyPr>
          <a:lstStyle/>
          <a:p>
            <a:pPr algn="ctr" eaLnBrk="1" hangingPunct="1">
              <a:defRPr/>
            </a:pPr>
            <a:r>
              <a:rPr lang="cs-CZ" sz="2400" b="1" cap="none" smtClean="0">
                <a:solidFill>
                  <a:schemeClr val="hlink"/>
                </a:solidFill>
                <a:effectLst>
                  <a:outerShdw blurRad="38100" dist="38100" dir="2700000" algn="tl">
                    <a:srgbClr val="000000"/>
                  </a:outerShdw>
                </a:effectLst>
                <a:latin typeface="Franklin Gothic Medium" pitchFamily="34" charset="0"/>
              </a:rPr>
              <a:t>Nový systém publikace – e-Sbírka + e-Sbírka m.s.</a:t>
            </a:r>
          </a:p>
        </p:txBody>
      </p:sp>
      <p:sp>
        <p:nvSpPr>
          <p:cNvPr id="194563" name="Rectangle 3"/>
          <p:cNvSpPr>
            <a:spLocks noGrp="1"/>
          </p:cNvSpPr>
          <p:nvPr>
            <p:ph type="body" idx="4294967295"/>
          </p:nvPr>
        </p:nvSpPr>
        <p:spPr>
          <a:xfrm>
            <a:off x="107950" y="908050"/>
            <a:ext cx="9036050" cy="5603875"/>
          </a:xfrm>
        </p:spPr>
        <p:txBody>
          <a:bodyPr/>
          <a:lstStyle/>
          <a:p>
            <a:pPr eaLnBrk="1" hangingPunct="1">
              <a:lnSpc>
                <a:spcPct val="80000"/>
              </a:lnSpc>
              <a:defRPr/>
            </a:pPr>
            <a:r>
              <a:rPr lang="cs-CZ" sz="2000" b="1" dirty="0" smtClean="0">
                <a:solidFill>
                  <a:schemeClr val="hlink"/>
                </a:solidFill>
                <a:effectLst>
                  <a:outerShdw blurRad="38100" dist="38100" dir="2700000" algn="tl">
                    <a:srgbClr val="000000"/>
                  </a:outerShdw>
                </a:effectLst>
                <a:latin typeface="Franklin Gothic Book" pitchFamily="34" charset="0"/>
              </a:rPr>
              <a:t>NÁROKY</a:t>
            </a:r>
          </a:p>
          <a:p>
            <a:pPr eaLnBrk="1" hangingPunct="1">
              <a:lnSpc>
                <a:spcPct val="80000"/>
              </a:lnSpc>
              <a:defRPr/>
            </a:pPr>
            <a:r>
              <a:rPr lang="cs-CZ" sz="2000" b="1" dirty="0" smtClean="0">
                <a:solidFill>
                  <a:schemeClr val="hlink"/>
                </a:solidFill>
                <a:latin typeface="Franklin Gothic Book" pitchFamily="34" charset="0"/>
              </a:rPr>
              <a:t>závaznost elektronické publikace</a:t>
            </a:r>
            <a:r>
              <a:rPr lang="cs-CZ" sz="2000" b="1" dirty="0" smtClean="0">
                <a:solidFill>
                  <a:srgbClr val="1908F0"/>
                </a:solidFill>
                <a:latin typeface="Franklin Gothic Book" pitchFamily="34" charset="0"/>
              </a:rPr>
              <a:t> právních předpisů a mezinárodních smluv, včetně závazné publikace úplného znění právních předpisů,</a:t>
            </a:r>
          </a:p>
          <a:p>
            <a:pPr eaLnBrk="1" hangingPunct="1">
              <a:lnSpc>
                <a:spcPct val="80000"/>
              </a:lnSpc>
              <a:defRPr/>
            </a:pPr>
            <a:r>
              <a:rPr lang="cs-CZ" sz="2000" b="1" dirty="0" smtClean="0">
                <a:solidFill>
                  <a:srgbClr val="1908F0"/>
                </a:solidFill>
                <a:latin typeface="Franklin Gothic Book" pitchFamily="34" charset="0"/>
              </a:rPr>
              <a:t>zajištění </a:t>
            </a:r>
            <a:r>
              <a:rPr lang="cs-CZ" sz="2000" b="1" dirty="0" smtClean="0">
                <a:solidFill>
                  <a:schemeClr val="hlink"/>
                </a:solidFill>
                <a:latin typeface="Franklin Gothic Book" pitchFamily="34" charset="0"/>
              </a:rPr>
              <a:t>maximální míry dostupnosti</a:t>
            </a:r>
            <a:r>
              <a:rPr lang="cs-CZ" sz="2000" b="1" dirty="0" smtClean="0">
                <a:solidFill>
                  <a:srgbClr val="1908F0"/>
                </a:solidFill>
                <a:latin typeface="Franklin Gothic Book" pitchFamily="34" charset="0"/>
              </a:rPr>
              <a:t> platného práva jeho adresátům, </a:t>
            </a:r>
          </a:p>
          <a:p>
            <a:pPr eaLnBrk="1" hangingPunct="1">
              <a:lnSpc>
                <a:spcPct val="80000"/>
              </a:lnSpc>
              <a:defRPr/>
            </a:pPr>
            <a:r>
              <a:rPr lang="cs-CZ" sz="2000" b="1" dirty="0" smtClean="0">
                <a:solidFill>
                  <a:srgbClr val="1908F0"/>
                </a:solidFill>
                <a:latin typeface="Franklin Gothic Book" pitchFamily="34" charset="0"/>
              </a:rPr>
              <a:t>vybavení funkcionalitami umožňujícími zřetelným způsobem </a:t>
            </a:r>
            <a:r>
              <a:rPr lang="cs-CZ" sz="2000" b="1" dirty="0" smtClean="0">
                <a:solidFill>
                  <a:schemeClr val="hlink"/>
                </a:solidFill>
                <a:latin typeface="Franklin Gothic Book" pitchFamily="34" charset="0"/>
              </a:rPr>
              <a:t>zobrazit rozdíly</a:t>
            </a:r>
            <a:r>
              <a:rPr lang="cs-CZ" sz="2000" b="1" dirty="0" smtClean="0">
                <a:solidFill>
                  <a:srgbClr val="1908F0"/>
                </a:solidFill>
                <a:latin typeface="Franklin Gothic Book" pitchFamily="34" charset="0"/>
              </a:rPr>
              <a:t> mezi jednotlivými platnými a účinnými zněními téhož předpisu v časové, případně územní ose,</a:t>
            </a:r>
          </a:p>
          <a:p>
            <a:pPr eaLnBrk="1" hangingPunct="1">
              <a:lnSpc>
                <a:spcPct val="80000"/>
              </a:lnSpc>
              <a:defRPr/>
            </a:pPr>
            <a:r>
              <a:rPr lang="cs-CZ" sz="2000" b="1" dirty="0" smtClean="0">
                <a:solidFill>
                  <a:schemeClr val="hlink"/>
                </a:solidFill>
                <a:latin typeface="Franklin Gothic Book" pitchFamily="34" charset="0"/>
              </a:rPr>
              <a:t>zvýšení informační hodnoty</a:t>
            </a:r>
            <a:r>
              <a:rPr lang="cs-CZ" sz="2000" b="1" dirty="0" smtClean="0">
                <a:solidFill>
                  <a:srgbClr val="1908F0"/>
                </a:solidFill>
                <a:latin typeface="Franklin Gothic Book" pitchFamily="34" charset="0"/>
              </a:rPr>
              <a:t> zpřístupněného znění právního předpisu připojením znalostních údajů (např. </a:t>
            </a:r>
            <a:r>
              <a:rPr lang="cs-CZ" sz="2000" b="1" dirty="0" err="1" smtClean="0">
                <a:solidFill>
                  <a:srgbClr val="1908F0"/>
                </a:solidFill>
                <a:latin typeface="Franklin Gothic Book" pitchFamily="34" charset="0"/>
              </a:rPr>
              <a:t>DZ</a:t>
            </a:r>
            <a:r>
              <a:rPr lang="cs-CZ" sz="2000" b="1" dirty="0" smtClean="0">
                <a:solidFill>
                  <a:srgbClr val="1908F0"/>
                </a:solidFill>
                <a:latin typeface="Franklin Gothic Book" pitchFamily="34" charset="0"/>
              </a:rPr>
              <a:t>),</a:t>
            </a:r>
          </a:p>
          <a:p>
            <a:pPr eaLnBrk="1" hangingPunct="1">
              <a:lnSpc>
                <a:spcPct val="80000"/>
              </a:lnSpc>
              <a:defRPr/>
            </a:pPr>
            <a:r>
              <a:rPr lang="cs-CZ" sz="2000" b="1" dirty="0" smtClean="0">
                <a:solidFill>
                  <a:srgbClr val="1908F0"/>
                </a:solidFill>
                <a:latin typeface="Franklin Gothic Book" pitchFamily="34" charset="0"/>
              </a:rPr>
              <a:t>umožnění </a:t>
            </a:r>
            <a:r>
              <a:rPr lang="cs-CZ" sz="2000" b="1" dirty="0" smtClean="0">
                <a:solidFill>
                  <a:schemeClr val="hlink"/>
                </a:solidFill>
                <a:latin typeface="Franklin Gothic Book" pitchFamily="34" charset="0"/>
              </a:rPr>
              <a:t>propojení s ostatní informačními systémy e-</a:t>
            </a:r>
            <a:r>
              <a:rPr lang="cs-CZ" sz="2000" b="1" dirty="0" err="1" smtClean="0">
                <a:solidFill>
                  <a:schemeClr val="hlink"/>
                </a:solidFill>
                <a:latin typeface="Franklin Gothic Book" pitchFamily="34" charset="0"/>
              </a:rPr>
              <a:t>Governmentu</a:t>
            </a:r>
            <a:r>
              <a:rPr lang="cs-CZ" sz="2000" b="1" dirty="0" smtClean="0">
                <a:solidFill>
                  <a:schemeClr val="hlink"/>
                </a:solidFill>
                <a:latin typeface="Franklin Gothic Book" pitchFamily="34" charset="0"/>
              </a:rPr>
              <a:t>,</a:t>
            </a:r>
            <a:r>
              <a:rPr lang="cs-CZ" sz="2000" b="1" dirty="0" smtClean="0">
                <a:solidFill>
                  <a:srgbClr val="1908F0"/>
                </a:solidFill>
                <a:latin typeface="Franklin Gothic Book" pitchFamily="34" charset="0"/>
              </a:rPr>
              <a:t> zejména Registrem práv a povinností, </a:t>
            </a:r>
          </a:p>
          <a:p>
            <a:pPr eaLnBrk="1" hangingPunct="1">
              <a:lnSpc>
                <a:spcPct val="80000"/>
              </a:lnSpc>
              <a:defRPr/>
            </a:pPr>
            <a:r>
              <a:rPr lang="cs-CZ" sz="2000" b="1" dirty="0" smtClean="0">
                <a:solidFill>
                  <a:srgbClr val="1908F0"/>
                </a:solidFill>
                <a:latin typeface="Franklin Gothic Book" pitchFamily="34" charset="0"/>
              </a:rPr>
              <a:t>zefektivnění a </a:t>
            </a:r>
            <a:r>
              <a:rPr lang="cs-CZ" sz="2000" b="1" dirty="0" smtClean="0">
                <a:solidFill>
                  <a:schemeClr val="hlink"/>
                </a:solidFill>
                <a:latin typeface="Franklin Gothic Book" pitchFamily="34" charset="0"/>
              </a:rPr>
              <a:t>zkvalitnění publikačního procesu</a:t>
            </a:r>
            <a:r>
              <a:rPr lang="cs-CZ" sz="2000" b="1" dirty="0" smtClean="0">
                <a:solidFill>
                  <a:srgbClr val="1908F0"/>
                </a:solidFill>
                <a:latin typeface="Franklin Gothic Book" pitchFamily="34" charset="0"/>
              </a:rPr>
              <a:t>, - od 00.00 nebo okamžitě</a:t>
            </a:r>
          </a:p>
          <a:p>
            <a:pPr eaLnBrk="1" hangingPunct="1">
              <a:lnSpc>
                <a:spcPct val="80000"/>
              </a:lnSpc>
              <a:defRPr/>
            </a:pPr>
            <a:r>
              <a:rPr lang="cs-CZ" sz="1600" b="1" dirty="0" smtClean="0">
                <a:solidFill>
                  <a:srgbClr val="1908F0"/>
                </a:solidFill>
                <a:latin typeface="Franklin Gothic Book" pitchFamily="34" charset="0"/>
              </a:rPr>
              <a:t>poskytování dokumentů obsažených v e-Sbírce k opětovnému užití v souladu se směrnicí 2003/98/</a:t>
            </a:r>
            <a:r>
              <a:rPr lang="cs-CZ" sz="1600" b="1" dirty="0" err="1" smtClean="0">
                <a:solidFill>
                  <a:srgbClr val="1908F0"/>
                </a:solidFill>
                <a:latin typeface="Franklin Gothic Book" pitchFamily="34" charset="0"/>
              </a:rPr>
              <a:t>EC</a:t>
            </a:r>
            <a:r>
              <a:rPr lang="cs-CZ" sz="1600" b="1" dirty="0" smtClean="0">
                <a:solidFill>
                  <a:srgbClr val="1908F0"/>
                </a:solidFill>
                <a:latin typeface="Franklin Gothic Book" pitchFamily="34" charset="0"/>
              </a:rPr>
              <a:t>, a</a:t>
            </a:r>
          </a:p>
          <a:p>
            <a:pPr eaLnBrk="1" hangingPunct="1">
              <a:lnSpc>
                <a:spcPct val="80000"/>
              </a:lnSpc>
              <a:defRPr/>
            </a:pPr>
            <a:r>
              <a:rPr lang="cs-CZ" sz="1600" b="1" dirty="0" smtClean="0">
                <a:solidFill>
                  <a:srgbClr val="1908F0"/>
                </a:solidFill>
                <a:latin typeface="Franklin Gothic Book" pitchFamily="34" charset="0"/>
              </a:rPr>
              <a:t>zajištění </a:t>
            </a:r>
            <a:r>
              <a:rPr lang="cs-CZ" sz="1600" b="1" dirty="0" smtClean="0">
                <a:solidFill>
                  <a:schemeClr val="hlink"/>
                </a:solidFill>
                <a:latin typeface="Franklin Gothic Book" pitchFamily="34" charset="0"/>
              </a:rPr>
              <a:t>dostupnosti závazné listinné verze</a:t>
            </a:r>
            <a:r>
              <a:rPr lang="cs-CZ" sz="1600" b="1" dirty="0" smtClean="0">
                <a:solidFill>
                  <a:srgbClr val="1908F0"/>
                </a:solidFill>
                <a:latin typeface="Franklin Gothic Book" pitchFamily="34" charset="0"/>
              </a:rPr>
              <a:t> právního předpisu </a:t>
            </a:r>
            <a:br>
              <a:rPr lang="cs-CZ" sz="1600" b="1" dirty="0" smtClean="0">
                <a:solidFill>
                  <a:srgbClr val="1908F0"/>
                </a:solidFill>
                <a:latin typeface="Franklin Gothic Book" pitchFamily="34" charset="0"/>
              </a:rPr>
            </a:br>
            <a:r>
              <a:rPr lang="cs-CZ" sz="1600" b="1" dirty="0" smtClean="0">
                <a:solidFill>
                  <a:srgbClr val="1908F0"/>
                </a:solidFill>
                <a:latin typeface="Franklin Gothic Book" pitchFamily="34" charset="0"/>
              </a:rPr>
              <a:t>pro osoby preferující listinnou formu před formou elektronickou.</a:t>
            </a:r>
          </a:p>
        </p:txBody>
      </p:sp>
    </p:spTree>
    <p:extLst>
      <p:ext uri="{BB962C8B-B14F-4D97-AF65-F5344CB8AC3E}">
        <p14:creationId xmlns:p14="http://schemas.microsoft.com/office/powerpoint/2010/main" val="815731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Zástupný symbol pro zápatí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2" pitchFamily="18" charset="2"/>
              <a:buChar char=""/>
              <a:defRPr sz="3200">
                <a:solidFill>
                  <a:schemeClr val="tx2"/>
                </a:solidFill>
                <a:latin typeface="Arial" pitchFamily="34" charset="0"/>
              </a:defRPr>
            </a:lvl1pPr>
            <a:lvl2pPr marL="742950" indent="-285750" eaLnBrk="0" hangingPunct="0">
              <a:spcBef>
                <a:spcPct val="20000"/>
              </a:spcBef>
              <a:buClr>
                <a:schemeClr val="accent1"/>
              </a:buClr>
              <a:buSzPct val="70000"/>
              <a:buFont typeface="Wingdings 2" pitchFamily="18" charset="2"/>
              <a:buChar char=""/>
              <a:defRPr sz="2800">
                <a:solidFill>
                  <a:schemeClr val="tx2"/>
                </a:solidFill>
                <a:latin typeface="Arial" pitchFamily="34" charset="0"/>
              </a:defRPr>
            </a:lvl2pPr>
            <a:lvl3pPr marL="1143000" indent="-228600" eaLnBrk="0" hangingPunct="0">
              <a:spcBef>
                <a:spcPct val="20000"/>
              </a:spcBef>
              <a:buClr>
                <a:schemeClr val="accent1"/>
              </a:buClr>
              <a:buSzPct val="70000"/>
              <a:buFont typeface="Wingdings 2" pitchFamily="18" charset="2"/>
              <a:buChar char=""/>
              <a:defRPr sz="2400">
                <a:solidFill>
                  <a:schemeClr val="tx2"/>
                </a:solidFill>
                <a:latin typeface="Arial" pitchFamily="34" charset="0"/>
              </a:defRPr>
            </a:lvl3pPr>
            <a:lvl4pPr marL="1600200" indent="-228600" eaLnBrk="0" hangingPunct="0">
              <a:spcBef>
                <a:spcPct val="20000"/>
              </a:spcBef>
              <a:buClr>
                <a:schemeClr val="accent1"/>
              </a:buClr>
              <a:buSzPct val="70000"/>
              <a:buFont typeface="Wingdings 2" pitchFamily="18" charset="2"/>
              <a:buChar char=""/>
              <a:defRPr sz="2000">
                <a:solidFill>
                  <a:schemeClr val="tx2"/>
                </a:solidFill>
                <a:latin typeface="Arial" pitchFamily="34" charset="0"/>
              </a:defRPr>
            </a:lvl4pPr>
            <a:lvl5pPr marL="2057400" indent="-228600" eaLnBrk="0" hangingPunct="0">
              <a:spcBef>
                <a:spcPct val="20000"/>
              </a:spcBef>
              <a:buClr>
                <a:schemeClr val="accent1"/>
              </a:buClr>
              <a:buSzPct val="60000"/>
              <a:buFont typeface="Wingdings 2" pitchFamily="18" charset="2"/>
              <a:buChar char=""/>
              <a:defRPr>
                <a:solidFill>
                  <a:schemeClr val="tx2"/>
                </a:solidFill>
                <a:latin typeface="Arial" pitchFamily="34" charset="0"/>
              </a:defRPr>
            </a:lvl5pPr>
            <a:lvl6pPr marL="25146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6pPr>
            <a:lvl7pPr marL="29718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7pPr>
            <a:lvl8pPr marL="34290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8pPr>
            <a:lvl9pPr marL="38862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9pPr>
          </a:lstStyle>
          <a:p>
            <a:pPr eaLnBrk="1" hangingPunct="1">
              <a:spcBef>
                <a:spcPct val="0"/>
              </a:spcBef>
              <a:buClrTx/>
              <a:buSzTx/>
              <a:buFontTx/>
              <a:buNone/>
            </a:pPr>
            <a:r>
              <a:rPr lang="cs-CZ" altLang="cs-CZ" sz="1200" smtClean="0">
                <a:solidFill>
                  <a:srgbClr val="D38E27"/>
                </a:solidFill>
                <a:latin typeface="Franklin Gothic Book" pitchFamily="34" charset="0"/>
              </a:rPr>
              <a:t>Filip, J.: Teorie legislativy</a:t>
            </a:r>
          </a:p>
        </p:txBody>
      </p:sp>
      <p:sp>
        <p:nvSpPr>
          <p:cNvPr id="5" name="Zástupný symbol pro číslo snímku 14"/>
          <p:cNvSpPr>
            <a:spLocks noGrp="1"/>
          </p:cNvSpPr>
          <p:nvPr>
            <p:ph type="sldNum" sz="quarter" idx="12"/>
          </p:nvPr>
        </p:nvSpPr>
        <p:spPr/>
        <p:txBody>
          <a:bodyPr/>
          <a:lstStyle/>
          <a:p>
            <a:pPr>
              <a:defRPr/>
            </a:pPr>
            <a:fld id="{D0369275-DBF6-49EC-BD57-32FD5530E6C4}" type="slidenum">
              <a:rPr lang="cs-CZ"/>
              <a:pPr>
                <a:defRPr/>
              </a:pPr>
              <a:t>17</a:t>
            </a:fld>
            <a:endParaRPr lang="cs-CZ"/>
          </a:p>
        </p:txBody>
      </p:sp>
      <p:sp>
        <p:nvSpPr>
          <p:cNvPr id="32772" name="Rectangle 2"/>
          <p:cNvSpPr>
            <a:spLocks noGrp="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pPr eaLnBrk="1" hangingPunct="1"/>
            <a:r>
              <a:rPr lang="cs-CZ" altLang="cs-CZ" cap="none" smtClean="0">
                <a:solidFill>
                  <a:schemeClr val="hlink"/>
                </a:solidFill>
                <a:effectLst/>
                <a:latin typeface="Franklin Gothic Medium" pitchFamily="34" charset="0"/>
              </a:rPr>
              <a:t>ZÁKLADNÍ PARAMETRY E-SBÍRKY</a:t>
            </a:r>
          </a:p>
        </p:txBody>
      </p:sp>
      <p:sp>
        <p:nvSpPr>
          <p:cNvPr id="32773" name="Rectangle 3"/>
          <p:cNvSpPr>
            <a:spLocks noGrp="1"/>
          </p:cNvSpPr>
          <p:nvPr>
            <p:ph type="body" idx="4294967295"/>
          </p:nvPr>
        </p:nvSpPr>
        <p:spPr/>
        <p:txBody>
          <a:bodyPr/>
          <a:lstStyle/>
          <a:p>
            <a:pPr eaLnBrk="1" hangingPunct="1">
              <a:lnSpc>
                <a:spcPct val="80000"/>
              </a:lnSpc>
            </a:pPr>
            <a:r>
              <a:rPr lang="cs-CZ" altLang="cs-CZ" sz="2000" b="1" smtClean="0">
                <a:solidFill>
                  <a:srgbClr val="1908F0"/>
                </a:solidFill>
                <a:latin typeface="Franklin Gothic Book" pitchFamily="34" charset="0"/>
              </a:rPr>
              <a:t>elektronický redakční a publikační systém, který </a:t>
            </a:r>
            <a:r>
              <a:rPr lang="cs-CZ" altLang="cs-CZ" sz="2000" b="1" smtClean="0">
                <a:solidFill>
                  <a:schemeClr val="hlink"/>
                </a:solidFill>
                <a:latin typeface="Franklin Gothic Book" pitchFamily="34" charset="0"/>
              </a:rPr>
              <a:t>garantuje stejnost zobrazení závazného znění</a:t>
            </a:r>
            <a:r>
              <a:rPr lang="cs-CZ" altLang="cs-CZ" sz="2000" b="1" smtClean="0">
                <a:solidFill>
                  <a:srgbClr val="1908F0"/>
                </a:solidFill>
                <a:latin typeface="Franklin Gothic Book" pitchFamily="34" charset="0"/>
              </a:rPr>
              <a:t> právního předpisu, mezinárodní smlouvy a jiného právního aktu při dálkovém přístupu do systému e-Sbírky </a:t>
            </a:r>
            <a:br>
              <a:rPr lang="cs-CZ" altLang="cs-CZ" sz="2000" b="1" smtClean="0">
                <a:solidFill>
                  <a:srgbClr val="1908F0"/>
                </a:solidFill>
                <a:latin typeface="Franklin Gothic Book" pitchFamily="34" charset="0"/>
              </a:rPr>
            </a:br>
            <a:r>
              <a:rPr lang="cs-CZ" altLang="cs-CZ" sz="2000" b="1" smtClean="0">
                <a:solidFill>
                  <a:srgbClr val="1908F0"/>
                </a:solidFill>
                <a:latin typeface="Franklin Gothic Book" pitchFamily="34" charset="0"/>
              </a:rPr>
              <a:t>i v jeho listinné verzi ve formě tištěných částek a ověřeného výstupu z terminálu Czech POINT;</a:t>
            </a:r>
          </a:p>
          <a:p>
            <a:pPr eaLnBrk="1" hangingPunct="1">
              <a:lnSpc>
                <a:spcPct val="80000"/>
              </a:lnSpc>
            </a:pPr>
            <a:r>
              <a:rPr lang="cs-CZ" altLang="cs-CZ" sz="2000" b="1" smtClean="0">
                <a:solidFill>
                  <a:srgbClr val="1908F0"/>
                </a:solidFill>
                <a:latin typeface="Franklin Gothic Book" pitchFamily="34" charset="0"/>
              </a:rPr>
              <a:t>integrita její datové báze ve smyslu </a:t>
            </a:r>
            <a:r>
              <a:rPr lang="cs-CZ" altLang="cs-CZ" sz="2000" b="1" smtClean="0">
                <a:solidFill>
                  <a:schemeClr val="hlink"/>
                </a:solidFill>
                <a:latin typeface="Franklin Gothic Book" pitchFamily="34" charset="0"/>
              </a:rPr>
              <a:t>celistvosti a nezměnitelnosti</a:t>
            </a:r>
            <a:r>
              <a:rPr lang="cs-CZ" altLang="cs-CZ" sz="2000" b="1" smtClean="0">
                <a:solidFill>
                  <a:srgbClr val="1908F0"/>
                </a:solidFill>
                <a:latin typeface="Franklin Gothic Book" pitchFamily="34" charset="0"/>
              </a:rPr>
              <a:t> databáze nekorektními způsoby, nemožnosti zasahovat do oficiálních právních textů a ve smyslu možnosti sledovat úpravy původního právního textu s garancí jeho celistvosti a původnosti;</a:t>
            </a:r>
          </a:p>
          <a:p>
            <a:pPr eaLnBrk="1" hangingPunct="1">
              <a:lnSpc>
                <a:spcPct val="80000"/>
              </a:lnSpc>
            </a:pPr>
            <a:r>
              <a:rPr lang="cs-CZ" altLang="cs-CZ" sz="2000" b="1" smtClean="0">
                <a:solidFill>
                  <a:srgbClr val="1908F0"/>
                </a:solidFill>
                <a:latin typeface="Franklin Gothic Book" pitchFamily="34" charset="0"/>
              </a:rPr>
              <a:t>její </a:t>
            </a:r>
            <a:r>
              <a:rPr lang="cs-CZ" altLang="cs-CZ" sz="2000" b="1" smtClean="0">
                <a:solidFill>
                  <a:schemeClr val="hlink"/>
                </a:solidFill>
                <a:latin typeface="Franklin Gothic Book" pitchFamily="34" charset="0"/>
              </a:rPr>
              <a:t>dostupnost v režimu 24 hodin denně</a:t>
            </a:r>
            <a:r>
              <a:rPr lang="cs-CZ" altLang="cs-CZ" sz="2000" b="1" smtClean="0">
                <a:solidFill>
                  <a:srgbClr val="1908F0"/>
                </a:solidFill>
                <a:latin typeface="Franklin Gothic Book" pitchFamily="34" charset="0"/>
              </a:rPr>
              <a:t> 7 dní v týdnu, včetně vybudování záložního pracoviště pro nouzovou publikaci právních předpisů;</a:t>
            </a:r>
          </a:p>
          <a:p>
            <a:pPr eaLnBrk="1" hangingPunct="1">
              <a:lnSpc>
                <a:spcPct val="80000"/>
              </a:lnSpc>
            </a:pPr>
            <a:r>
              <a:rPr lang="cs-CZ" altLang="cs-CZ" sz="2000" b="1" smtClean="0">
                <a:solidFill>
                  <a:schemeClr val="hlink"/>
                </a:solidFill>
                <a:latin typeface="Franklin Gothic Book" pitchFamily="34" charset="0"/>
              </a:rPr>
              <a:t>kontinuálnost publikačního procesu</a:t>
            </a:r>
            <a:r>
              <a:rPr lang="cs-CZ" altLang="cs-CZ" sz="2000" b="1" smtClean="0">
                <a:solidFill>
                  <a:srgbClr val="1908F0"/>
                </a:solidFill>
                <a:latin typeface="Franklin Gothic Book" pitchFamily="34" charset="0"/>
              </a:rPr>
              <a:t> prostřednictvím vytvoření nouzového pracoviště e-Sbírky pro případ vyřazení hlavního pracoviště e-Sbírky v důsledku mimořádné situace,  </a:t>
            </a:r>
          </a:p>
          <a:p>
            <a:pPr eaLnBrk="1" hangingPunct="1">
              <a:lnSpc>
                <a:spcPct val="80000"/>
              </a:lnSpc>
            </a:pPr>
            <a:r>
              <a:rPr lang="cs-CZ" altLang="cs-CZ" sz="2000" b="1" smtClean="0">
                <a:solidFill>
                  <a:srgbClr val="1908F0"/>
                </a:solidFill>
                <a:latin typeface="Franklin Gothic Book" pitchFamily="34" charset="0"/>
              </a:rPr>
              <a:t>její </a:t>
            </a:r>
            <a:r>
              <a:rPr lang="cs-CZ" altLang="cs-CZ" sz="2000" b="1" smtClean="0">
                <a:solidFill>
                  <a:schemeClr val="hlink"/>
                </a:solidFill>
                <a:latin typeface="Franklin Gothic Book" pitchFamily="34" charset="0"/>
              </a:rPr>
              <a:t>užitkovost</a:t>
            </a:r>
            <a:r>
              <a:rPr lang="cs-CZ" altLang="cs-CZ" sz="2000" b="1" smtClean="0">
                <a:solidFill>
                  <a:srgbClr val="1908F0"/>
                </a:solidFill>
                <a:latin typeface="Franklin Gothic Book" pitchFamily="34" charset="0"/>
              </a:rPr>
              <a:t> ve smyslu možnosti využití dat bez ohledu na operační systém nebo platformu uživatele.</a:t>
            </a:r>
          </a:p>
        </p:txBody>
      </p:sp>
    </p:spTree>
    <p:extLst>
      <p:ext uri="{BB962C8B-B14F-4D97-AF65-F5344CB8AC3E}">
        <p14:creationId xmlns:p14="http://schemas.microsoft.com/office/powerpoint/2010/main" val="3850324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80728"/>
          </a:xfrm>
        </p:spPr>
        <p:txBody>
          <a:bodyPr>
            <a:normAutofit/>
          </a:bodyPr>
          <a:lstStyle/>
          <a:p>
            <a:r>
              <a:rPr lang="cs-CZ" sz="4000" b="1" dirty="0" smtClean="0">
                <a:solidFill>
                  <a:srgbClr val="C00000"/>
                </a:solidFill>
              </a:rPr>
              <a:t>Další zásady publikačního práva</a:t>
            </a:r>
            <a:endParaRPr lang="cs-CZ" sz="4000" b="1" dirty="0">
              <a:solidFill>
                <a:srgbClr val="C00000"/>
              </a:solidFill>
            </a:endParaRPr>
          </a:p>
        </p:txBody>
      </p:sp>
      <p:sp>
        <p:nvSpPr>
          <p:cNvPr id="3" name="Zástupný symbol pro obsah 2"/>
          <p:cNvSpPr>
            <a:spLocks noGrp="1"/>
          </p:cNvSpPr>
          <p:nvPr>
            <p:ph idx="1"/>
          </p:nvPr>
        </p:nvSpPr>
        <p:spPr>
          <a:xfrm>
            <a:off x="251520" y="980728"/>
            <a:ext cx="8568952" cy="5688632"/>
          </a:xfrm>
        </p:spPr>
        <p:txBody>
          <a:bodyPr>
            <a:normAutofit fontScale="47500" lnSpcReduction="20000"/>
          </a:bodyPr>
          <a:lstStyle/>
          <a:p>
            <a:pPr lvl="0" algn="just">
              <a:lnSpc>
                <a:spcPct val="115000"/>
              </a:lnSpc>
              <a:spcBef>
                <a:spcPts val="600"/>
              </a:spcBef>
              <a:buFont typeface="+mj-lt"/>
              <a:buAutoNum type="alphaLcParenR"/>
              <a:tabLst>
                <a:tab pos="228600" algn="l"/>
              </a:tabLst>
            </a:pPr>
            <a:r>
              <a:rPr lang="cs-CZ" sz="3400" b="1" dirty="0" smtClean="0">
                <a:solidFill>
                  <a:srgbClr val="C00000"/>
                </a:solidFill>
                <a:effectLst/>
                <a:latin typeface="Times New Roman"/>
                <a:ea typeface="Times New Roman"/>
                <a:cs typeface="Times New Roman"/>
              </a:rPr>
              <a:t>Stát odpovídá za své právo i informace o něm.</a:t>
            </a:r>
            <a:r>
              <a:rPr lang="cs-CZ" sz="3400" b="1" dirty="0" smtClean="0">
                <a:effectLst/>
                <a:latin typeface="Times New Roman"/>
                <a:ea typeface="Times New Roman"/>
                <a:cs typeface="Times New Roman"/>
              </a:rPr>
              <a:t> </a:t>
            </a:r>
            <a:r>
              <a:rPr lang="cs-CZ" sz="3400" dirty="0" smtClean="0">
                <a:effectLst/>
                <a:latin typeface="Times New Roman"/>
                <a:ea typeface="Times New Roman"/>
                <a:cs typeface="Times New Roman"/>
              </a:rPr>
              <a:t>Podmínkou platnosti právních předpisů je jejich řádné vyhlášení způsobem, který stanoví zákon (nález I. ÚS 107/95, </a:t>
            </a:r>
            <a:r>
              <a:rPr lang="cs-CZ" sz="3400" dirty="0" err="1" smtClean="0">
                <a:effectLst/>
                <a:latin typeface="Times New Roman"/>
                <a:ea typeface="Times New Roman"/>
                <a:cs typeface="Times New Roman"/>
              </a:rPr>
              <a:t>Sb.n.u</a:t>
            </a:r>
            <a:r>
              <a:rPr lang="cs-CZ" sz="3400" dirty="0" smtClean="0">
                <a:effectLst/>
                <a:latin typeface="Times New Roman"/>
                <a:ea typeface="Times New Roman"/>
                <a:cs typeface="Times New Roman"/>
              </a:rPr>
              <a:t>., sv. 7, č. 23) </a:t>
            </a:r>
            <a:r>
              <a:rPr lang="cs-CZ" sz="3400" b="1" dirty="0" smtClean="0">
                <a:effectLst>
                  <a:outerShdw blurRad="38100" dist="38100" dir="2700000" algn="tl">
                    <a:srgbClr val="000000">
                      <a:alpha val="43137"/>
                    </a:srgbClr>
                  </a:outerShdw>
                </a:effectLst>
                <a:latin typeface="Times New Roman"/>
                <a:ea typeface="Times New Roman"/>
                <a:cs typeface="Times New Roman"/>
              </a:rPr>
              <a:t>―→ </a:t>
            </a:r>
            <a:r>
              <a:rPr lang="cs-CZ" sz="3400" dirty="0" smtClean="0">
                <a:effectLst/>
                <a:latin typeface="Times New Roman"/>
                <a:ea typeface="Times New Roman"/>
                <a:cs typeface="Times New Roman"/>
              </a:rPr>
              <a:t>informační funkce</a:t>
            </a:r>
          </a:p>
          <a:p>
            <a:pPr lvl="0" algn="just">
              <a:lnSpc>
                <a:spcPct val="115000"/>
              </a:lnSpc>
              <a:spcBef>
                <a:spcPts val="600"/>
              </a:spcBef>
              <a:buFont typeface="+mj-lt"/>
              <a:buAutoNum type="alphaLcParenR"/>
              <a:tabLst>
                <a:tab pos="228600" algn="l"/>
              </a:tabLst>
            </a:pPr>
            <a:r>
              <a:rPr lang="cs-CZ" sz="3400" b="1" dirty="0">
                <a:solidFill>
                  <a:srgbClr val="C00000"/>
                </a:solidFill>
                <a:latin typeface="Times New Roman"/>
                <a:ea typeface="Times New Roman"/>
                <a:cs typeface="Times New Roman"/>
              </a:rPr>
              <a:t>Sbírky mají publikační monopol</a:t>
            </a:r>
            <a:r>
              <a:rPr lang="cs-CZ" sz="3400" b="1" dirty="0" smtClean="0">
                <a:effectLst/>
                <a:latin typeface="Times New Roman"/>
                <a:ea typeface="Times New Roman"/>
                <a:cs typeface="Times New Roman"/>
              </a:rPr>
              <a:t>,</a:t>
            </a:r>
            <a:r>
              <a:rPr lang="cs-CZ" sz="3400" dirty="0" smtClean="0">
                <a:effectLst/>
                <a:latin typeface="Times New Roman"/>
                <a:ea typeface="Times New Roman"/>
                <a:cs typeface="Times New Roman"/>
              </a:rPr>
              <a:t> kterému koresponduje ochrana názvů sbírek a nařízený způsob citace (§ 9 </a:t>
            </a:r>
            <a:r>
              <a:rPr lang="cs-CZ" sz="3400" dirty="0" err="1" smtClean="0">
                <a:effectLst/>
                <a:latin typeface="Times New Roman"/>
                <a:ea typeface="Times New Roman"/>
                <a:cs typeface="Times New Roman"/>
              </a:rPr>
              <a:t>ZSZMS</a:t>
            </a:r>
            <a:r>
              <a:rPr lang="cs-CZ" sz="3400" dirty="0" smtClean="0">
                <a:effectLst/>
                <a:latin typeface="Times New Roman"/>
                <a:ea typeface="Times New Roman"/>
                <a:cs typeface="Times New Roman"/>
              </a:rPr>
              <a:t>), domněnka správnosti textu. </a:t>
            </a:r>
          </a:p>
          <a:p>
            <a:pPr lvl="0" algn="just">
              <a:lnSpc>
                <a:spcPct val="115000"/>
              </a:lnSpc>
              <a:spcBef>
                <a:spcPts val="600"/>
              </a:spcBef>
              <a:buFont typeface="+mj-lt"/>
              <a:buAutoNum type="alphaLcParenR"/>
              <a:tabLst>
                <a:tab pos="228600" algn="l"/>
              </a:tabLst>
            </a:pPr>
            <a:r>
              <a:rPr lang="cs-CZ" sz="3400" b="1" dirty="0" smtClean="0">
                <a:effectLst/>
                <a:latin typeface="Times New Roman"/>
                <a:ea typeface="Times New Roman"/>
                <a:cs typeface="Times New Roman"/>
              </a:rPr>
              <a:t>Zvláštností je § 108 </a:t>
            </a:r>
            <a:r>
              <a:rPr lang="cs-CZ" sz="3400" b="1" dirty="0" err="1" smtClean="0">
                <a:effectLst/>
                <a:latin typeface="Times New Roman"/>
                <a:ea typeface="Times New Roman"/>
                <a:cs typeface="Times New Roman"/>
              </a:rPr>
              <a:t>ZMPSP</a:t>
            </a:r>
            <a:r>
              <a:rPr lang="cs-CZ" sz="3400" b="1" dirty="0" smtClean="0">
                <a:effectLst/>
                <a:latin typeface="Times New Roman"/>
                <a:ea typeface="Times New Roman"/>
                <a:cs typeface="Times New Roman"/>
              </a:rPr>
              <a:t>, </a:t>
            </a:r>
            <a:r>
              <a:rPr lang="cs-CZ" sz="3400" dirty="0" smtClean="0">
                <a:effectLst/>
                <a:latin typeface="Times New Roman"/>
                <a:ea typeface="Times New Roman"/>
                <a:cs typeface="Times New Roman"/>
              </a:rPr>
              <a:t>který  stanoví, že Ministerstvo  spravedlnosti  vydává  těm,  kdo  to  potřebují k uplatnění  svého  práva  v  cizině,  </a:t>
            </a:r>
            <a:r>
              <a:rPr lang="cs-CZ" sz="3400" b="1" dirty="0">
                <a:solidFill>
                  <a:srgbClr val="C00000"/>
                </a:solidFill>
                <a:latin typeface="Times New Roman"/>
                <a:ea typeface="Times New Roman"/>
                <a:cs typeface="Times New Roman"/>
              </a:rPr>
              <a:t>osvědčení  o  právu platném v ČR</a:t>
            </a:r>
            <a:r>
              <a:rPr lang="cs-CZ" sz="3400" dirty="0" smtClean="0">
                <a:effectLst/>
                <a:latin typeface="Times New Roman"/>
                <a:ea typeface="Times New Roman"/>
                <a:cs typeface="Times New Roman"/>
              </a:rPr>
              <a:t>.  V  takovém  osvědčení nemůže být podáván  výklad zákona nebo výklad o  tom, jak je třeba použít zákona na určitou právní věc. </a:t>
            </a:r>
          </a:p>
          <a:p>
            <a:pPr lvl="0" algn="just">
              <a:lnSpc>
                <a:spcPct val="115000"/>
              </a:lnSpc>
              <a:spcBef>
                <a:spcPts val="600"/>
              </a:spcBef>
              <a:buFont typeface="+mj-lt"/>
              <a:buAutoNum type="alphaLcParenR"/>
              <a:tabLst>
                <a:tab pos="228600" algn="l"/>
              </a:tabLst>
            </a:pPr>
            <a:r>
              <a:rPr lang="cs-CZ" sz="3400" dirty="0" smtClean="0">
                <a:effectLst/>
                <a:latin typeface="Times New Roman"/>
                <a:ea typeface="Times New Roman"/>
                <a:cs typeface="Times New Roman"/>
              </a:rPr>
              <a:t>Odpovědnost státu značí i </a:t>
            </a:r>
            <a:r>
              <a:rPr lang="cs-CZ" sz="3400" b="1" dirty="0">
                <a:solidFill>
                  <a:srgbClr val="C00000"/>
                </a:solidFill>
                <a:latin typeface="Times New Roman"/>
                <a:ea typeface="Times New Roman"/>
                <a:cs typeface="Times New Roman"/>
              </a:rPr>
              <a:t>odpovědnost za chyby</a:t>
            </a:r>
            <a:r>
              <a:rPr lang="cs-CZ" sz="3400" dirty="0" smtClean="0">
                <a:effectLst/>
                <a:latin typeface="Times New Roman"/>
                <a:ea typeface="Times New Roman"/>
                <a:cs typeface="Times New Roman"/>
              </a:rPr>
              <a:t>, kterých se při vyhlašování dopustí  </a:t>
            </a:r>
            <a:r>
              <a:rPr lang="cs-CZ" sz="3400" dirty="0">
                <a:latin typeface="Times New Roman"/>
                <a:ea typeface="Times New Roman"/>
                <a:cs typeface="Times New Roman"/>
              </a:rPr>
              <a:t>(nález I. ÚS  </a:t>
            </a:r>
            <a:r>
              <a:rPr lang="cs-CZ" sz="3400" dirty="0" smtClean="0">
                <a:latin typeface="Times New Roman"/>
                <a:ea typeface="Times New Roman"/>
                <a:cs typeface="Times New Roman"/>
              </a:rPr>
              <a:t>245/98 – jde o nesprávný úřední postup</a:t>
            </a:r>
            <a:r>
              <a:rPr lang="cs-CZ" sz="3400" dirty="0">
                <a:latin typeface="Times New Roman"/>
                <a:ea typeface="Times New Roman"/>
                <a:cs typeface="Times New Roman"/>
              </a:rPr>
              <a:t> </a:t>
            </a:r>
            <a:r>
              <a:rPr lang="cs-CZ" sz="3400" dirty="0" smtClean="0">
                <a:latin typeface="Times New Roman"/>
                <a:ea typeface="Times New Roman"/>
                <a:cs typeface="Times New Roman"/>
              </a:rPr>
              <a:t>podle č. 82/1998 Sb. </a:t>
            </a:r>
            <a:r>
              <a:rPr lang="cs-CZ" sz="3400" dirty="0" err="1" smtClean="0">
                <a:latin typeface="Times New Roman"/>
                <a:ea typeface="Times New Roman"/>
                <a:cs typeface="Times New Roman"/>
              </a:rPr>
              <a:t>ZSZMS</a:t>
            </a:r>
            <a:r>
              <a:rPr lang="cs-CZ" sz="3400" dirty="0" smtClean="0">
                <a:latin typeface="Times New Roman"/>
                <a:ea typeface="Times New Roman"/>
                <a:cs typeface="Times New Roman"/>
              </a:rPr>
              <a:t> to výslovně neřeší, jen </a:t>
            </a:r>
            <a:r>
              <a:rPr lang="cs-CZ" sz="3400" dirty="0" smtClean="0">
                <a:effectLst/>
                <a:latin typeface="Times New Roman"/>
                <a:ea typeface="Times New Roman"/>
                <a:cs typeface="Times New Roman"/>
              </a:rPr>
              <a:t>institut </a:t>
            </a:r>
            <a:r>
              <a:rPr lang="cs-CZ" sz="3400" b="1" dirty="0" smtClean="0">
                <a:effectLst/>
                <a:latin typeface="Times New Roman"/>
                <a:ea typeface="Times New Roman"/>
                <a:cs typeface="Times New Roman"/>
              </a:rPr>
              <a:t>vyhlášení opravy</a:t>
            </a:r>
            <a:r>
              <a:rPr lang="cs-CZ" sz="3400" dirty="0" smtClean="0">
                <a:effectLst/>
                <a:latin typeface="Times New Roman"/>
                <a:ea typeface="Times New Roman"/>
                <a:cs typeface="Times New Roman"/>
              </a:rPr>
              <a:t> </a:t>
            </a:r>
            <a:r>
              <a:rPr lang="cs-CZ" sz="3400" b="1" dirty="0" smtClean="0">
                <a:effectLst/>
                <a:latin typeface="Times New Roman"/>
                <a:ea typeface="Times New Roman"/>
                <a:cs typeface="Times New Roman"/>
              </a:rPr>
              <a:t>tiskové chyby</a:t>
            </a:r>
            <a:r>
              <a:rPr lang="cs-CZ" sz="3400" dirty="0" smtClean="0">
                <a:effectLst/>
                <a:latin typeface="Times New Roman"/>
                <a:ea typeface="Times New Roman"/>
                <a:cs typeface="Times New Roman"/>
              </a:rPr>
              <a:t>  v nejbližší Sb. nebo </a:t>
            </a:r>
            <a:r>
              <a:rPr lang="cs-CZ" sz="3400" dirty="0" err="1" smtClean="0">
                <a:effectLst/>
                <a:latin typeface="Times New Roman"/>
                <a:ea typeface="Times New Roman"/>
                <a:cs typeface="Times New Roman"/>
              </a:rPr>
              <a:t>Sb.m.s</a:t>
            </a:r>
            <a:r>
              <a:rPr lang="cs-CZ" sz="3400" dirty="0" smtClean="0">
                <a:effectLst/>
                <a:latin typeface="Times New Roman"/>
                <a:ea typeface="Times New Roman"/>
                <a:cs typeface="Times New Roman"/>
              </a:rPr>
              <a:t>. Musí však jít o skutečnou chybu tisku, nikoli o zakrytí nedostatků samotného </a:t>
            </a:r>
            <a:r>
              <a:rPr lang="cs-CZ" sz="3400" dirty="0" err="1" smtClean="0">
                <a:effectLst/>
                <a:latin typeface="Times New Roman"/>
                <a:ea typeface="Times New Roman"/>
                <a:cs typeface="Times New Roman"/>
              </a:rPr>
              <a:t>právovotvorného</a:t>
            </a:r>
            <a:r>
              <a:rPr lang="cs-CZ" sz="3400" dirty="0" smtClean="0">
                <a:effectLst/>
                <a:latin typeface="Times New Roman"/>
                <a:ea typeface="Times New Roman"/>
                <a:cs typeface="Times New Roman"/>
              </a:rPr>
              <a:t> procesu</a:t>
            </a:r>
          </a:p>
          <a:p>
            <a:pPr lvl="0" algn="just">
              <a:lnSpc>
                <a:spcPct val="115000"/>
              </a:lnSpc>
              <a:spcBef>
                <a:spcPts val="600"/>
              </a:spcBef>
              <a:buFont typeface="+mj-lt"/>
              <a:buAutoNum type="alphaLcParenR"/>
              <a:tabLst>
                <a:tab pos="228600" algn="l"/>
              </a:tabLst>
            </a:pPr>
            <a:r>
              <a:rPr lang="cs-CZ" sz="3400" dirty="0" smtClean="0">
                <a:effectLst/>
                <a:latin typeface="Times New Roman"/>
                <a:ea typeface="Times New Roman"/>
                <a:cs typeface="Times New Roman"/>
              </a:rPr>
              <a:t> </a:t>
            </a:r>
            <a:r>
              <a:rPr lang="cs-CZ" sz="3400" b="1" dirty="0" smtClean="0">
                <a:solidFill>
                  <a:srgbClr val="C00000"/>
                </a:solidFill>
                <a:latin typeface="Times New Roman"/>
                <a:ea typeface="Times New Roman"/>
                <a:cs typeface="Times New Roman"/>
              </a:rPr>
              <a:t>výjimky </a:t>
            </a:r>
            <a:r>
              <a:rPr lang="cs-CZ" sz="3400" b="1" dirty="0">
                <a:solidFill>
                  <a:srgbClr val="C00000"/>
                </a:solidFill>
                <a:latin typeface="Times New Roman"/>
                <a:ea typeface="Times New Roman"/>
                <a:cs typeface="Times New Roman"/>
              </a:rPr>
              <a:t>z publikačního monopolu nejsou přípustné</a:t>
            </a:r>
            <a:r>
              <a:rPr lang="cs-CZ" sz="3400" dirty="0" smtClean="0">
                <a:effectLst/>
                <a:latin typeface="Times New Roman"/>
                <a:ea typeface="Times New Roman"/>
                <a:cs typeface="Times New Roman"/>
              </a:rPr>
              <a:t>, </a:t>
            </a:r>
          </a:p>
          <a:p>
            <a:pPr lvl="0" algn="just">
              <a:lnSpc>
                <a:spcPct val="115000"/>
              </a:lnSpc>
              <a:spcBef>
                <a:spcPts val="600"/>
              </a:spcBef>
              <a:buFont typeface="+mj-lt"/>
              <a:buAutoNum type="alphaLcParenR"/>
              <a:tabLst>
                <a:tab pos="228600" algn="l"/>
              </a:tabLst>
            </a:pPr>
            <a:r>
              <a:rPr lang="cs-CZ" sz="3400" dirty="0" smtClean="0">
                <a:effectLst/>
                <a:latin typeface="Times New Roman"/>
                <a:ea typeface="Times New Roman"/>
                <a:cs typeface="Times New Roman"/>
              </a:rPr>
              <a:t>jsou možné </a:t>
            </a:r>
            <a:r>
              <a:rPr lang="cs-CZ" sz="3400" b="1" dirty="0">
                <a:solidFill>
                  <a:srgbClr val="C00000"/>
                </a:solidFill>
                <a:latin typeface="Times New Roman"/>
                <a:ea typeface="Times New Roman"/>
                <a:cs typeface="Times New Roman"/>
              </a:rPr>
              <a:t>paralelní způsoby vyhlášení právního předpisu nebo právního aktu</a:t>
            </a:r>
            <a:r>
              <a:rPr lang="cs-CZ" sz="3400" dirty="0" smtClean="0">
                <a:effectLst/>
                <a:latin typeface="Times New Roman"/>
                <a:ea typeface="Times New Roman"/>
                <a:cs typeface="Times New Roman"/>
              </a:rPr>
              <a:t>. Konkrétně jde o </a:t>
            </a:r>
            <a:r>
              <a:rPr lang="cs-CZ" sz="3400" dirty="0" smtClean="0">
                <a:solidFill>
                  <a:srgbClr val="C00000"/>
                </a:solidFill>
                <a:effectLst/>
                <a:latin typeface="Times New Roman"/>
                <a:ea typeface="Times New Roman"/>
                <a:cs typeface="Times New Roman"/>
              </a:rPr>
              <a:t>řešení mimořádných stavů</a:t>
            </a:r>
            <a:r>
              <a:rPr lang="cs-CZ" sz="3400" dirty="0" smtClean="0">
                <a:effectLst/>
                <a:latin typeface="Times New Roman"/>
                <a:ea typeface="Times New Roman"/>
                <a:cs typeface="Times New Roman"/>
              </a:rPr>
              <a:t>, kdy je možné zveřejnění (ne vyhlášení) cestou hromadných sdělovacích prostředků (čl. 12 </a:t>
            </a:r>
            <a:r>
              <a:rPr lang="cs-CZ" sz="3400" dirty="0" err="1" smtClean="0">
                <a:effectLst/>
                <a:latin typeface="Times New Roman"/>
                <a:ea typeface="Times New Roman"/>
                <a:cs typeface="Times New Roman"/>
              </a:rPr>
              <a:t>ÚZB</a:t>
            </a:r>
            <a:r>
              <a:rPr lang="cs-CZ" sz="3400" dirty="0" smtClean="0">
                <a:effectLst/>
                <a:latin typeface="Times New Roman"/>
                <a:ea typeface="Times New Roman"/>
                <a:cs typeface="Times New Roman"/>
              </a:rPr>
              <a:t>). Obdobně vyhlášení stavu ropné nouze (§ 4 odst. 4 zák. č. 189/1999 Sb.), nařízení o rozsahu omezení základních práv v době mimořádných stavů (§ 53 odst. 5 zák. č. 222/1999 Sb.), nařízení vlády o odevzdání zbraní (§ 70 odst. 2 zákona č. 219/2002 Sb., o zbraních) atd.;</a:t>
            </a:r>
            <a:endParaRPr lang="cs-CZ" sz="2900" dirty="0">
              <a:ea typeface="Calibri"/>
              <a:cs typeface="Times New Roman"/>
            </a:endParaRPr>
          </a:p>
          <a:p>
            <a:endParaRPr lang="cs-CZ" dirty="0"/>
          </a:p>
        </p:txBody>
      </p:sp>
    </p:spTree>
    <p:extLst>
      <p:ext uri="{BB962C8B-B14F-4D97-AF65-F5344CB8AC3E}">
        <p14:creationId xmlns:p14="http://schemas.microsoft.com/office/powerpoint/2010/main" val="34123126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
            <a:ext cx="8229600" cy="764704"/>
          </a:xfrm>
        </p:spPr>
        <p:txBody>
          <a:bodyPr/>
          <a:lstStyle/>
          <a:p>
            <a:pPr>
              <a:defRPr/>
            </a:pPr>
            <a:r>
              <a:rPr lang="cs-CZ" sz="3600" b="1" dirty="0" smtClean="0">
                <a:solidFill>
                  <a:srgbClr val="C00000"/>
                </a:solidFill>
                <a:effectLst>
                  <a:outerShdw blurRad="38100" dist="38100" dir="2700000" algn="tl">
                    <a:srgbClr val="000000">
                      <a:alpha val="43137"/>
                    </a:srgbClr>
                  </a:outerShdw>
                </a:effectLst>
              </a:rPr>
              <a:t>Základní pojmy </a:t>
            </a:r>
            <a:r>
              <a:rPr lang="cs-CZ" sz="3600" b="1" dirty="0" err="1" smtClean="0">
                <a:solidFill>
                  <a:srgbClr val="C00000"/>
                </a:solidFill>
                <a:effectLst>
                  <a:outerShdw blurRad="38100" dist="38100" dir="2700000" algn="tl">
                    <a:srgbClr val="000000">
                      <a:alpha val="43137"/>
                    </a:srgbClr>
                  </a:outerShdw>
                </a:effectLst>
              </a:rPr>
              <a:t>intertemporality</a:t>
            </a:r>
            <a:endParaRPr lang="cs-CZ" sz="3600" b="1" dirty="0">
              <a:solidFill>
                <a:srgbClr val="C00000"/>
              </a:solidFill>
              <a:effectLst>
                <a:outerShdw blurRad="38100" dist="38100" dir="2700000" algn="tl">
                  <a:srgbClr val="000000">
                    <a:alpha val="43137"/>
                  </a:srgbClr>
                </a:outerShdw>
              </a:effectLst>
            </a:endParaRPr>
          </a:p>
        </p:txBody>
      </p:sp>
      <p:sp>
        <p:nvSpPr>
          <p:cNvPr id="35843" name="Zástupný symbol pro obsah 2"/>
          <p:cNvSpPr>
            <a:spLocks noGrp="1"/>
          </p:cNvSpPr>
          <p:nvPr>
            <p:ph idx="1"/>
          </p:nvPr>
        </p:nvSpPr>
        <p:spPr>
          <a:xfrm>
            <a:off x="251520" y="908720"/>
            <a:ext cx="8568952" cy="5544616"/>
          </a:xfrm>
        </p:spPr>
        <p:txBody>
          <a:bodyPr>
            <a:normAutofit lnSpcReduction="10000"/>
          </a:bodyPr>
          <a:lstStyle/>
          <a:p>
            <a:pPr eaLnBrk="1" hangingPunct="1">
              <a:lnSpc>
                <a:spcPct val="80000"/>
              </a:lnSpc>
              <a:spcBef>
                <a:spcPct val="0"/>
              </a:spcBef>
              <a:buFont typeface="Arial" charset="0"/>
              <a:buNone/>
            </a:pPr>
            <a:r>
              <a:rPr lang="cs-CZ" altLang="cs-CZ" sz="2800" b="1" dirty="0" smtClean="0">
                <a:solidFill>
                  <a:srgbClr val="0000CC"/>
                </a:solidFill>
              </a:rPr>
              <a:t>Aktivita – účinnost - </a:t>
            </a:r>
          </a:p>
          <a:p>
            <a:pPr eaLnBrk="1" hangingPunct="1">
              <a:lnSpc>
                <a:spcPct val="80000"/>
              </a:lnSpc>
              <a:spcBef>
                <a:spcPct val="0"/>
              </a:spcBef>
              <a:buFont typeface="Arial" charset="0"/>
              <a:buNone/>
            </a:pPr>
            <a:endParaRPr lang="cs-CZ" altLang="cs-CZ" sz="2800" b="1" dirty="0" smtClean="0">
              <a:solidFill>
                <a:srgbClr val="0000CC"/>
              </a:solidFill>
            </a:endParaRPr>
          </a:p>
          <a:p>
            <a:pPr eaLnBrk="1" hangingPunct="1">
              <a:lnSpc>
                <a:spcPct val="80000"/>
              </a:lnSpc>
              <a:spcBef>
                <a:spcPct val="0"/>
              </a:spcBef>
              <a:buFont typeface="Arial" charset="0"/>
              <a:buNone/>
            </a:pPr>
            <a:r>
              <a:rPr lang="cs-CZ" altLang="cs-CZ" sz="2800" b="1" dirty="0" err="1" smtClean="0">
                <a:solidFill>
                  <a:srgbClr val="0000CC"/>
                </a:solidFill>
              </a:rPr>
              <a:t>Ultraaktivita</a:t>
            </a:r>
            <a:r>
              <a:rPr lang="cs-CZ" altLang="cs-CZ" sz="2800" b="1" dirty="0" smtClean="0">
                <a:solidFill>
                  <a:srgbClr val="0000CC"/>
                </a:solidFill>
              </a:rPr>
              <a:t> </a:t>
            </a:r>
            <a:r>
              <a:rPr lang="cs-CZ" altLang="cs-CZ" sz="2800" dirty="0" smtClean="0">
                <a:solidFill>
                  <a:srgbClr val="0000CC"/>
                </a:solidFill>
              </a:rPr>
              <a:t>– použitelnost zrušeného předpisu</a:t>
            </a:r>
          </a:p>
          <a:p>
            <a:pPr eaLnBrk="1" hangingPunct="1">
              <a:lnSpc>
                <a:spcPct val="80000"/>
              </a:lnSpc>
              <a:spcBef>
                <a:spcPct val="0"/>
              </a:spcBef>
              <a:buFont typeface="Arial" charset="0"/>
              <a:buNone/>
            </a:pPr>
            <a:endParaRPr lang="cs-CZ" altLang="cs-CZ" sz="2800" b="1" dirty="0" smtClean="0">
              <a:solidFill>
                <a:srgbClr val="0000CC"/>
              </a:solidFill>
            </a:endParaRPr>
          </a:p>
          <a:p>
            <a:pPr eaLnBrk="1" hangingPunct="1">
              <a:lnSpc>
                <a:spcPct val="80000"/>
              </a:lnSpc>
              <a:spcBef>
                <a:spcPct val="0"/>
              </a:spcBef>
              <a:buFont typeface="Arial" charset="0"/>
              <a:buNone/>
            </a:pPr>
            <a:r>
              <a:rPr lang="cs-CZ" altLang="cs-CZ" sz="2800" b="1" dirty="0" smtClean="0">
                <a:solidFill>
                  <a:srgbClr val="0000CC"/>
                </a:solidFill>
              </a:rPr>
              <a:t>Retroaktivita</a:t>
            </a:r>
            <a:r>
              <a:rPr lang="cs-CZ" altLang="cs-CZ" sz="2800" dirty="0" smtClean="0">
                <a:solidFill>
                  <a:srgbClr val="0000CC"/>
                </a:solidFill>
              </a:rPr>
              <a:t> – zpětná působnost, zásadně vyloučena, lex </a:t>
            </a:r>
            <a:r>
              <a:rPr lang="cs-CZ" altLang="cs-CZ" sz="2800" dirty="0" err="1" smtClean="0">
                <a:solidFill>
                  <a:srgbClr val="0000CC"/>
                </a:solidFill>
              </a:rPr>
              <a:t>Walderode</a:t>
            </a:r>
            <a:r>
              <a:rPr lang="cs-CZ" altLang="cs-CZ" sz="2800" dirty="0" smtClean="0">
                <a:solidFill>
                  <a:srgbClr val="0000CC"/>
                </a:solidFill>
              </a:rPr>
              <a:t> II. ÚS 326/98 (doplnění podmínky pro restituci majetku po uplynutí lhůty k uplatnění), posuzování nabytí občanství</a:t>
            </a:r>
          </a:p>
          <a:p>
            <a:pPr eaLnBrk="1" hangingPunct="1">
              <a:lnSpc>
                <a:spcPct val="80000"/>
              </a:lnSpc>
              <a:spcBef>
                <a:spcPct val="0"/>
              </a:spcBef>
              <a:buFont typeface="Arial" charset="0"/>
              <a:buNone/>
            </a:pPr>
            <a:endParaRPr lang="cs-CZ" altLang="cs-CZ" sz="2800" b="1" dirty="0" smtClean="0">
              <a:solidFill>
                <a:srgbClr val="0000CC"/>
              </a:solidFill>
            </a:endParaRPr>
          </a:p>
          <a:p>
            <a:pPr eaLnBrk="1" hangingPunct="1">
              <a:lnSpc>
                <a:spcPct val="80000"/>
              </a:lnSpc>
              <a:spcBef>
                <a:spcPct val="0"/>
              </a:spcBef>
              <a:buFont typeface="Arial" charset="0"/>
              <a:buNone/>
            </a:pPr>
            <a:r>
              <a:rPr lang="cs-CZ" altLang="cs-CZ" sz="2800" b="1" dirty="0" smtClean="0">
                <a:solidFill>
                  <a:srgbClr val="0000CC"/>
                </a:solidFill>
              </a:rPr>
              <a:t>Retrospektivita</a:t>
            </a:r>
            <a:r>
              <a:rPr lang="cs-CZ" altLang="cs-CZ" sz="2800" dirty="0" smtClean="0">
                <a:solidFill>
                  <a:srgbClr val="0000CC"/>
                </a:solidFill>
              </a:rPr>
              <a:t> – předpis je účinný a vztahuje se na současnost viděnou skrze to, co se zběhlo v minulosti (lustrační zákon), zásadně přípustná, někdy sporné – viz nález </a:t>
            </a:r>
            <a:r>
              <a:rPr lang="cs-CZ" altLang="cs-CZ" sz="2800" dirty="0" err="1" smtClean="0">
                <a:solidFill>
                  <a:srgbClr val="0000CC"/>
                </a:solidFill>
              </a:rPr>
              <a:t>Pl</a:t>
            </a:r>
            <a:r>
              <a:rPr lang="cs-CZ" altLang="cs-CZ" sz="2800" dirty="0" smtClean="0">
                <a:solidFill>
                  <a:srgbClr val="0000CC"/>
                </a:solidFill>
              </a:rPr>
              <a:t>. ÚS 5/95 (odnětí výsluhového příplatku)</a:t>
            </a:r>
          </a:p>
          <a:p>
            <a:pPr eaLnBrk="1" hangingPunct="1">
              <a:lnSpc>
                <a:spcPct val="80000"/>
              </a:lnSpc>
              <a:spcBef>
                <a:spcPct val="0"/>
              </a:spcBef>
              <a:buFont typeface="Arial" charset="0"/>
              <a:buNone/>
            </a:pPr>
            <a:endParaRPr lang="cs-CZ" altLang="cs-CZ" sz="2800" b="1" dirty="0" smtClean="0">
              <a:solidFill>
                <a:srgbClr val="0000CC"/>
              </a:solidFill>
            </a:endParaRPr>
          </a:p>
          <a:p>
            <a:pPr eaLnBrk="1" hangingPunct="1">
              <a:lnSpc>
                <a:spcPct val="80000"/>
              </a:lnSpc>
              <a:spcBef>
                <a:spcPct val="0"/>
              </a:spcBef>
              <a:buFont typeface="Arial" charset="0"/>
              <a:buNone/>
            </a:pPr>
            <a:r>
              <a:rPr lang="cs-CZ" altLang="cs-CZ" sz="2800" b="1" dirty="0" smtClean="0">
                <a:solidFill>
                  <a:srgbClr val="0000CC"/>
                </a:solidFill>
              </a:rPr>
              <a:t>Použitelnost</a:t>
            </a:r>
            <a:r>
              <a:rPr lang="cs-CZ" altLang="cs-CZ" sz="2800" dirty="0" smtClean="0">
                <a:solidFill>
                  <a:srgbClr val="0000CC"/>
                </a:solidFill>
              </a:rPr>
              <a:t> – viz čl. 10 </a:t>
            </a:r>
            <a:r>
              <a:rPr lang="cs-CZ" altLang="cs-CZ" sz="2800" dirty="0" err="1" smtClean="0">
                <a:solidFill>
                  <a:srgbClr val="0000CC"/>
                </a:solidFill>
              </a:rPr>
              <a:t>Ustavy</a:t>
            </a:r>
            <a:r>
              <a:rPr lang="cs-CZ" altLang="cs-CZ" sz="2800" dirty="0" smtClean="0">
                <a:solidFill>
                  <a:srgbClr val="0000CC"/>
                </a:solidFill>
              </a:rPr>
              <a:t>, lex </a:t>
            </a:r>
            <a:r>
              <a:rPr lang="cs-CZ" altLang="cs-CZ" sz="2800" dirty="0" err="1" smtClean="0">
                <a:solidFill>
                  <a:srgbClr val="0000CC"/>
                </a:solidFill>
              </a:rPr>
              <a:t>specialis</a:t>
            </a:r>
            <a:r>
              <a:rPr lang="cs-CZ" altLang="cs-CZ" sz="2800" dirty="0" smtClean="0">
                <a:solidFill>
                  <a:srgbClr val="0000CC"/>
                </a:solidFill>
              </a:rPr>
              <a:t>, </a:t>
            </a:r>
            <a:r>
              <a:rPr lang="cs-CZ" altLang="cs-CZ" sz="2800" dirty="0" err="1" smtClean="0">
                <a:solidFill>
                  <a:srgbClr val="0000CC"/>
                </a:solidFill>
              </a:rPr>
              <a:t>posterior</a:t>
            </a:r>
            <a:r>
              <a:rPr lang="cs-CZ" altLang="cs-CZ" sz="2800" dirty="0" smtClean="0">
                <a:solidFill>
                  <a:srgbClr val="0000CC"/>
                </a:solidFill>
              </a:rPr>
              <a:t>, superior</a:t>
            </a:r>
          </a:p>
          <a:p>
            <a:endParaRPr lang="cs-CZ" altLang="cs-CZ" dirty="0" smtClean="0"/>
          </a:p>
        </p:txBody>
      </p:sp>
      <p:sp>
        <p:nvSpPr>
          <p:cNvPr id="4" name="Zástupný symbol pro zápatí 3"/>
          <p:cNvSpPr>
            <a:spLocks noGrp="1"/>
          </p:cNvSpPr>
          <p:nvPr>
            <p:ph type="ftr" sz="quarter" idx="11"/>
          </p:nvPr>
        </p:nvSpPr>
        <p:spPr/>
        <p:txBody>
          <a:bodyPr/>
          <a:lstStyle/>
          <a:p>
            <a:pPr>
              <a:defRPr/>
            </a:pPr>
            <a:r>
              <a:rPr lang="cs-CZ" smtClean="0"/>
              <a:t>J. Filip: Úvod do ústavního práva</a:t>
            </a:r>
            <a:endParaRPr lang="cs-CZ"/>
          </a:p>
        </p:txBody>
      </p:sp>
    </p:spTree>
    <p:extLst>
      <p:ext uri="{BB962C8B-B14F-4D97-AF65-F5344CB8AC3E}">
        <p14:creationId xmlns:p14="http://schemas.microsoft.com/office/powerpoint/2010/main" val="772122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Zástupný symbol pro zápatí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2" pitchFamily="18" charset="2"/>
              <a:buChar char=""/>
              <a:defRPr sz="3200">
                <a:solidFill>
                  <a:schemeClr val="tx2"/>
                </a:solidFill>
                <a:latin typeface="Arial" pitchFamily="34" charset="0"/>
              </a:defRPr>
            </a:lvl1pPr>
            <a:lvl2pPr marL="742950" indent="-285750" eaLnBrk="0" hangingPunct="0">
              <a:spcBef>
                <a:spcPct val="20000"/>
              </a:spcBef>
              <a:buClr>
                <a:schemeClr val="accent1"/>
              </a:buClr>
              <a:buSzPct val="70000"/>
              <a:buFont typeface="Wingdings 2" pitchFamily="18" charset="2"/>
              <a:buChar char=""/>
              <a:defRPr sz="2800">
                <a:solidFill>
                  <a:schemeClr val="tx2"/>
                </a:solidFill>
                <a:latin typeface="Arial" pitchFamily="34" charset="0"/>
              </a:defRPr>
            </a:lvl2pPr>
            <a:lvl3pPr marL="1143000" indent="-228600" eaLnBrk="0" hangingPunct="0">
              <a:spcBef>
                <a:spcPct val="20000"/>
              </a:spcBef>
              <a:buClr>
                <a:schemeClr val="accent1"/>
              </a:buClr>
              <a:buSzPct val="70000"/>
              <a:buFont typeface="Wingdings 2" pitchFamily="18" charset="2"/>
              <a:buChar char=""/>
              <a:defRPr sz="2400">
                <a:solidFill>
                  <a:schemeClr val="tx2"/>
                </a:solidFill>
                <a:latin typeface="Arial" pitchFamily="34" charset="0"/>
              </a:defRPr>
            </a:lvl3pPr>
            <a:lvl4pPr marL="1600200" indent="-228600" eaLnBrk="0" hangingPunct="0">
              <a:spcBef>
                <a:spcPct val="20000"/>
              </a:spcBef>
              <a:buClr>
                <a:schemeClr val="accent1"/>
              </a:buClr>
              <a:buSzPct val="70000"/>
              <a:buFont typeface="Wingdings 2" pitchFamily="18" charset="2"/>
              <a:buChar char=""/>
              <a:defRPr sz="2000">
                <a:solidFill>
                  <a:schemeClr val="tx2"/>
                </a:solidFill>
                <a:latin typeface="Arial" pitchFamily="34" charset="0"/>
              </a:defRPr>
            </a:lvl4pPr>
            <a:lvl5pPr marL="2057400" indent="-228600" eaLnBrk="0" hangingPunct="0">
              <a:spcBef>
                <a:spcPct val="20000"/>
              </a:spcBef>
              <a:buClr>
                <a:schemeClr val="accent1"/>
              </a:buClr>
              <a:buSzPct val="60000"/>
              <a:buFont typeface="Wingdings 2" pitchFamily="18" charset="2"/>
              <a:buChar char=""/>
              <a:defRPr>
                <a:solidFill>
                  <a:schemeClr val="tx2"/>
                </a:solidFill>
                <a:latin typeface="Arial" pitchFamily="34" charset="0"/>
              </a:defRPr>
            </a:lvl5pPr>
            <a:lvl6pPr marL="25146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6pPr>
            <a:lvl7pPr marL="29718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7pPr>
            <a:lvl8pPr marL="34290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8pPr>
            <a:lvl9pPr marL="38862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9pPr>
          </a:lstStyle>
          <a:p>
            <a:pPr eaLnBrk="1" hangingPunct="1">
              <a:spcBef>
                <a:spcPct val="0"/>
              </a:spcBef>
              <a:buClrTx/>
              <a:buSzTx/>
              <a:buFontTx/>
              <a:buNone/>
            </a:pPr>
            <a:r>
              <a:rPr lang="cs-CZ" altLang="cs-CZ" sz="1100" b="1" dirty="0" smtClean="0">
                <a:solidFill>
                  <a:srgbClr val="D38E27"/>
                </a:solidFill>
                <a:latin typeface="Franklin Gothic Book" pitchFamily="34" charset="0"/>
              </a:rPr>
              <a:t>Filip, J.: Publikační právo</a:t>
            </a:r>
          </a:p>
        </p:txBody>
      </p:sp>
      <p:sp>
        <p:nvSpPr>
          <p:cNvPr id="5" name="Zástupný symbol pro číslo snímku 14"/>
          <p:cNvSpPr>
            <a:spLocks noGrp="1"/>
          </p:cNvSpPr>
          <p:nvPr>
            <p:ph type="sldNum" sz="quarter" idx="12"/>
          </p:nvPr>
        </p:nvSpPr>
        <p:spPr/>
        <p:txBody>
          <a:bodyPr/>
          <a:lstStyle/>
          <a:p>
            <a:pPr>
              <a:defRPr/>
            </a:pPr>
            <a:fld id="{BB8136F6-3D7A-4BCF-A506-7E7FAE97EA7E}" type="slidenum">
              <a:rPr lang="cs-CZ"/>
              <a:pPr>
                <a:defRPr/>
              </a:pPr>
              <a:t>2</a:t>
            </a:fld>
            <a:endParaRPr lang="cs-CZ"/>
          </a:p>
        </p:txBody>
      </p:sp>
      <p:sp>
        <p:nvSpPr>
          <p:cNvPr id="30724" name="Rectangle 2"/>
          <p:cNvSpPr>
            <a:spLocks noGrp="1"/>
          </p:cNvSpPr>
          <p:nvPr>
            <p:ph type="title" idx="4294967295"/>
          </p:nvPr>
        </p:nvSpPr>
        <p:spPr bwMode="auto">
          <a:xfrm>
            <a:off x="685800" y="0"/>
            <a:ext cx="7772400" cy="126876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normAutofit/>
          </a:bodyPr>
          <a:lstStyle/>
          <a:p>
            <a:pPr marL="342900" lvl="0" indent="-342900">
              <a:lnSpc>
                <a:spcPct val="90000"/>
              </a:lnSpc>
              <a:spcBef>
                <a:spcPct val="20000"/>
              </a:spcBef>
            </a:pPr>
            <a:r>
              <a:rPr lang="cs-CZ" altLang="cs-CZ" sz="4000" b="1" dirty="0">
                <a:solidFill>
                  <a:srgbClr val="000099"/>
                </a:solidFill>
                <a:latin typeface="Arial" panose="020B0604020202020204" pitchFamily="34" charset="0"/>
                <a:cs typeface="Arial" panose="020B0604020202020204" pitchFamily="34" charset="0"/>
              </a:rPr>
              <a:t>Definice</a:t>
            </a:r>
            <a:r>
              <a:rPr lang="cs-CZ" altLang="cs-CZ" b="1" dirty="0">
                <a:solidFill>
                  <a:srgbClr val="000099"/>
                </a:solidFill>
                <a:latin typeface="Arial" panose="020B0604020202020204" pitchFamily="34" charset="0"/>
                <a:cs typeface="Arial" panose="020B0604020202020204" pitchFamily="34" charset="0"/>
              </a:rPr>
              <a:t> </a:t>
            </a:r>
            <a:r>
              <a:rPr lang="cs-CZ" altLang="cs-CZ" sz="4000" b="1" dirty="0">
                <a:solidFill>
                  <a:srgbClr val="000099"/>
                </a:solidFill>
                <a:latin typeface="Arial" panose="020B0604020202020204" pitchFamily="34" charset="0"/>
                <a:cs typeface="Arial" panose="020B0604020202020204" pitchFamily="34" charset="0"/>
              </a:rPr>
              <a:t>publikačního práva</a:t>
            </a:r>
          </a:p>
        </p:txBody>
      </p:sp>
      <p:sp>
        <p:nvSpPr>
          <p:cNvPr id="153603" name="Rectangle 3"/>
          <p:cNvSpPr>
            <a:spLocks noGrp="1"/>
          </p:cNvSpPr>
          <p:nvPr>
            <p:ph type="body" idx="4294967295"/>
          </p:nvPr>
        </p:nvSpPr>
        <p:spPr>
          <a:xfrm>
            <a:off x="179512" y="1052736"/>
            <a:ext cx="8569201" cy="5256585"/>
          </a:xfrm>
        </p:spPr>
        <p:txBody>
          <a:bodyPr>
            <a:normAutofit/>
          </a:bodyPr>
          <a:lstStyle/>
          <a:p>
            <a:pPr eaLnBrk="1" hangingPunct="1">
              <a:lnSpc>
                <a:spcPct val="90000"/>
              </a:lnSpc>
              <a:buFont typeface="Wingdings 2" pitchFamily="18" charset="2"/>
              <a:buNone/>
            </a:pPr>
            <a:r>
              <a:rPr lang="cs-CZ" altLang="cs-CZ" sz="1800" b="1" dirty="0" smtClean="0">
                <a:solidFill>
                  <a:srgbClr val="336600"/>
                </a:solidFill>
                <a:latin typeface="Arial" panose="020B0604020202020204" pitchFamily="34" charset="0"/>
                <a:cs typeface="Arial" panose="020B0604020202020204" pitchFamily="34" charset="0"/>
              </a:rPr>
              <a:t>– </a:t>
            </a:r>
            <a:r>
              <a:rPr lang="cs-CZ" altLang="cs-CZ" sz="2800" b="1" dirty="0" smtClean="0">
                <a:solidFill>
                  <a:srgbClr val="0070C0"/>
                </a:solidFill>
                <a:latin typeface="Arial" panose="020B0604020202020204" pitchFamily="34" charset="0"/>
                <a:cs typeface="Arial" panose="020B0604020202020204" pitchFamily="34" charset="0"/>
              </a:rPr>
              <a:t>souhrn právních předpisů a jejich ustanovení, které stanoví</a:t>
            </a:r>
            <a:r>
              <a:rPr lang="cs-CZ" altLang="cs-CZ" sz="2800" b="1" dirty="0" smtClean="0">
                <a:solidFill>
                  <a:srgbClr val="336600"/>
                </a:solidFill>
                <a:latin typeface="Arial" panose="020B0604020202020204" pitchFamily="34" charset="0"/>
                <a:cs typeface="Arial" panose="020B0604020202020204" pitchFamily="34" charset="0"/>
              </a:rPr>
              <a:t>: </a:t>
            </a:r>
          </a:p>
          <a:p>
            <a:pPr eaLnBrk="1" hangingPunct="1">
              <a:lnSpc>
                <a:spcPct val="90000"/>
              </a:lnSpc>
              <a:buFontTx/>
              <a:buChar char="-"/>
            </a:pPr>
            <a:r>
              <a:rPr lang="cs-CZ" altLang="cs-CZ" sz="2400" b="1" dirty="0" smtClean="0">
                <a:solidFill>
                  <a:srgbClr val="336600"/>
                </a:solidFill>
                <a:latin typeface="Arial" panose="020B0604020202020204" pitchFamily="34" charset="0"/>
                <a:cs typeface="Arial" panose="020B0604020202020204" pitchFamily="34" charset="0"/>
              </a:rPr>
              <a:t>které právní předpisy a jiné </a:t>
            </a:r>
            <a:r>
              <a:rPr lang="cs-CZ" altLang="cs-CZ" sz="2400" b="1" dirty="0" smtClean="0">
                <a:solidFill>
                  <a:srgbClr val="336600"/>
                </a:solidFill>
                <a:latin typeface="Arial" panose="020B0604020202020204" pitchFamily="34" charset="0"/>
                <a:cs typeface="Arial" panose="020B0604020202020204" pitchFamily="34" charset="0"/>
              </a:rPr>
              <a:t>skutečnosti (výsledky voleb, sdělení orgánů, soudní rozhodnutí…), </a:t>
            </a:r>
            <a:endParaRPr lang="cs-CZ" altLang="cs-CZ" sz="2400" b="1" dirty="0" smtClean="0">
              <a:solidFill>
                <a:srgbClr val="336600"/>
              </a:solidFill>
              <a:latin typeface="Arial" panose="020B0604020202020204" pitchFamily="34" charset="0"/>
              <a:cs typeface="Arial" panose="020B0604020202020204" pitchFamily="34" charset="0"/>
            </a:endParaRPr>
          </a:p>
          <a:p>
            <a:pPr eaLnBrk="1" hangingPunct="1">
              <a:lnSpc>
                <a:spcPct val="90000"/>
              </a:lnSpc>
              <a:buFontTx/>
              <a:buChar char="-"/>
            </a:pPr>
            <a:r>
              <a:rPr lang="cs-CZ" altLang="cs-CZ" sz="2400" b="1" dirty="0" smtClean="0">
                <a:solidFill>
                  <a:srgbClr val="336600"/>
                </a:solidFill>
                <a:latin typeface="Arial" panose="020B0604020202020204" pitchFamily="34" charset="0"/>
                <a:cs typeface="Arial" panose="020B0604020202020204" pitchFamily="34" charset="0"/>
              </a:rPr>
              <a:t>jakým způsobem, </a:t>
            </a:r>
          </a:p>
          <a:p>
            <a:pPr eaLnBrk="1" hangingPunct="1">
              <a:lnSpc>
                <a:spcPct val="90000"/>
              </a:lnSpc>
              <a:buFontTx/>
              <a:buChar char="-"/>
            </a:pPr>
            <a:r>
              <a:rPr lang="cs-CZ" altLang="cs-CZ" sz="2400" b="1" dirty="0" smtClean="0">
                <a:solidFill>
                  <a:srgbClr val="336600"/>
                </a:solidFill>
                <a:latin typeface="Arial" panose="020B0604020202020204" pitchFamily="34" charset="0"/>
                <a:cs typeface="Arial" panose="020B0604020202020204" pitchFamily="34" charset="0"/>
              </a:rPr>
              <a:t>v jakém publikačním orgánu s publikačním monopolem a </a:t>
            </a:r>
          </a:p>
          <a:p>
            <a:pPr eaLnBrk="1" hangingPunct="1">
              <a:lnSpc>
                <a:spcPct val="90000"/>
              </a:lnSpc>
              <a:buFontTx/>
              <a:buChar char="-"/>
            </a:pPr>
            <a:r>
              <a:rPr lang="cs-CZ" altLang="cs-CZ" sz="2400" b="1" dirty="0" smtClean="0">
                <a:solidFill>
                  <a:srgbClr val="336600"/>
                </a:solidFill>
                <a:latin typeface="Arial" panose="020B0604020202020204" pitchFamily="34" charset="0"/>
                <a:cs typeface="Arial" panose="020B0604020202020204" pitchFamily="34" charset="0"/>
              </a:rPr>
              <a:t>s jakým důsledkem se vyhlašují </a:t>
            </a:r>
          </a:p>
          <a:p>
            <a:pPr eaLnBrk="1" hangingPunct="1">
              <a:lnSpc>
                <a:spcPct val="90000"/>
              </a:lnSpc>
              <a:buFontTx/>
              <a:buChar char="-"/>
            </a:pPr>
            <a:r>
              <a:rPr lang="cs-CZ" altLang="cs-CZ" sz="2400" b="1" u="sng" dirty="0" smtClean="0">
                <a:solidFill>
                  <a:srgbClr val="FF0000"/>
                </a:solidFill>
                <a:latin typeface="Arial" panose="020B0604020202020204" pitchFamily="34" charset="0"/>
                <a:cs typeface="Arial" panose="020B0604020202020204" pitchFamily="34" charset="0"/>
              </a:rPr>
              <a:t>Nyní nejen právní předpisy</a:t>
            </a:r>
            <a:r>
              <a:rPr lang="cs-CZ" altLang="cs-CZ" sz="2400" dirty="0" smtClean="0">
                <a:solidFill>
                  <a:srgbClr val="336600"/>
                </a:solidFill>
                <a:latin typeface="Arial" panose="020B0604020202020204" pitchFamily="34" charset="0"/>
                <a:cs typeface="Arial" panose="020B0604020202020204" pitchFamily="34" charset="0"/>
              </a:rPr>
              <a:t>, ale i soudní rozhodnutí – rovněž jejich znalost se začíná vyžadovat </a:t>
            </a:r>
            <a:r>
              <a:rPr lang="cs-CZ" altLang="cs-CZ" sz="2400" dirty="0" smtClean="0">
                <a:solidFill>
                  <a:srgbClr val="336600"/>
                </a:solidFill>
                <a:latin typeface="Arial" panose="020B0604020202020204" pitchFamily="34" charset="0"/>
                <a:cs typeface="Arial" panose="020B0604020202020204" pitchFamily="34" charset="0"/>
              </a:rPr>
              <a:t>(přípustnost dovolání dle § 237 o.s.ř.– </a:t>
            </a:r>
            <a:r>
              <a:rPr lang="cs-CZ" altLang="cs-CZ" sz="2400" dirty="0" smtClean="0">
                <a:solidFill>
                  <a:srgbClr val="336600"/>
                </a:solidFill>
                <a:latin typeface="Arial" panose="020B0604020202020204" pitchFamily="34" charset="0"/>
                <a:cs typeface="Arial" panose="020B0604020202020204" pitchFamily="34" charset="0"/>
              </a:rPr>
              <a:t>viz dále</a:t>
            </a:r>
            <a:r>
              <a:rPr lang="cs-CZ" altLang="cs-CZ" sz="2400" dirty="0" smtClean="0">
                <a:solidFill>
                  <a:srgbClr val="336600"/>
                </a:solidFill>
                <a:latin typeface="Arial" panose="020B0604020202020204" pitchFamily="34" charset="0"/>
                <a:cs typeface="Arial" panose="020B0604020202020204" pitchFamily="34" charset="0"/>
              </a:rPr>
              <a:t>)</a:t>
            </a:r>
          </a:p>
          <a:p>
            <a:pPr eaLnBrk="1" hangingPunct="1">
              <a:lnSpc>
                <a:spcPct val="90000"/>
              </a:lnSpc>
              <a:buFontTx/>
              <a:buChar char="-"/>
            </a:pPr>
            <a:r>
              <a:rPr lang="cs-CZ" altLang="cs-CZ" sz="2400" dirty="0" smtClean="0">
                <a:solidFill>
                  <a:srgbClr val="336600"/>
                </a:solidFill>
                <a:latin typeface="Arial" panose="020B0604020202020204" pitchFamily="34" charset="0"/>
                <a:cs typeface="Arial" panose="020B0604020202020204" pitchFamily="34" charset="0"/>
              </a:rPr>
              <a:t>Povinností právního státu je vytvořit předpoklady znalosti toho, co stát od subjektů práva vyžaduje</a:t>
            </a:r>
            <a:endParaRPr lang="cs-CZ" altLang="cs-CZ" sz="2400" dirty="0" smtClean="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1873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3603">
                                            <p:txEl>
                                              <p:pRg st="0" end="0"/>
                                            </p:txEl>
                                          </p:spTgt>
                                        </p:tgtEl>
                                        <p:attrNameLst>
                                          <p:attrName>style.visibility</p:attrName>
                                        </p:attrNameLst>
                                      </p:cBhvr>
                                      <p:to>
                                        <p:strVal val="visible"/>
                                      </p:to>
                                    </p:set>
                                    <p:animEffect transition="in" filter="dissolve">
                                      <p:cBhvr>
                                        <p:cTn id="7" dur="500"/>
                                        <p:tgtEl>
                                          <p:spTgt spid="153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3603">
                                            <p:txEl>
                                              <p:pRg st="1" end="1"/>
                                            </p:txEl>
                                          </p:spTgt>
                                        </p:tgtEl>
                                        <p:attrNameLst>
                                          <p:attrName>style.visibility</p:attrName>
                                        </p:attrNameLst>
                                      </p:cBhvr>
                                      <p:to>
                                        <p:strVal val="visible"/>
                                      </p:to>
                                    </p:set>
                                    <p:animEffect transition="in" filter="dissolve">
                                      <p:cBhvr>
                                        <p:cTn id="12" dur="500"/>
                                        <p:tgtEl>
                                          <p:spTgt spid="1536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3603">
                                            <p:txEl>
                                              <p:pRg st="2" end="2"/>
                                            </p:txEl>
                                          </p:spTgt>
                                        </p:tgtEl>
                                        <p:attrNameLst>
                                          <p:attrName>style.visibility</p:attrName>
                                        </p:attrNameLst>
                                      </p:cBhvr>
                                      <p:to>
                                        <p:strVal val="visible"/>
                                      </p:to>
                                    </p:set>
                                    <p:animEffect transition="in" filter="dissolve">
                                      <p:cBhvr>
                                        <p:cTn id="17" dur="500"/>
                                        <p:tgtEl>
                                          <p:spTgt spid="1536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3603">
                                            <p:txEl>
                                              <p:pRg st="3" end="3"/>
                                            </p:txEl>
                                          </p:spTgt>
                                        </p:tgtEl>
                                        <p:attrNameLst>
                                          <p:attrName>style.visibility</p:attrName>
                                        </p:attrNameLst>
                                      </p:cBhvr>
                                      <p:to>
                                        <p:strVal val="visible"/>
                                      </p:to>
                                    </p:set>
                                    <p:animEffect transition="in" filter="dissolve">
                                      <p:cBhvr>
                                        <p:cTn id="22" dur="500"/>
                                        <p:tgtEl>
                                          <p:spTgt spid="15360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53603">
                                            <p:txEl>
                                              <p:pRg st="4" end="4"/>
                                            </p:txEl>
                                          </p:spTgt>
                                        </p:tgtEl>
                                        <p:attrNameLst>
                                          <p:attrName>style.visibility</p:attrName>
                                        </p:attrNameLst>
                                      </p:cBhvr>
                                      <p:to>
                                        <p:strVal val="visible"/>
                                      </p:to>
                                    </p:set>
                                    <p:animEffect transition="in" filter="dissolve">
                                      <p:cBhvr>
                                        <p:cTn id="27" dur="500"/>
                                        <p:tgtEl>
                                          <p:spTgt spid="15360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3603">
                                            <p:txEl>
                                              <p:pRg st="5" end="5"/>
                                            </p:txEl>
                                          </p:spTgt>
                                        </p:tgtEl>
                                        <p:attrNameLst>
                                          <p:attrName>style.visibility</p:attrName>
                                        </p:attrNameLst>
                                      </p:cBhvr>
                                      <p:to>
                                        <p:strVal val="visible"/>
                                      </p:to>
                                    </p:set>
                                    <p:animEffect transition="in" filter="dissolve">
                                      <p:cBhvr>
                                        <p:cTn id="32" dur="500"/>
                                        <p:tgtEl>
                                          <p:spTgt spid="15360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53603">
                                            <p:txEl>
                                              <p:pRg st="6" end="6"/>
                                            </p:txEl>
                                          </p:spTgt>
                                        </p:tgtEl>
                                        <p:attrNameLst>
                                          <p:attrName>style.visibility</p:attrName>
                                        </p:attrNameLst>
                                      </p:cBhvr>
                                      <p:to>
                                        <p:strVal val="visible"/>
                                      </p:to>
                                    </p:set>
                                    <p:animEffect transition="in" filter="dissolve">
                                      <p:cBhvr>
                                        <p:cTn id="37" dur="500"/>
                                        <p:tgtEl>
                                          <p:spTgt spid="15360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3"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44624"/>
            <a:ext cx="9036496" cy="576064"/>
          </a:xfrm>
        </p:spPr>
        <p:txBody>
          <a:bodyPr/>
          <a:lstStyle/>
          <a:p>
            <a:r>
              <a:rPr lang="cs-CZ" sz="2400" b="1" dirty="0" smtClean="0">
                <a:solidFill>
                  <a:srgbClr val="C00000"/>
                </a:solidFill>
                <a:effectLst>
                  <a:outerShdw blurRad="38100" dist="38100" dir="2700000" algn="tl">
                    <a:srgbClr val="000000">
                      <a:alpha val="43137"/>
                    </a:srgbClr>
                  </a:outerShdw>
                </a:effectLst>
              </a:rPr>
              <a:t>P</a:t>
            </a:r>
            <a:r>
              <a:rPr lang="cs-CZ" sz="2300" b="1" dirty="0" smtClean="0">
                <a:solidFill>
                  <a:srgbClr val="C00000"/>
                </a:solidFill>
                <a:effectLst>
                  <a:outerShdw blurRad="38100" dist="38100" dir="2700000" algn="tl">
                    <a:srgbClr val="000000">
                      <a:alpha val="43137"/>
                    </a:srgbClr>
                  </a:outerShdw>
                </a:effectLst>
              </a:rPr>
              <a:t>říklad retroaktivity a retrospektivity – </a:t>
            </a:r>
            <a:r>
              <a:rPr lang="cs-CZ" sz="2300" b="1" dirty="0" err="1" smtClean="0">
                <a:solidFill>
                  <a:srgbClr val="C00000"/>
                </a:solidFill>
                <a:effectLst>
                  <a:outerShdw blurRad="38100" dist="38100" dir="2700000" algn="tl">
                    <a:srgbClr val="000000">
                      <a:alpha val="43137"/>
                    </a:srgbClr>
                  </a:outerShdw>
                </a:effectLst>
              </a:rPr>
              <a:t>Pl</a:t>
            </a:r>
            <a:r>
              <a:rPr lang="cs-CZ" sz="2300" b="1" dirty="0" smtClean="0">
                <a:solidFill>
                  <a:srgbClr val="C00000"/>
                </a:solidFill>
                <a:effectLst>
                  <a:outerShdw blurRad="38100" dist="38100" dir="2700000" algn="tl">
                    <a:srgbClr val="000000">
                      <a:alpha val="43137"/>
                    </a:srgbClr>
                  </a:outerShdw>
                </a:effectLst>
              </a:rPr>
              <a:t>. 5/95 (výsluha za minulý režim)</a:t>
            </a:r>
            <a:endParaRPr lang="cs-CZ" sz="2300" b="1" dirty="0">
              <a:solidFill>
                <a:srgbClr val="C00000"/>
              </a:solidFill>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35496" y="620688"/>
            <a:ext cx="9108504" cy="5832648"/>
          </a:xfrm>
        </p:spPr>
        <p:txBody>
          <a:bodyPr/>
          <a:lstStyle/>
          <a:p>
            <a:pPr marL="0" indent="0">
              <a:buNone/>
            </a:pPr>
            <a:r>
              <a:rPr lang="cs-CZ" sz="1400" b="1" dirty="0" smtClean="0">
                <a:solidFill>
                  <a:srgbClr val="333399"/>
                </a:solidFill>
              </a:rPr>
              <a:t>Skupina </a:t>
            </a:r>
            <a:r>
              <a:rPr lang="cs-CZ" sz="1400" b="1" dirty="0">
                <a:solidFill>
                  <a:srgbClr val="333399"/>
                </a:solidFill>
              </a:rPr>
              <a:t>poslanců namítá, že napadené zákony jsou přímo retroaktivní ve vztahu k zákonům č. 186/1992 Sb. a č. 100/1970 Sb., resp. zákonu č. 76/1959 Sb., což je v rozporu se všeobecným zákazem retroaktivity, odvozeným ze zásad právního státu</a:t>
            </a:r>
            <a:r>
              <a:rPr lang="cs-CZ" sz="1400" dirty="0">
                <a:solidFill>
                  <a:srgbClr val="333399"/>
                </a:solidFill>
              </a:rPr>
              <a:t>, k jehož definičním znakům patří též princip právní jistoty a ochrany důvěry občanů v </a:t>
            </a:r>
            <a:r>
              <a:rPr lang="cs-CZ" sz="1400" dirty="0" smtClean="0">
                <a:solidFill>
                  <a:srgbClr val="333399"/>
                </a:solidFill>
              </a:rPr>
              <a:t>právo…</a:t>
            </a:r>
            <a:endParaRPr lang="cs-CZ" sz="1400" dirty="0">
              <a:solidFill>
                <a:srgbClr val="333399"/>
              </a:solidFill>
            </a:endParaRPr>
          </a:p>
          <a:p>
            <a:pPr marL="0" indent="0">
              <a:buNone/>
            </a:pPr>
            <a:r>
              <a:rPr lang="cs-CZ" sz="1800" b="1" dirty="0" smtClean="0">
                <a:solidFill>
                  <a:srgbClr val="C00000"/>
                </a:solidFill>
              </a:rPr>
              <a:t>Pravá </a:t>
            </a:r>
            <a:r>
              <a:rPr lang="cs-CZ" sz="1800" b="1" dirty="0">
                <a:solidFill>
                  <a:srgbClr val="C00000"/>
                </a:solidFill>
              </a:rPr>
              <a:t>retroaktivita </a:t>
            </a:r>
            <a:r>
              <a:rPr lang="cs-CZ" sz="1800" dirty="0">
                <a:solidFill>
                  <a:srgbClr val="333399"/>
                </a:solidFill>
              </a:rPr>
              <a:t>zahrnuje případy, kdy právní norma reglementuje i vznik právního vztahu a nároky z něho vzešlé před její účinností. </a:t>
            </a:r>
            <a:r>
              <a:rPr lang="cs-CZ" sz="1800" b="1" dirty="0">
                <a:solidFill>
                  <a:srgbClr val="C00000"/>
                </a:solidFill>
              </a:rPr>
              <a:t>Nepravá retroaktivita </a:t>
            </a:r>
            <a:r>
              <a:rPr lang="cs-CZ" sz="1800" dirty="0">
                <a:solidFill>
                  <a:srgbClr val="333399"/>
                </a:solidFill>
              </a:rPr>
              <a:t>spočívá v tom, že právní vztahy hmotného i procesního práva, které vznikly za platnosti práva starého, se spravují zásadně tímto právem, a to až do doby účinnosti práva nového. Po její účinnosti se však řídí právem novým (viz </a:t>
            </a:r>
            <a:r>
              <a:rPr lang="cs-CZ" sz="1800" dirty="0" err="1">
                <a:solidFill>
                  <a:srgbClr val="333399"/>
                </a:solidFill>
              </a:rPr>
              <a:t>Pl</a:t>
            </a:r>
            <a:r>
              <a:rPr lang="cs-CZ" sz="1800" dirty="0">
                <a:solidFill>
                  <a:srgbClr val="333399"/>
                </a:solidFill>
              </a:rPr>
              <a:t>. ÚS 3/94, </a:t>
            </a:r>
            <a:r>
              <a:rPr lang="cs-CZ" sz="1800" dirty="0" err="1">
                <a:solidFill>
                  <a:srgbClr val="333399"/>
                </a:solidFill>
              </a:rPr>
              <a:t>Sb.n.u</a:t>
            </a:r>
            <a:r>
              <a:rPr lang="cs-CZ" sz="1800" dirty="0">
                <a:solidFill>
                  <a:srgbClr val="333399"/>
                </a:solidFill>
              </a:rPr>
              <a:t>. ÚS sv. 1, díl I., č. 38).</a:t>
            </a:r>
          </a:p>
          <a:p>
            <a:pPr marL="0" indent="0">
              <a:buNone/>
            </a:pPr>
            <a:r>
              <a:rPr lang="cs-CZ" sz="1800" b="1" dirty="0">
                <a:solidFill>
                  <a:srgbClr val="FF0000"/>
                </a:solidFill>
              </a:rPr>
              <a:t>Za zpětně působící (pravá retroaktivita) by bylo možné novou úpravu považovat pouze tehdy, kdyby měnila samotný vznik určitého právního vztahu nebo následky právního vztahu, které nastaly přede dnem její účinnosti. </a:t>
            </a:r>
            <a:r>
              <a:rPr lang="cs-CZ" sz="1800" dirty="0">
                <a:solidFill>
                  <a:srgbClr val="333399"/>
                </a:solidFill>
              </a:rPr>
              <a:t>Nelze však vyloučit novou úpravu právních následků určitého právního vztahu dříve vzniklého působící ex </a:t>
            </a:r>
            <a:r>
              <a:rPr lang="cs-CZ" sz="1800" dirty="0" err="1">
                <a:solidFill>
                  <a:srgbClr val="333399"/>
                </a:solidFill>
              </a:rPr>
              <a:t>nunc</a:t>
            </a:r>
            <a:r>
              <a:rPr lang="cs-CZ" sz="1800" dirty="0">
                <a:solidFill>
                  <a:srgbClr val="333399"/>
                </a:solidFill>
              </a:rPr>
              <a:t>, jak je tomu v případě posuzovaných zákonů (viz nález pléna Ústavního soudu č. 164/1995 Sb.). </a:t>
            </a:r>
            <a:r>
              <a:rPr lang="cs-CZ" sz="1800" b="1" dirty="0">
                <a:solidFill>
                  <a:srgbClr val="FF0000"/>
                </a:solidFill>
              </a:rPr>
              <a:t>Aby se jednalo o retroaktivitu, musel by zákon odejmout (resp. zrušit) nárok na výsluhový příspěvek zpětně, ke dni jeho přiznání, přičemž by již vyplacené částky musely být vráceny</a:t>
            </a:r>
            <a:r>
              <a:rPr lang="cs-CZ" sz="1800" b="1" dirty="0">
                <a:solidFill>
                  <a:srgbClr val="333399"/>
                </a:solidFill>
              </a:rPr>
              <a:t>. Tak tomu však není. </a:t>
            </a:r>
            <a:r>
              <a:rPr lang="cs-CZ" sz="1800" dirty="0">
                <a:solidFill>
                  <a:srgbClr val="333399"/>
                </a:solidFill>
              </a:rPr>
              <a:t>Napadené zákony výslovně stanoví, že nesplňuje-li příslušná osoba nově upravené podmínky pro přiznání příspěvku za službu nebo splňuje-li podmínky pro přiznání příspěvku v nižší částce, sníží se ode dne účinnosti zákonů tyto příspěvky na výši odpovídající zápočtu doby zaměstnání nebo se jeho výplata zastaví. </a:t>
            </a:r>
            <a:r>
              <a:rPr lang="cs-CZ" sz="1800" b="1" dirty="0">
                <a:solidFill>
                  <a:srgbClr val="333399"/>
                </a:solidFill>
              </a:rPr>
              <a:t>Oba zákony tedy zcela jednoznačně stanoví svou účinnost do budoucna a jsou z tohoto hlediska v souladu s ústavním </a:t>
            </a:r>
            <a:r>
              <a:rPr lang="cs-CZ" sz="1800" b="1" dirty="0" smtClean="0">
                <a:solidFill>
                  <a:srgbClr val="333399"/>
                </a:solidFill>
              </a:rPr>
              <a:t>pořádkem.</a:t>
            </a:r>
            <a:r>
              <a:rPr lang="cs-CZ" sz="1800" dirty="0" smtClean="0">
                <a:solidFill>
                  <a:srgbClr val="333399"/>
                </a:solidFill>
              </a:rPr>
              <a:t>.</a:t>
            </a:r>
            <a:endParaRPr lang="cs-CZ" sz="1800" dirty="0">
              <a:solidFill>
                <a:srgbClr val="333399"/>
              </a:solidFill>
            </a:endParaRPr>
          </a:p>
        </p:txBody>
      </p:sp>
      <p:sp>
        <p:nvSpPr>
          <p:cNvPr id="4" name="Zástupný symbol pro zápatí 3"/>
          <p:cNvSpPr>
            <a:spLocks noGrp="1"/>
          </p:cNvSpPr>
          <p:nvPr>
            <p:ph type="ftr" sz="quarter" idx="11"/>
          </p:nvPr>
        </p:nvSpPr>
        <p:spPr/>
        <p:txBody>
          <a:bodyPr/>
          <a:lstStyle/>
          <a:p>
            <a:pPr>
              <a:defRPr/>
            </a:pPr>
            <a:r>
              <a:rPr lang="cs-CZ" smtClean="0"/>
              <a:t>J. Filip: Úvod do ústavního práva</a:t>
            </a:r>
            <a:endParaRPr lang="cs-CZ"/>
          </a:p>
        </p:txBody>
      </p:sp>
    </p:spTree>
    <p:extLst>
      <p:ext uri="{BB962C8B-B14F-4D97-AF65-F5344CB8AC3E}">
        <p14:creationId xmlns:p14="http://schemas.microsoft.com/office/powerpoint/2010/main" val="944854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4624"/>
            <a:ext cx="8229600" cy="792088"/>
          </a:xfrm>
        </p:spPr>
        <p:txBody>
          <a:bodyPr/>
          <a:lstStyle/>
          <a:p>
            <a:r>
              <a:rPr lang="cs-CZ" sz="3200" b="1" dirty="0" smtClean="0">
                <a:solidFill>
                  <a:srgbClr val="C00000"/>
                </a:solidFill>
              </a:rPr>
              <a:t>Reakce na retroaktivní předpis</a:t>
            </a:r>
            <a:endParaRPr lang="cs-CZ" sz="3200" b="1" dirty="0">
              <a:solidFill>
                <a:srgbClr val="C00000"/>
              </a:solidFill>
            </a:endParaRPr>
          </a:p>
        </p:txBody>
      </p:sp>
      <p:sp>
        <p:nvSpPr>
          <p:cNvPr id="3" name="Zástupný symbol pro obsah 2"/>
          <p:cNvSpPr>
            <a:spLocks noGrp="1"/>
          </p:cNvSpPr>
          <p:nvPr>
            <p:ph idx="1"/>
          </p:nvPr>
        </p:nvSpPr>
        <p:spPr>
          <a:xfrm>
            <a:off x="457200" y="836712"/>
            <a:ext cx="8229600" cy="5289451"/>
          </a:xfrm>
        </p:spPr>
        <p:txBody>
          <a:bodyPr/>
          <a:lstStyle/>
          <a:p>
            <a:pPr marL="0" lvl="0" indent="0">
              <a:buClr>
                <a:srgbClr val="F0A22E"/>
              </a:buClr>
              <a:buSzPct val="70000"/>
              <a:buNone/>
            </a:pPr>
            <a:r>
              <a:rPr lang="cs-CZ" sz="2400" b="1" dirty="0">
                <a:solidFill>
                  <a:srgbClr val="4E3B30"/>
                </a:solidFill>
                <a:latin typeface="Arial" charset="0"/>
              </a:rPr>
              <a:t>Nelze jej akceptovat</a:t>
            </a:r>
            <a:r>
              <a:rPr lang="cs-CZ" sz="2400" dirty="0">
                <a:solidFill>
                  <a:srgbClr val="4E3B30"/>
                </a:solidFill>
                <a:latin typeface="Arial" charset="0"/>
              </a:rPr>
              <a:t> – soud má dokonce povinnost k tomu nepřihlédnout, i když z textu jasně vyplývá</a:t>
            </a:r>
          </a:p>
          <a:p>
            <a:pPr marL="0" lvl="0" indent="0" algn="just">
              <a:buClr>
                <a:srgbClr val="F0A22E"/>
              </a:buClr>
              <a:buSzPct val="70000"/>
              <a:buNone/>
            </a:pPr>
            <a:r>
              <a:rPr lang="cs-CZ" sz="1800" b="1" dirty="0">
                <a:solidFill>
                  <a:srgbClr val="C00000"/>
                </a:solidFill>
                <a:latin typeface="Arial" charset="0"/>
              </a:rPr>
              <a:t>Příklad: </a:t>
            </a:r>
            <a:r>
              <a:rPr lang="cs-CZ" sz="1800" b="1" dirty="0" err="1">
                <a:solidFill>
                  <a:srgbClr val="C00000"/>
                </a:solidFill>
                <a:latin typeface="Arial" charset="0"/>
              </a:rPr>
              <a:t>NSS</a:t>
            </a:r>
            <a:r>
              <a:rPr lang="cs-CZ" sz="1800" b="1" dirty="0">
                <a:solidFill>
                  <a:srgbClr val="C00000"/>
                </a:solidFill>
                <a:latin typeface="Arial" charset="0"/>
              </a:rPr>
              <a:t> - </a:t>
            </a:r>
            <a:r>
              <a:rPr lang="cs-CZ" sz="1800" b="1" dirty="0">
                <a:solidFill>
                  <a:srgbClr val="C00000"/>
                </a:solidFill>
                <a:latin typeface="Times New Roman"/>
                <a:ea typeface="Calibri"/>
              </a:rPr>
              <a:t>4 </a:t>
            </a:r>
            <a:r>
              <a:rPr lang="cs-CZ" sz="1800" b="1" dirty="0" err="1">
                <a:solidFill>
                  <a:srgbClr val="C00000"/>
                </a:solidFill>
                <a:latin typeface="Times New Roman"/>
                <a:ea typeface="Calibri"/>
              </a:rPr>
              <a:t>Ans</a:t>
            </a:r>
            <a:r>
              <a:rPr lang="cs-CZ" sz="1800" b="1" dirty="0">
                <a:solidFill>
                  <a:srgbClr val="C00000"/>
                </a:solidFill>
                <a:latin typeface="Times New Roman"/>
                <a:ea typeface="Calibri"/>
              </a:rPr>
              <a:t> 5/2007-60 potvrdil názor KS v Brně</a:t>
            </a:r>
            <a:r>
              <a:rPr lang="cs-CZ" sz="1800" dirty="0">
                <a:solidFill>
                  <a:srgbClr val="4E3B30"/>
                </a:solidFill>
                <a:latin typeface="Times New Roman"/>
                <a:ea typeface="Calibri"/>
              </a:rPr>
              <a:t>, který rozhodl, že navzdory tomu, že zákon č. 61/2006 Sb., kterým se mění zákon o informacích, stanoví, že nabývá účinnosti dnem 1.1.2006, avšak byl </a:t>
            </a:r>
            <a:r>
              <a:rPr lang="cs-CZ" sz="1800" dirty="0" err="1">
                <a:solidFill>
                  <a:srgbClr val="4E3B30"/>
                </a:solidFill>
                <a:latin typeface="Times New Roman"/>
                <a:ea typeface="Calibri"/>
              </a:rPr>
              <a:t>byl</a:t>
            </a:r>
            <a:r>
              <a:rPr lang="cs-CZ" sz="1800" dirty="0">
                <a:solidFill>
                  <a:srgbClr val="4E3B30"/>
                </a:solidFill>
                <a:latin typeface="Times New Roman"/>
                <a:ea typeface="Calibri"/>
              </a:rPr>
              <a:t> vyhlášen ve Sbírce zákonů dne 8.3.2006 a po uplynutí patnáctidenní lhůty tedy nabyl účinnosti dne 23.3.2006.</a:t>
            </a:r>
          </a:p>
          <a:p>
            <a:pPr marL="0" lvl="0" indent="0" algn="just">
              <a:buClr>
                <a:srgbClr val="F0A22E"/>
              </a:buClr>
              <a:buSzPct val="70000"/>
              <a:buNone/>
            </a:pPr>
            <a:r>
              <a:rPr lang="cs-CZ" sz="1800" b="1" dirty="0">
                <a:solidFill>
                  <a:srgbClr val="4E3B30"/>
                </a:solidFill>
                <a:latin typeface="Times New Roman"/>
                <a:ea typeface="Calibri"/>
              </a:rPr>
              <a:t>Takto nyní bez dalšího postupuje redakce </a:t>
            </a:r>
            <a:r>
              <a:rPr lang="cs-CZ" sz="1800" b="1" dirty="0" err="1">
                <a:solidFill>
                  <a:srgbClr val="4E3B30"/>
                </a:solidFill>
                <a:latin typeface="Times New Roman"/>
                <a:ea typeface="Calibri"/>
              </a:rPr>
              <a:t>ASPI</a:t>
            </a:r>
            <a:r>
              <a:rPr lang="cs-CZ" sz="1800" b="1" dirty="0">
                <a:solidFill>
                  <a:srgbClr val="4E3B30"/>
                </a:solidFill>
                <a:latin typeface="Times New Roman"/>
                <a:ea typeface="Calibri"/>
              </a:rPr>
              <a:t> – viz zákon č. 25/2015 Sb. (změna rozpočtových pravidel o dotacích) – nabývá účinnosti 1.1.2015, ale schválen 20.1.2015. Protože vyhlášen až 5.2.2015</a:t>
            </a:r>
            <a:r>
              <a:rPr lang="cs-CZ" sz="1800" dirty="0">
                <a:solidFill>
                  <a:srgbClr val="4E3B30"/>
                </a:solidFill>
                <a:latin typeface="Times New Roman"/>
                <a:ea typeface="Calibri"/>
              </a:rPr>
              <a:t> ve Sbírce zákonů, uvedla redakce </a:t>
            </a:r>
            <a:r>
              <a:rPr lang="cs-CZ" sz="1800" dirty="0" err="1">
                <a:solidFill>
                  <a:srgbClr val="4E3B30"/>
                </a:solidFill>
                <a:latin typeface="Times New Roman"/>
                <a:ea typeface="Calibri"/>
              </a:rPr>
              <a:t>ASPI</a:t>
            </a:r>
            <a:r>
              <a:rPr lang="cs-CZ" sz="1800" dirty="0">
                <a:solidFill>
                  <a:srgbClr val="4E3B30"/>
                </a:solidFill>
                <a:latin typeface="Times New Roman"/>
                <a:ea typeface="Calibri"/>
              </a:rPr>
              <a:t> jako den účinnosti 15 den po vyhlášení – 20.2.2015</a:t>
            </a:r>
          </a:p>
          <a:p>
            <a:pPr marL="0" lvl="0" indent="0" algn="just">
              <a:buClr>
                <a:srgbClr val="F0A22E"/>
              </a:buClr>
              <a:buSzPct val="70000"/>
              <a:buNone/>
            </a:pPr>
            <a:r>
              <a:rPr lang="cs-CZ" sz="1800" b="1" dirty="0">
                <a:solidFill>
                  <a:srgbClr val="C00000"/>
                </a:solidFill>
                <a:latin typeface="Times New Roman"/>
              </a:rPr>
              <a:t>Nicméně ne vždy se postupuje takto </a:t>
            </a:r>
            <a:r>
              <a:rPr lang="cs-CZ" sz="1800" dirty="0">
                <a:solidFill>
                  <a:srgbClr val="4E3B30"/>
                </a:solidFill>
                <a:latin typeface="Times New Roman"/>
              </a:rPr>
              <a:t>– v případě přestupkového zákona </a:t>
            </a:r>
            <a:r>
              <a:rPr lang="cs-CZ" sz="1800" dirty="0" err="1">
                <a:solidFill>
                  <a:srgbClr val="C00000"/>
                </a:solidFill>
                <a:latin typeface="Times New Roman"/>
              </a:rPr>
              <a:t>Pl</a:t>
            </a:r>
            <a:r>
              <a:rPr lang="cs-CZ" sz="1800" dirty="0">
                <a:solidFill>
                  <a:srgbClr val="C00000"/>
                </a:solidFill>
                <a:latin typeface="Times New Roman"/>
              </a:rPr>
              <a:t>. ÚS 22/13 </a:t>
            </a:r>
            <a:r>
              <a:rPr lang="cs-CZ" sz="1800" dirty="0">
                <a:solidFill>
                  <a:srgbClr val="4E3B30"/>
                </a:solidFill>
                <a:latin typeface="Times New Roman"/>
              </a:rPr>
              <a:t>takové zpětné stanovení účinnosti zrušil (přestupkový zákon – zákaz pobytu) - stanovením účinnosti dnem 1. července 2012 ve svém důsledku (ne)zapříčiňuje, že ustanovení zákona č. 494/2012 Sb. působí retroaktivně (vyhlášen až 31.12.2012), což je zvlášť závažné v případě novelizace hmotněprávních ustanovení trestního zákoníku a zákona o přestupcích.</a:t>
            </a:r>
          </a:p>
        </p:txBody>
      </p:sp>
      <p:sp>
        <p:nvSpPr>
          <p:cNvPr id="4" name="Zástupný symbol pro zápatí 3"/>
          <p:cNvSpPr>
            <a:spLocks noGrp="1"/>
          </p:cNvSpPr>
          <p:nvPr>
            <p:ph type="ftr" sz="quarter" idx="11"/>
          </p:nvPr>
        </p:nvSpPr>
        <p:spPr/>
        <p:txBody>
          <a:bodyPr/>
          <a:lstStyle/>
          <a:p>
            <a:pPr>
              <a:defRPr/>
            </a:pPr>
            <a:r>
              <a:rPr lang="cs-CZ" smtClean="0"/>
              <a:t>J. Filip: Úvod do ústavního práva</a:t>
            </a:r>
            <a:endParaRPr lang="cs-CZ"/>
          </a:p>
        </p:txBody>
      </p:sp>
    </p:spTree>
    <p:extLst>
      <p:ext uri="{BB962C8B-B14F-4D97-AF65-F5344CB8AC3E}">
        <p14:creationId xmlns:p14="http://schemas.microsoft.com/office/powerpoint/2010/main" val="1193486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Zástupný symbol pro zápatí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2" pitchFamily="18" charset="2"/>
              <a:buChar char=""/>
              <a:defRPr sz="3200">
                <a:solidFill>
                  <a:schemeClr val="tx2"/>
                </a:solidFill>
                <a:latin typeface="Arial" pitchFamily="34" charset="0"/>
              </a:defRPr>
            </a:lvl1pPr>
            <a:lvl2pPr marL="742950" indent="-285750" eaLnBrk="0" hangingPunct="0">
              <a:spcBef>
                <a:spcPct val="20000"/>
              </a:spcBef>
              <a:buClr>
                <a:schemeClr val="accent1"/>
              </a:buClr>
              <a:buSzPct val="70000"/>
              <a:buFont typeface="Wingdings 2" pitchFamily="18" charset="2"/>
              <a:buChar char=""/>
              <a:defRPr sz="2800">
                <a:solidFill>
                  <a:schemeClr val="tx2"/>
                </a:solidFill>
                <a:latin typeface="Arial" pitchFamily="34" charset="0"/>
              </a:defRPr>
            </a:lvl2pPr>
            <a:lvl3pPr marL="1143000" indent="-228600" eaLnBrk="0" hangingPunct="0">
              <a:spcBef>
                <a:spcPct val="20000"/>
              </a:spcBef>
              <a:buClr>
                <a:schemeClr val="accent1"/>
              </a:buClr>
              <a:buSzPct val="70000"/>
              <a:buFont typeface="Wingdings 2" pitchFamily="18" charset="2"/>
              <a:buChar char=""/>
              <a:defRPr sz="2400">
                <a:solidFill>
                  <a:schemeClr val="tx2"/>
                </a:solidFill>
                <a:latin typeface="Arial" pitchFamily="34" charset="0"/>
              </a:defRPr>
            </a:lvl3pPr>
            <a:lvl4pPr marL="1600200" indent="-228600" eaLnBrk="0" hangingPunct="0">
              <a:spcBef>
                <a:spcPct val="20000"/>
              </a:spcBef>
              <a:buClr>
                <a:schemeClr val="accent1"/>
              </a:buClr>
              <a:buSzPct val="70000"/>
              <a:buFont typeface="Wingdings 2" pitchFamily="18" charset="2"/>
              <a:buChar char=""/>
              <a:defRPr sz="2000">
                <a:solidFill>
                  <a:schemeClr val="tx2"/>
                </a:solidFill>
                <a:latin typeface="Arial" pitchFamily="34" charset="0"/>
              </a:defRPr>
            </a:lvl4pPr>
            <a:lvl5pPr marL="2057400" indent="-228600" eaLnBrk="0" hangingPunct="0">
              <a:spcBef>
                <a:spcPct val="20000"/>
              </a:spcBef>
              <a:buClr>
                <a:schemeClr val="accent1"/>
              </a:buClr>
              <a:buSzPct val="60000"/>
              <a:buFont typeface="Wingdings 2" pitchFamily="18" charset="2"/>
              <a:buChar char=""/>
              <a:defRPr>
                <a:solidFill>
                  <a:schemeClr val="tx2"/>
                </a:solidFill>
                <a:latin typeface="Arial" pitchFamily="34" charset="0"/>
              </a:defRPr>
            </a:lvl5pPr>
            <a:lvl6pPr marL="25146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6pPr>
            <a:lvl7pPr marL="29718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7pPr>
            <a:lvl8pPr marL="34290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8pPr>
            <a:lvl9pPr marL="38862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9pPr>
          </a:lstStyle>
          <a:p>
            <a:pPr eaLnBrk="1" hangingPunct="1">
              <a:spcBef>
                <a:spcPct val="0"/>
              </a:spcBef>
              <a:buClrTx/>
              <a:buSzTx/>
              <a:buFontTx/>
              <a:buNone/>
            </a:pPr>
            <a:r>
              <a:rPr lang="cs-CZ" altLang="cs-CZ" sz="1100" b="1" dirty="0" smtClean="0">
                <a:solidFill>
                  <a:srgbClr val="D38E27"/>
                </a:solidFill>
                <a:latin typeface="Franklin Gothic Book" pitchFamily="34" charset="0"/>
              </a:rPr>
              <a:t>Filip, J.: Publikační právo</a:t>
            </a:r>
          </a:p>
        </p:txBody>
      </p:sp>
      <p:sp>
        <p:nvSpPr>
          <p:cNvPr id="5" name="Zástupný symbol pro číslo snímku 14"/>
          <p:cNvSpPr>
            <a:spLocks noGrp="1"/>
          </p:cNvSpPr>
          <p:nvPr>
            <p:ph type="sldNum" sz="quarter" idx="12"/>
          </p:nvPr>
        </p:nvSpPr>
        <p:spPr/>
        <p:txBody>
          <a:bodyPr/>
          <a:lstStyle/>
          <a:p>
            <a:pPr>
              <a:defRPr/>
            </a:pPr>
            <a:fld id="{BB8136F6-3D7A-4BCF-A506-7E7FAE97EA7E}" type="slidenum">
              <a:rPr lang="cs-CZ"/>
              <a:pPr>
                <a:defRPr/>
              </a:pPr>
              <a:t>3</a:t>
            </a:fld>
            <a:endParaRPr lang="cs-CZ"/>
          </a:p>
        </p:txBody>
      </p:sp>
      <p:sp>
        <p:nvSpPr>
          <p:cNvPr id="30724" name="Rectangle 2"/>
          <p:cNvSpPr>
            <a:spLocks noGrp="1"/>
          </p:cNvSpPr>
          <p:nvPr>
            <p:ph type="title" idx="4294967295"/>
          </p:nvPr>
        </p:nvSpPr>
        <p:spPr bwMode="auto">
          <a:xfrm>
            <a:off x="685800" y="0"/>
            <a:ext cx="7772400" cy="126876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normAutofit/>
          </a:bodyPr>
          <a:lstStyle/>
          <a:p>
            <a:pPr marL="342900" lvl="0" indent="-342900">
              <a:lnSpc>
                <a:spcPct val="90000"/>
              </a:lnSpc>
              <a:spcBef>
                <a:spcPct val="20000"/>
              </a:spcBef>
            </a:pPr>
            <a:r>
              <a:rPr lang="cs-CZ" altLang="cs-CZ" sz="4000" b="1" dirty="0">
                <a:solidFill>
                  <a:srgbClr val="000099"/>
                </a:solidFill>
                <a:latin typeface="Arial" panose="020B0604020202020204" pitchFamily="34" charset="0"/>
                <a:cs typeface="Arial" panose="020B0604020202020204" pitchFamily="34" charset="0"/>
              </a:rPr>
              <a:t>Definice</a:t>
            </a:r>
            <a:r>
              <a:rPr lang="cs-CZ" altLang="cs-CZ" b="1" dirty="0">
                <a:solidFill>
                  <a:srgbClr val="000099"/>
                </a:solidFill>
                <a:latin typeface="Arial" panose="020B0604020202020204" pitchFamily="34" charset="0"/>
                <a:cs typeface="Arial" panose="020B0604020202020204" pitchFamily="34" charset="0"/>
              </a:rPr>
              <a:t> </a:t>
            </a:r>
            <a:r>
              <a:rPr lang="cs-CZ" altLang="cs-CZ" sz="4000" b="1" dirty="0">
                <a:solidFill>
                  <a:srgbClr val="000099"/>
                </a:solidFill>
                <a:latin typeface="Arial" panose="020B0604020202020204" pitchFamily="34" charset="0"/>
                <a:cs typeface="Arial" panose="020B0604020202020204" pitchFamily="34" charset="0"/>
              </a:rPr>
              <a:t>publikačního práva</a:t>
            </a:r>
          </a:p>
        </p:txBody>
      </p:sp>
      <p:sp>
        <p:nvSpPr>
          <p:cNvPr id="153603" name="Rectangle 3"/>
          <p:cNvSpPr>
            <a:spLocks noGrp="1"/>
          </p:cNvSpPr>
          <p:nvPr>
            <p:ph type="body" idx="4294967295"/>
          </p:nvPr>
        </p:nvSpPr>
        <p:spPr>
          <a:xfrm>
            <a:off x="107504" y="1052736"/>
            <a:ext cx="8928992" cy="5256585"/>
          </a:xfrm>
        </p:spPr>
        <p:txBody>
          <a:bodyPr>
            <a:normAutofit/>
          </a:bodyPr>
          <a:lstStyle/>
          <a:p>
            <a:pPr marL="0" indent="0" eaLnBrk="1" hangingPunct="1">
              <a:lnSpc>
                <a:spcPct val="90000"/>
              </a:lnSpc>
              <a:buNone/>
            </a:pPr>
            <a:r>
              <a:rPr lang="cs-CZ" altLang="cs-CZ" sz="2400" b="1" dirty="0" smtClean="0">
                <a:solidFill>
                  <a:srgbClr val="C00000"/>
                </a:solidFill>
                <a:latin typeface="Arial" panose="020B0604020202020204" pitchFamily="34" charset="0"/>
                <a:cs typeface="Arial" panose="020B0604020202020204" pitchFamily="34" charset="0"/>
              </a:rPr>
              <a:t>s účinkem domněnky všeobecné znalosti</a:t>
            </a:r>
            <a:r>
              <a:rPr lang="cs-CZ" altLang="cs-CZ" sz="2400" b="1" dirty="0" smtClean="0">
                <a:solidFill>
                  <a:srgbClr val="336600"/>
                </a:solidFill>
                <a:latin typeface="Arial" panose="020B0604020202020204" pitchFamily="34" charset="0"/>
                <a:cs typeface="Arial" panose="020B0604020202020204" pitchFamily="34" charset="0"/>
              </a:rPr>
              <a:t> (§ 2 ABGB)</a:t>
            </a:r>
          </a:p>
          <a:p>
            <a:pPr eaLnBrk="1" hangingPunct="1">
              <a:lnSpc>
                <a:spcPct val="90000"/>
              </a:lnSpc>
              <a:buFont typeface="Wingdings 2" pitchFamily="18" charset="2"/>
              <a:buNone/>
            </a:pPr>
            <a:r>
              <a:rPr lang="cs-CZ" altLang="cs-CZ" sz="1800" b="1" dirty="0" smtClean="0">
                <a:solidFill>
                  <a:srgbClr val="006600"/>
                </a:solidFill>
                <a:latin typeface="Franklin Gothic Book" pitchFamily="34" charset="0"/>
              </a:rPr>
              <a:t>Zákon č. 309/1999 Sb. – Sbírka zákonů, Sbírka mezinárodních smluv</a:t>
            </a:r>
          </a:p>
          <a:p>
            <a:pPr eaLnBrk="1" hangingPunct="1">
              <a:lnSpc>
                <a:spcPct val="90000"/>
              </a:lnSpc>
              <a:buFont typeface="Wingdings 2" pitchFamily="18" charset="2"/>
              <a:buNone/>
            </a:pPr>
            <a:r>
              <a:rPr lang="cs-CZ" altLang="cs-CZ" sz="1800" b="1" dirty="0" smtClean="0">
                <a:solidFill>
                  <a:srgbClr val="006600"/>
                </a:solidFill>
                <a:latin typeface="Franklin Gothic Book" pitchFamily="34" charset="0"/>
              </a:rPr>
              <a:t>Zákon č. 128/2000 Sb., - úřední deska</a:t>
            </a:r>
          </a:p>
          <a:p>
            <a:pPr eaLnBrk="1" hangingPunct="1">
              <a:lnSpc>
                <a:spcPct val="90000"/>
              </a:lnSpc>
              <a:buFont typeface="Wingdings 2" pitchFamily="18" charset="2"/>
              <a:buNone/>
            </a:pPr>
            <a:r>
              <a:rPr lang="cs-CZ" altLang="cs-CZ" sz="1800" b="1" dirty="0" smtClean="0">
                <a:solidFill>
                  <a:srgbClr val="006600"/>
                </a:solidFill>
                <a:latin typeface="Franklin Gothic Book" pitchFamily="34" charset="0"/>
              </a:rPr>
              <a:t>Zákon č. 129/2000 Sb. – úřední deska, </a:t>
            </a:r>
            <a:r>
              <a:rPr lang="cs-CZ" altLang="cs-CZ" sz="1800" b="1" dirty="0">
                <a:solidFill>
                  <a:srgbClr val="006600"/>
                </a:solidFill>
                <a:latin typeface="Franklin Gothic Book" pitchFamily="34" charset="0"/>
              </a:rPr>
              <a:t>V</a:t>
            </a:r>
            <a:r>
              <a:rPr lang="cs-CZ" altLang="cs-CZ" sz="1800" b="1" dirty="0" smtClean="0">
                <a:solidFill>
                  <a:srgbClr val="006600"/>
                </a:solidFill>
                <a:latin typeface="Franklin Gothic Book" pitchFamily="34" charset="0"/>
              </a:rPr>
              <a:t>ěstník právních předpisů kraje</a:t>
            </a:r>
          </a:p>
          <a:p>
            <a:pPr>
              <a:lnSpc>
                <a:spcPct val="90000"/>
              </a:lnSpc>
              <a:buNone/>
            </a:pPr>
            <a:r>
              <a:rPr lang="cs-CZ" altLang="cs-CZ" sz="1800" b="1" dirty="0" smtClean="0">
                <a:solidFill>
                  <a:srgbClr val="006600"/>
                </a:solidFill>
                <a:latin typeface="Franklin Gothic Book" pitchFamily="34" charset="0"/>
              </a:rPr>
              <a:t>Nařízení Rady (EU) č. 216/2013 o elektronickém vydávání Úředního věstníku EU </a:t>
            </a:r>
          </a:p>
          <a:p>
            <a:pPr>
              <a:lnSpc>
                <a:spcPct val="90000"/>
              </a:lnSpc>
              <a:buNone/>
            </a:pPr>
            <a:r>
              <a:rPr lang="cs-CZ" altLang="cs-CZ" sz="2800" b="1" dirty="0" smtClean="0">
                <a:solidFill>
                  <a:srgbClr val="C00000"/>
                </a:solidFill>
                <a:latin typeface="Arial" panose="020B0604020202020204" pitchFamily="34" charset="0"/>
                <a:cs typeface="Arial" panose="020B0604020202020204" pitchFamily="34" charset="0"/>
              </a:rPr>
              <a:t>Význam publikace – spory </a:t>
            </a:r>
          </a:p>
          <a:p>
            <a:pPr>
              <a:lnSpc>
                <a:spcPct val="90000"/>
              </a:lnSpc>
              <a:buNone/>
            </a:pPr>
            <a:r>
              <a:rPr lang="cs-CZ" altLang="cs-CZ" sz="2400" b="1" dirty="0" smtClean="0">
                <a:solidFill>
                  <a:srgbClr val="C00000"/>
                </a:solidFill>
                <a:latin typeface="Arial" panose="020B0604020202020204" pitchFamily="34" charset="0"/>
                <a:cs typeface="Arial" panose="020B0604020202020204" pitchFamily="34" charset="0"/>
              </a:rPr>
              <a:t>– SRN – ochrana ústavy – nesmí se publikovat</a:t>
            </a:r>
          </a:p>
          <a:p>
            <a:pPr>
              <a:lnSpc>
                <a:spcPct val="90000"/>
              </a:lnSpc>
              <a:buNone/>
            </a:pPr>
            <a:r>
              <a:rPr lang="cs-CZ" altLang="cs-CZ" sz="2400" b="1" dirty="0" smtClean="0">
                <a:solidFill>
                  <a:srgbClr val="7030A0"/>
                </a:solidFill>
                <a:latin typeface="Arial" panose="020B0604020202020204" pitchFamily="34" charset="0"/>
                <a:cs typeface="Arial" panose="020B0604020202020204" pitchFamily="34" charset="0"/>
              </a:rPr>
              <a:t>ČSFR 1992 </a:t>
            </a:r>
            <a:r>
              <a:rPr lang="cs-CZ" altLang="cs-CZ" sz="2400" b="1" dirty="0" smtClean="0">
                <a:solidFill>
                  <a:srgbClr val="7030A0"/>
                </a:solidFill>
                <a:latin typeface="Arial" panose="020B0604020202020204" pitchFamily="34" charset="0"/>
                <a:cs typeface="Arial" panose="020B0604020202020204" pitchFamily="34" charset="0"/>
              </a:rPr>
              <a:t>– spor o to, kdo posoudí ústavnost lustračního zákona</a:t>
            </a:r>
          </a:p>
          <a:p>
            <a:pPr>
              <a:lnSpc>
                <a:spcPct val="90000"/>
              </a:lnSpc>
              <a:buNone/>
            </a:pPr>
            <a:r>
              <a:rPr lang="cs-CZ" altLang="cs-CZ" sz="2400" b="1" dirty="0" smtClean="0">
                <a:solidFill>
                  <a:srgbClr val="FF0000"/>
                </a:solidFill>
                <a:latin typeface="Arial" panose="020B0604020202020204" pitchFamily="34" charset="0"/>
                <a:cs typeface="Arial" panose="020B0604020202020204" pitchFamily="34" charset="0"/>
              </a:rPr>
              <a:t>Polsko</a:t>
            </a:r>
            <a:r>
              <a:rPr lang="cs-CZ" altLang="cs-CZ" sz="2400" b="1" dirty="0" smtClean="0">
                <a:solidFill>
                  <a:srgbClr val="0070C0"/>
                </a:solidFill>
                <a:latin typeface="Arial" panose="020B0604020202020204" pitchFamily="34" charset="0"/>
                <a:cs typeface="Arial" panose="020B0604020202020204" pitchFamily="34" charset="0"/>
              </a:rPr>
              <a:t> – spor o publikaci rozsudku Ústavního tribunálu – musí se publikovat, jen TK má monopol na rozhodnutí, co je ústavní (premiérka odmítá, že by to naopak bylo neústavní, neboť nejde o rozhodnutí, nýbrž jen stanovisko, nebylo 13 soudců)</a:t>
            </a:r>
            <a:endParaRPr lang="cs-CZ" altLang="cs-CZ" sz="1800" b="1" dirty="0">
              <a:solidFill>
                <a:srgbClr val="0070C0"/>
              </a:solidFill>
              <a:latin typeface="Franklin Gothic Book" pitchFamily="34" charset="0"/>
            </a:endParaRPr>
          </a:p>
        </p:txBody>
      </p:sp>
    </p:spTree>
    <p:extLst>
      <p:ext uri="{BB962C8B-B14F-4D97-AF65-F5344CB8AC3E}">
        <p14:creationId xmlns:p14="http://schemas.microsoft.com/office/powerpoint/2010/main" val="1423757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3603">
                                            <p:txEl>
                                              <p:pRg st="0" end="0"/>
                                            </p:txEl>
                                          </p:spTgt>
                                        </p:tgtEl>
                                        <p:attrNameLst>
                                          <p:attrName>style.visibility</p:attrName>
                                        </p:attrNameLst>
                                      </p:cBhvr>
                                      <p:to>
                                        <p:strVal val="visible"/>
                                      </p:to>
                                    </p:set>
                                    <p:animEffect transition="in" filter="dissolve">
                                      <p:cBhvr>
                                        <p:cTn id="7" dur="500"/>
                                        <p:tgtEl>
                                          <p:spTgt spid="1536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3603">
                                            <p:txEl>
                                              <p:pRg st="1" end="1"/>
                                            </p:txEl>
                                          </p:spTgt>
                                        </p:tgtEl>
                                        <p:attrNameLst>
                                          <p:attrName>style.visibility</p:attrName>
                                        </p:attrNameLst>
                                      </p:cBhvr>
                                      <p:to>
                                        <p:strVal val="visible"/>
                                      </p:to>
                                    </p:set>
                                    <p:animEffect transition="in" filter="dissolve">
                                      <p:cBhvr>
                                        <p:cTn id="12" dur="500"/>
                                        <p:tgtEl>
                                          <p:spTgt spid="1536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3603">
                                            <p:txEl>
                                              <p:pRg st="2" end="2"/>
                                            </p:txEl>
                                          </p:spTgt>
                                        </p:tgtEl>
                                        <p:attrNameLst>
                                          <p:attrName>style.visibility</p:attrName>
                                        </p:attrNameLst>
                                      </p:cBhvr>
                                      <p:to>
                                        <p:strVal val="visible"/>
                                      </p:to>
                                    </p:set>
                                    <p:animEffect transition="in" filter="dissolve">
                                      <p:cBhvr>
                                        <p:cTn id="17" dur="500"/>
                                        <p:tgtEl>
                                          <p:spTgt spid="1536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3603">
                                            <p:txEl>
                                              <p:pRg st="3" end="3"/>
                                            </p:txEl>
                                          </p:spTgt>
                                        </p:tgtEl>
                                        <p:attrNameLst>
                                          <p:attrName>style.visibility</p:attrName>
                                        </p:attrNameLst>
                                      </p:cBhvr>
                                      <p:to>
                                        <p:strVal val="visible"/>
                                      </p:to>
                                    </p:set>
                                    <p:animEffect transition="in" filter="dissolve">
                                      <p:cBhvr>
                                        <p:cTn id="22" dur="500"/>
                                        <p:tgtEl>
                                          <p:spTgt spid="15360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53603">
                                            <p:txEl>
                                              <p:pRg st="4" end="4"/>
                                            </p:txEl>
                                          </p:spTgt>
                                        </p:tgtEl>
                                        <p:attrNameLst>
                                          <p:attrName>style.visibility</p:attrName>
                                        </p:attrNameLst>
                                      </p:cBhvr>
                                      <p:to>
                                        <p:strVal val="visible"/>
                                      </p:to>
                                    </p:set>
                                    <p:animEffect transition="in" filter="dissolve">
                                      <p:cBhvr>
                                        <p:cTn id="27" dur="500"/>
                                        <p:tgtEl>
                                          <p:spTgt spid="15360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3603">
                                            <p:txEl>
                                              <p:pRg st="5" end="5"/>
                                            </p:txEl>
                                          </p:spTgt>
                                        </p:tgtEl>
                                        <p:attrNameLst>
                                          <p:attrName>style.visibility</p:attrName>
                                        </p:attrNameLst>
                                      </p:cBhvr>
                                      <p:to>
                                        <p:strVal val="visible"/>
                                      </p:to>
                                    </p:set>
                                    <p:animEffect transition="in" filter="dissolve">
                                      <p:cBhvr>
                                        <p:cTn id="32" dur="500"/>
                                        <p:tgtEl>
                                          <p:spTgt spid="15360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53603">
                                            <p:txEl>
                                              <p:pRg st="6" end="6"/>
                                            </p:txEl>
                                          </p:spTgt>
                                        </p:tgtEl>
                                        <p:attrNameLst>
                                          <p:attrName>style.visibility</p:attrName>
                                        </p:attrNameLst>
                                      </p:cBhvr>
                                      <p:to>
                                        <p:strVal val="visible"/>
                                      </p:to>
                                    </p:set>
                                    <p:animEffect transition="in" filter="dissolve">
                                      <p:cBhvr>
                                        <p:cTn id="37" dur="500"/>
                                        <p:tgtEl>
                                          <p:spTgt spid="15360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53603">
                                            <p:txEl>
                                              <p:pRg st="7" end="7"/>
                                            </p:txEl>
                                          </p:spTgt>
                                        </p:tgtEl>
                                        <p:attrNameLst>
                                          <p:attrName>style.visibility</p:attrName>
                                        </p:attrNameLst>
                                      </p:cBhvr>
                                      <p:to>
                                        <p:strVal val="visible"/>
                                      </p:to>
                                    </p:set>
                                    <p:animEffect transition="in" filter="dissolve">
                                      <p:cBhvr>
                                        <p:cTn id="42" dur="500"/>
                                        <p:tgtEl>
                                          <p:spTgt spid="15360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53603">
                                            <p:txEl>
                                              <p:pRg st="8" end="8"/>
                                            </p:txEl>
                                          </p:spTgt>
                                        </p:tgtEl>
                                        <p:attrNameLst>
                                          <p:attrName>style.visibility</p:attrName>
                                        </p:attrNameLst>
                                      </p:cBhvr>
                                      <p:to>
                                        <p:strVal val="visible"/>
                                      </p:to>
                                    </p:set>
                                    <p:animEffect transition="in" filter="dissolve">
                                      <p:cBhvr>
                                        <p:cTn id="47" dur="500"/>
                                        <p:tgtEl>
                                          <p:spTgt spid="15360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Zástupný symbol pro zápatí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2" pitchFamily="18" charset="2"/>
              <a:buChar char=""/>
              <a:defRPr sz="3200">
                <a:solidFill>
                  <a:schemeClr val="tx2"/>
                </a:solidFill>
                <a:latin typeface="Arial" pitchFamily="34" charset="0"/>
              </a:defRPr>
            </a:lvl1pPr>
            <a:lvl2pPr marL="742950" indent="-285750" eaLnBrk="0" hangingPunct="0">
              <a:spcBef>
                <a:spcPct val="20000"/>
              </a:spcBef>
              <a:buClr>
                <a:schemeClr val="accent1"/>
              </a:buClr>
              <a:buSzPct val="70000"/>
              <a:buFont typeface="Wingdings 2" pitchFamily="18" charset="2"/>
              <a:buChar char=""/>
              <a:defRPr sz="2800">
                <a:solidFill>
                  <a:schemeClr val="tx2"/>
                </a:solidFill>
                <a:latin typeface="Arial" pitchFamily="34" charset="0"/>
              </a:defRPr>
            </a:lvl2pPr>
            <a:lvl3pPr marL="1143000" indent="-228600" eaLnBrk="0" hangingPunct="0">
              <a:spcBef>
                <a:spcPct val="20000"/>
              </a:spcBef>
              <a:buClr>
                <a:schemeClr val="accent1"/>
              </a:buClr>
              <a:buSzPct val="70000"/>
              <a:buFont typeface="Wingdings 2" pitchFamily="18" charset="2"/>
              <a:buChar char=""/>
              <a:defRPr sz="2400">
                <a:solidFill>
                  <a:schemeClr val="tx2"/>
                </a:solidFill>
                <a:latin typeface="Arial" pitchFamily="34" charset="0"/>
              </a:defRPr>
            </a:lvl3pPr>
            <a:lvl4pPr marL="1600200" indent="-228600" eaLnBrk="0" hangingPunct="0">
              <a:spcBef>
                <a:spcPct val="20000"/>
              </a:spcBef>
              <a:buClr>
                <a:schemeClr val="accent1"/>
              </a:buClr>
              <a:buSzPct val="70000"/>
              <a:buFont typeface="Wingdings 2" pitchFamily="18" charset="2"/>
              <a:buChar char=""/>
              <a:defRPr sz="2000">
                <a:solidFill>
                  <a:schemeClr val="tx2"/>
                </a:solidFill>
                <a:latin typeface="Arial" pitchFamily="34" charset="0"/>
              </a:defRPr>
            </a:lvl4pPr>
            <a:lvl5pPr marL="2057400" indent="-228600" eaLnBrk="0" hangingPunct="0">
              <a:spcBef>
                <a:spcPct val="20000"/>
              </a:spcBef>
              <a:buClr>
                <a:schemeClr val="accent1"/>
              </a:buClr>
              <a:buSzPct val="60000"/>
              <a:buFont typeface="Wingdings 2" pitchFamily="18" charset="2"/>
              <a:buChar char=""/>
              <a:defRPr>
                <a:solidFill>
                  <a:schemeClr val="tx2"/>
                </a:solidFill>
                <a:latin typeface="Arial" pitchFamily="34" charset="0"/>
              </a:defRPr>
            </a:lvl5pPr>
            <a:lvl6pPr marL="25146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6pPr>
            <a:lvl7pPr marL="29718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7pPr>
            <a:lvl8pPr marL="34290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8pPr>
            <a:lvl9pPr marL="38862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9pPr>
          </a:lstStyle>
          <a:p>
            <a:pPr eaLnBrk="1" hangingPunct="1">
              <a:spcBef>
                <a:spcPct val="0"/>
              </a:spcBef>
              <a:buClrTx/>
              <a:buSzTx/>
              <a:buFontTx/>
              <a:buNone/>
            </a:pPr>
            <a:r>
              <a:rPr lang="cs-CZ" altLang="cs-CZ" sz="1100" b="1" dirty="0" smtClean="0">
                <a:solidFill>
                  <a:srgbClr val="D38E27"/>
                </a:solidFill>
                <a:latin typeface="Franklin Gothic Book" pitchFamily="34" charset="0"/>
              </a:rPr>
              <a:t>Filip, J.: Publikační právo</a:t>
            </a:r>
          </a:p>
        </p:txBody>
      </p:sp>
      <p:sp>
        <p:nvSpPr>
          <p:cNvPr id="5" name="Zástupný symbol pro číslo snímku 14"/>
          <p:cNvSpPr>
            <a:spLocks noGrp="1"/>
          </p:cNvSpPr>
          <p:nvPr>
            <p:ph type="sldNum" sz="quarter" idx="12"/>
          </p:nvPr>
        </p:nvSpPr>
        <p:spPr/>
        <p:txBody>
          <a:bodyPr/>
          <a:lstStyle/>
          <a:p>
            <a:pPr>
              <a:defRPr/>
            </a:pPr>
            <a:fld id="{BB8136F6-3D7A-4BCF-A506-7E7FAE97EA7E}" type="slidenum">
              <a:rPr lang="cs-CZ"/>
              <a:pPr>
                <a:defRPr/>
              </a:pPr>
              <a:t>4</a:t>
            </a:fld>
            <a:endParaRPr lang="cs-CZ"/>
          </a:p>
        </p:txBody>
      </p:sp>
      <p:sp>
        <p:nvSpPr>
          <p:cNvPr id="30724" name="Rectangle 2"/>
          <p:cNvSpPr>
            <a:spLocks noGrp="1"/>
          </p:cNvSpPr>
          <p:nvPr>
            <p:ph type="title" idx="4294967295"/>
          </p:nvPr>
        </p:nvSpPr>
        <p:spPr bwMode="auto">
          <a:xfrm>
            <a:off x="323528" y="0"/>
            <a:ext cx="8640960" cy="836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normAutofit/>
          </a:bodyPr>
          <a:lstStyle/>
          <a:p>
            <a:pPr marL="342900" lvl="0" indent="-342900">
              <a:lnSpc>
                <a:spcPct val="90000"/>
              </a:lnSpc>
              <a:spcBef>
                <a:spcPct val="20000"/>
              </a:spcBef>
            </a:pPr>
            <a:r>
              <a:rPr lang="cs-CZ" altLang="cs-CZ" sz="2400" b="1" dirty="0">
                <a:solidFill>
                  <a:srgbClr val="000099"/>
                </a:solidFill>
                <a:latin typeface="Arial" panose="020B0604020202020204" pitchFamily="34" charset="0"/>
                <a:cs typeface="Arial" panose="020B0604020202020204" pitchFamily="34" charset="0"/>
              </a:rPr>
              <a:t>Definice</a:t>
            </a:r>
            <a:r>
              <a:rPr lang="cs-CZ" altLang="cs-CZ" sz="2800" b="1" dirty="0">
                <a:solidFill>
                  <a:srgbClr val="000099"/>
                </a:solidFill>
                <a:latin typeface="Arial" panose="020B0604020202020204" pitchFamily="34" charset="0"/>
                <a:cs typeface="Arial" panose="020B0604020202020204" pitchFamily="34" charset="0"/>
              </a:rPr>
              <a:t> </a:t>
            </a:r>
            <a:r>
              <a:rPr lang="cs-CZ" altLang="cs-CZ" sz="2400" b="1" dirty="0">
                <a:solidFill>
                  <a:srgbClr val="000099"/>
                </a:solidFill>
                <a:latin typeface="Arial" panose="020B0604020202020204" pitchFamily="34" charset="0"/>
                <a:cs typeface="Arial" panose="020B0604020202020204" pitchFamily="34" charset="0"/>
              </a:rPr>
              <a:t>publikačního </a:t>
            </a:r>
            <a:r>
              <a:rPr lang="cs-CZ" altLang="cs-CZ" sz="2400" b="1" dirty="0" smtClean="0">
                <a:solidFill>
                  <a:srgbClr val="000099"/>
                </a:solidFill>
                <a:latin typeface="Arial" panose="020B0604020202020204" pitchFamily="34" charset="0"/>
                <a:cs typeface="Arial" panose="020B0604020202020204" pitchFamily="34" charset="0"/>
              </a:rPr>
              <a:t>práva – II.</a:t>
            </a:r>
            <a:endParaRPr lang="cs-CZ" altLang="cs-CZ" sz="2400" b="1" dirty="0">
              <a:solidFill>
                <a:srgbClr val="000099"/>
              </a:solidFill>
              <a:latin typeface="Arial" panose="020B0604020202020204" pitchFamily="34" charset="0"/>
              <a:cs typeface="Arial" panose="020B0604020202020204" pitchFamily="34" charset="0"/>
            </a:endParaRPr>
          </a:p>
        </p:txBody>
      </p:sp>
      <p:sp>
        <p:nvSpPr>
          <p:cNvPr id="153603" name="Rectangle 3"/>
          <p:cNvSpPr>
            <a:spLocks noGrp="1"/>
          </p:cNvSpPr>
          <p:nvPr>
            <p:ph type="body" idx="4294967295"/>
          </p:nvPr>
        </p:nvSpPr>
        <p:spPr>
          <a:xfrm>
            <a:off x="107504" y="692696"/>
            <a:ext cx="8928992" cy="5976664"/>
          </a:xfrm>
        </p:spPr>
        <p:txBody>
          <a:bodyPr>
            <a:normAutofit/>
          </a:bodyPr>
          <a:lstStyle/>
          <a:p>
            <a:pPr marL="0" indent="0" eaLnBrk="1" hangingPunct="1">
              <a:lnSpc>
                <a:spcPct val="90000"/>
              </a:lnSpc>
              <a:buNone/>
            </a:pPr>
            <a:r>
              <a:rPr lang="cs-CZ" altLang="cs-CZ" sz="2400" b="1" dirty="0" smtClean="0">
                <a:solidFill>
                  <a:srgbClr val="C00000"/>
                </a:solidFill>
                <a:latin typeface="Arial" panose="020B0604020202020204" pitchFamily="34" charset="0"/>
                <a:cs typeface="Arial" panose="020B0604020202020204" pitchFamily="34" charset="0"/>
              </a:rPr>
              <a:t>Potřeba reagovat na nové jevy v právu – nutná znalost nejen </a:t>
            </a:r>
            <a:r>
              <a:rPr lang="cs-CZ" altLang="cs-CZ" sz="2400" b="1" dirty="0" err="1" smtClean="0">
                <a:solidFill>
                  <a:srgbClr val="C00000"/>
                </a:solidFill>
                <a:latin typeface="Arial" panose="020B0604020202020204" pitchFamily="34" charset="0"/>
                <a:cs typeface="Arial" panose="020B0604020202020204" pitchFamily="34" charset="0"/>
              </a:rPr>
              <a:t>pr</a:t>
            </a:r>
            <a:r>
              <a:rPr lang="cs-CZ" altLang="cs-CZ" sz="2400" b="1" dirty="0" smtClean="0">
                <a:solidFill>
                  <a:srgbClr val="C00000"/>
                </a:solidFill>
                <a:latin typeface="Arial" panose="020B0604020202020204" pitchFamily="34" charset="0"/>
                <a:cs typeface="Arial" panose="020B0604020202020204" pitchFamily="34" charset="0"/>
              </a:rPr>
              <a:t>. předpisů, ale i směrnic, informací, pokynů</a:t>
            </a:r>
            <a:endParaRPr lang="cs-CZ" altLang="cs-CZ" sz="2400" b="1" dirty="0" smtClean="0">
              <a:solidFill>
                <a:srgbClr val="C00000"/>
              </a:solidFill>
              <a:latin typeface="Arial" panose="020B0604020202020204" pitchFamily="34" charset="0"/>
              <a:cs typeface="Arial" panose="020B0604020202020204" pitchFamily="34" charset="0"/>
            </a:endParaRPr>
          </a:p>
          <a:p>
            <a:pPr eaLnBrk="1" hangingPunct="1">
              <a:lnSpc>
                <a:spcPct val="90000"/>
              </a:lnSpc>
              <a:buAutoNum type="alphaLcParenR"/>
            </a:pPr>
            <a:r>
              <a:rPr lang="cs-CZ" altLang="cs-CZ" sz="2000" b="1" dirty="0" smtClean="0">
                <a:solidFill>
                  <a:srgbClr val="006600"/>
                </a:solidFill>
                <a:latin typeface="Franklin Gothic Book" pitchFamily="34" charset="0"/>
              </a:rPr>
              <a:t>např</a:t>
            </a:r>
            <a:r>
              <a:rPr lang="cs-CZ" altLang="cs-CZ" sz="2000" b="1" dirty="0">
                <a:solidFill>
                  <a:srgbClr val="006600"/>
                </a:solidFill>
                <a:latin typeface="Franklin Gothic Book" pitchFamily="34" charset="0"/>
              </a:rPr>
              <a:t>. </a:t>
            </a:r>
            <a:r>
              <a:rPr lang="cs-CZ" altLang="cs-CZ" sz="2000" b="1" u="sng" dirty="0">
                <a:solidFill>
                  <a:srgbClr val="006600"/>
                </a:solidFill>
                <a:latin typeface="Franklin Gothic Book" pitchFamily="34" charset="0"/>
              </a:rPr>
              <a:t>z úřední </a:t>
            </a:r>
            <a:r>
              <a:rPr lang="cs-CZ" altLang="cs-CZ" sz="2000" b="1" u="sng" dirty="0" smtClean="0">
                <a:solidFill>
                  <a:srgbClr val="006600"/>
                </a:solidFill>
                <a:latin typeface="Franklin Gothic Book" pitchFamily="34" charset="0"/>
              </a:rPr>
              <a:t>povinnosti </a:t>
            </a:r>
            <a:r>
              <a:rPr lang="cs-CZ" altLang="cs-CZ" sz="2000" b="1" dirty="0" smtClean="0">
                <a:solidFill>
                  <a:srgbClr val="006600"/>
                </a:solidFill>
                <a:latin typeface="Franklin Gothic Book" pitchFamily="34" charset="0"/>
              </a:rPr>
              <a:t>(věstníky resortní zák. 365/2000 Sb</a:t>
            </a:r>
            <a:r>
              <a:rPr lang="cs-CZ" altLang="cs-CZ" sz="2000" b="1" dirty="0" smtClean="0">
                <a:solidFill>
                  <a:srgbClr val="006600"/>
                </a:solidFill>
                <a:latin typeface="Franklin Gothic Book" pitchFamily="34" charset="0"/>
              </a:rPr>
              <a:t>., o informačních systémech veřejné správy </a:t>
            </a:r>
          </a:p>
          <a:p>
            <a:pPr marL="0" indent="0">
              <a:lnSpc>
                <a:spcPct val="90000"/>
              </a:lnSpc>
              <a:buNone/>
            </a:pPr>
            <a:r>
              <a:rPr lang="cs-CZ" altLang="cs-CZ" sz="2000" b="1" dirty="0">
                <a:solidFill>
                  <a:srgbClr val="006600"/>
                </a:solidFill>
                <a:latin typeface="Franklin Gothic Book" pitchFamily="34" charset="0"/>
              </a:rPr>
              <a:t>(3) Ústřední správní úřady zveřejňují věstníky vydávané ve své působnosti na portálu veřejné správy.</a:t>
            </a:r>
            <a:endParaRPr lang="cs-CZ" altLang="cs-CZ" sz="2000" b="1" dirty="0" smtClean="0">
              <a:solidFill>
                <a:srgbClr val="006600"/>
              </a:solidFill>
              <a:latin typeface="Franklin Gothic Book" pitchFamily="34" charset="0"/>
            </a:endParaRPr>
          </a:p>
          <a:p>
            <a:pPr eaLnBrk="1" hangingPunct="1">
              <a:lnSpc>
                <a:spcPct val="90000"/>
              </a:lnSpc>
              <a:buFontTx/>
              <a:buChar char="-"/>
            </a:pPr>
            <a:r>
              <a:rPr lang="cs-CZ" altLang="cs-CZ" sz="2000" b="1" i="1" dirty="0" smtClean="0">
                <a:solidFill>
                  <a:srgbClr val="006600"/>
                </a:solidFill>
                <a:latin typeface="Franklin Gothic Book" pitchFamily="34" charset="0"/>
              </a:rPr>
              <a:t>§ 5/3 </a:t>
            </a:r>
            <a:r>
              <a:rPr lang="cs-CZ" altLang="cs-CZ" sz="2000" b="1" i="1" dirty="0" smtClean="0">
                <a:solidFill>
                  <a:srgbClr val="006600"/>
                </a:solidFill>
                <a:latin typeface="Franklin Gothic Book" pitchFamily="34" charset="0"/>
              </a:rPr>
              <a:t>na portálu veřejné správy), </a:t>
            </a:r>
            <a:r>
              <a:rPr lang="cs-CZ" altLang="cs-CZ" sz="2000" b="1" i="1" dirty="0">
                <a:solidFill>
                  <a:srgbClr val="006600"/>
                </a:solidFill>
                <a:latin typeface="Franklin Gothic Book" pitchFamily="34" charset="0"/>
              </a:rPr>
              <a:t>z povinnosti řádného výkonu </a:t>
            </a:r>
            <a:r>
              <a:rPr lang="cs-CZ" altLang="cs-CZ" sz="2000" b="1" i="1" dirty="0" smtClean="0">
                <a:solidFill>
                  <a:srgbClr val="006600"/>
                </a:solidFill>
                <a:latin typeface="Franklin Gothic Book" pitchFamily="34" charset="0"/>
              </a:rPr>
              <a:t>profese (daňový poradce, lékař, lékárník), </a:t>
            </a:r>
          </a:p>
          <a:p>
            <a:pPr>
              <a:lnSpc>
                <a:spcPct val="90000"/>
              </a:lnSpc>
              <a:buFontTx/>
              <a:buChar char="-"/>
            </a:pPr>
            <a:r>
              <a:rPr lang="cs-CZ" altLang="cs-CZ" sz="2000" b="1" i="1" dirty="0" smtClean="0">
                <a:solidFill>
                  <a:srgbClr val="006600"/>
                </a:solidFill>
                <a:latin typeface="Franklin Gothic Book" pitchFamily="34" charset="0"/>
              </a:rPr>
              <a:t>§ 72/1 daňového řádu (</a:t>
            </a:r>
            <a:r>
              <a:rPr lang="cs-CZ" altLang="cs-CZ" sz="2000" b="1" i="1" dirty="0">
                <a:solidFill>
                  <a:srgbClr val="006600"/>
                </a:solidFill>
                <a:latin typeface="Franklin Gothic Book" pitchFamily="34" charset="0"/>
              </a:rPr>
              <a:t>tiskopisy) - </a:t>
            </a:r>
            <a:r>
              <a:rPr lang="cs-CZ" altLang="cs-CZ" sz="2000" b="1" i="1" dirty="0" smtClean="0">
                <a:solidFill>
                  <a:srgbClr val="006600"/>
                </a:solidFill>
                <a:latin typeface="Franklin Gothic Book" pitchFamily="34" charset="0"/>
              </a:rPr>
              <a:t>Přihlášku </a:t>
            </a:r>
            <a:r>
              <a:rPr lang="cs-CZ" altLang="cs-CZ" sz="2000" b="1" i="1" dirty="0">
                <a:solidFill>
                  <a:srgbClr val="006600"/>
                </a:solidFill>
                <a:latin typeface="Franklin Gothic Book" pitchFamily="34" charset="0"/>
              </a:rPr>
              <a:t>k registraci, oznámení o změně registračních údajů, řádné daňové tvrzení nebo dodatečné daňové tvrzení lze podat jen na tiskopise vydaném </a:t>
            </a:r>
            <a:r>
              <a:rPr lang="cs-CZ" altLang="cs-CZ" sz="2000" b="1" i="1" dirty="0" smtClean="0">
                <a:solidFill>
                  <a:srgbClr val="006600"/>
                </a:solidFill>
                <a:latin typeface="Franklin Gothic Book" pitchFamily="34" charset="0"/>
              </a:rPr>
              <a:t>MF </a:t>
            </a:r>
            <a:r>
              <a:rPr lang="cs-CZ" altLang="cs-CZ" sz="2000" b="1" i="1" dirty="0">
                <a:solidFill>
                  <a:srgbClr val="006600"/>
                </a:solidFill>
                <a:latin typeface="Franklin Gothic Book" pitchFamily="34" charset="0"/>
              </a:rPr>
              <a:t>nebo na tiskovém výstupu z počítačové tiskárny, který má údaje, obsah i uspořádání údajů shodné s tímto tiskopisem.</a:t>
            </a:r>
            <a:endParaRPr lang="cs-CZ" altLang="cs-CZ" sz="2000" b="1" i="1" dirty="0" smtClean="0">
              <a:solidFill>
                <a:srgbClr val="006600"/>
              </a:solidFill>
              <a:latin typeface="Franklin Gothic Book" pitchFamily="34" charset="0"/>
            </a:endParaRPr>
          </a:p>
          <a:p>
            <a:pPr eaLnBrk="1" hangingPunct="1">
              <a:lnSpc>
                <a:spcPct val="90000"/>
              </a:lnSpc>
              <a:buAutoNum type="alphaLcParenR"/>
            </a:pPr>
            <a:r>
              <a:rPr lang="cs-CZ" altLang="cs-CZ" sz="2000" b="1" dirty="0" smtClean="0">
                <a:solidFill>
                  <a:srgbClr val="006600"/>
                </a:solidFill>
                <a:latin typeface="Franklin Gothic Book" pitchFamily="34" charset="0"/>
              </a:rPr>
              <a:t>z </a:t>
            </a:r>
            <a:r>
              <a:rPr lang="cs-CZ" altLang="cs-CZ" sz="2000" b="1" dirty="0">
                <a:solidFill>
                  <a:srgbClr val="006600"/>
                </a:solidFill>
                <a:latin typeface="Franklin Gothic Book" pitchFamily="34" charset="0"/>
              </a:rPr>
              <a:t>důvody ochrany účastníků právních vztahů (informace  </a:t>
            </a:r>
            <a:r>
              <a:rPr lang="cs-CZ" altLang="cs-CZ" sz="2000" b="1" dirty="0" smtClean="0">
                <a:solidFill>
                  <a:srgbClr val="006600"/>
                </a:solidFill>
                <a:latin typeface="Franklin Gothic Book" pitchFamily="34" charset="0"/>
              </a:rPr>
              <a:t>o účastnících právního styku jako Obchodní věstník (každodenně, obsahuje údaje o práv. osobách z rejstříků (304/2013 Sb</a:t>
            </a:r>
            <a:r>
              <a:rPr lang="cs-CZ" altLang="cs-CZ" sz="2000" b="1" dirty="0" smtClean="0">
                <a:solidFill>
                  <a:srgbClr val="006600"/>
                </a:solidFill>
                <a:latin typeface="Franklin Gothic Book" pitchFamily="34" charset="0"/>
              </a:rPr>
              <a:t>.), rejstříky spolků, politických stran, nadací apod., insolvence apod. </a:t>
            </a:r>
            <a:endParaRPr lang="cs-CZ" altLang="cs-CZ" sz="2000" b="1" dirty="0">
              <a:solidFill>
                <a:srgbClr val="006600"/>
              </a:solidFill>
              <a:latin typeface="Franklin Gothic Book" pitchFamily="34" charset="0"/>
            </a:endParaRPr>
          </a:p>
          <a:p>
            <a:pPr eaLnBrk="1" hangingPunct="1">
              <a:lnSpc>
                <a:spcPct val="90000"/>
              </a:lnSpc>
              <a:buAutoNum type="alphaLcParenR"/>
            </a:pPr>
            <a:r>
              <a:rPr lang="cs-CZ" altLang="cs-CZ" sz="2000" b="1" dirty="0" smtClean="0">
                <a:solidFill>
                  <a:srgbClr val="006600"/>
                </a:solidFill>
                <a:latin typeface="Franklin Gothic Book" pitchFamily="34" charset="0"/>
              </a:rPr>
              <a:t>Zákony </a:t>
            </a:r>
            <a:r>
              <a:rPr lang="cs-CZ" altLang="cs-CZ" sz="2000" b="1" dirty="0">
                <a:solidFill>
                  <a:srgbClr val="006600"/>
                </a:solidFill>
                <a:latin typeface="Franklin Gothic Book" pitchFamily="34" charset="0"/>
              </a:rPr>
              <a:t>upravující </a:t>
            </a:r>
            <a:r>
              <a:rPr lang="cs-CZ" altLang="cs-CZ" sz="2400" b="1" dirty="0">
                <a:solidFill>
                  <a:srgbClr val="006600"/>
                </a:solidFill>
                <a:effectLst>
                  <a:outerShdw blurRad="38100" dist="38100" dir="2700000" algn="tl">
                    <a:srgbClr val="000000">
                      <a:alpha val="43137"/>
                    </a:srgbClr>
                  </a:outerShdw>
                </a:effectLst>
                <a:latin typeface="Franklin Gothic Book" pitchFamily="34" charset="0"/>
              </a:rPr>
              <a:t>zveřejňování (nikoli vyhlašování) </a:t>
            </a:r>
            <a:r>
              <a:rPr lang="cs-CZ" altLang="cs-CZ" sz="2000" b="1" dirty="0">
                <a:solidFill>
                  <a:srgbClr val="006600"/>
                </a:solidFill>
                <a:latin typeface="Franklin Gothic Book" pitchFamily="34" charset="0"/>
              </a:rPr>
              <a:t>jiných skutečností významných pro právní </a:t>
            </a:r>
            <a:r>
              <a:rPr lang="cs-CZ" altLang="cs-CZ" sz="2000" b="1" dirty="0" smtClean="0">
                <a:solidFill>
                  <a:srgbClr val="006600"/>
                </a:solidFill>
                <a:latin typeface="Franklin Gothic Book" pitchFamily="34" charset="0"/>
              </a:rPr>
              <a:t>styk – zejména sbírky soudních rozhodnutí, nejde o tvorbu práva, precedentů, nicméně fakticky se vyžaduje znalost </a:t>
            </a:r>
          </a:p>
          <a:p>
            <a:pPr>
              <a:lnSpc>
                <a:spcPct val="90000"/>
              </a:lnSpc>
              <a:buNone/>
            </a:pPr>
            <a:endParaRPr lang="cs-CZ" altLang="cs-CZ" sz="1800" b="1" dirty="0">
              <a:solidFill>
                <a:srgbClr val="006600"/>
              </a:solidFill>
              <a:latin typeface="Franklin Gothic Book" pitchFamily="34" charset="0"/>
            </a:endParaRPr>
          </a:p>
          <a:p>
            <a:pPr>
              <a:lnSpc>
                <a:spcPct val="90000"/>
              </a:lnSpc>
              <a:buNone/>
            </a:pPr>
            <a:endParaRPr lang="cs-CZ" altLang="cs-CZ" sz="1800" b="1" dirty="0">
              <a:solidFill>
                <a:srgbClr val="006600"/>
              </a:solidFill>
              <a:latin typeface="Franklin Gothic Book" pitchFamily="34" charset="0"/>
            </a:endParaRPr>
          </a:p>
        </p:txBody>
      </p:sp>
    </p:spTree>
    <p:extLst>
      <p:ext uri="{BB962C8B-B14F-4D97-AF65-F5344CB8AC3E}">
        <p14:creationId xmlns:p14="http://schemas.microsoft.com/office/powerpoint/2010/main" val="821546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3603">
                                            <p:txEl>
                                              <p:pRg st="0" end="0"/>
                                            </p:txEl>
                                          </p:spTgt>
                                        </p:tgtEl>
                                        <p:attrNameLst>
                                          <p:attrName>style.visibility</p:attrName>
                                        </p:attrNameLst>
                                      </p:cBhvr>
                                      <p:to>
                                        <p:strVal val="visible"/>
                                      </p:to>
                                    </p:set>
                                    <p:animEffect transition="in" filter="dissolve">
                                      <p:cBhvr>
                                        <p:cTn id="7" dur="500"/>
                                        <p:tgtEl>
                                          <p:spTgt spid="1536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3603">
                                            <p:txEl>
                                              <p:pRg st="1" end="1"/>
                                            </p:txEl>
                                          </p:spTgt>
                                        </p:tgtEl>
                                        <p:attrNameLst>
                                          <p:attrName>style.visibility</p:attrName>
                                        </p:attrNameLst>
                                      </p:cBhvr>
                                      <p:to>
                                        <p:strVal val="visible"/>
                                      </p:to>
                                    </p:set>
                                    <p:animEffect transition="in" filter="dissolve">
                                      <p:cBhvr>
                                        <p:cTn id="12" dur="500"/>
                                        <p:tgtEl>
                                          <p:spTgt spid="1536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3603">
                                            <p:txEl>
                                              <p:pRg st="2" end="2"/>
                                            </p:txEl>
                                          </p:spTgt>
                                        </p:tgtEl>
                                        <p:attrNameLst>
                                          <p:attrName>style.visibility</p:attrName>
                                        </p:attrNameLst>
                                      </p:cBhvr>
                                      <p:to>
                                        <p:strVal val="visible"/>
                                      </p:to>
                                    </p:set>
                                    <p:animEffect transition="in" filter="dissolve">
                                      <p:cBhvr>
                                        <p:cTn id="17" dur="500"/>
                                        <p:tgtEl>
                                          <p:spTgt spid="1536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3603">
                                            <p:txEl>
                                              <p:pRg st="3" end="3"/>
                                            </p:txEl>
                                          </p:spTgt>
                                        </p:tgtEl>
                                        <p:attrNameLst>
                                          <p:attrName>style.visibility</p:attrName>
                                        </p:attrNameLst>
                                      </p:cBhvr>
                                      <p:to>
                                        <p:strVal val="visible"/>
                                      </p:to>
                                    </p:set>
                                    <p:animEffect transition="in" filter="dissolve">
                                      <p:cBhvr>
                                        <p:cTn id="22" dur="500"/>
                                        <p:tgtEl>
                                          <p:spTgt spid="15360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53603">
                                            <p:txEl>
                                              <p:pRg st="4" end="4"/>
                                            </p:txEl>
                                          </p:spTgt>
                                        </p:tgtEl>
                                        <p:attrNameLst>
                                          <p:attrName>style.visibility</p:attrName>
                                        </p:attrNameLst>
                                      </p:cBhvr>
                                      <p:to>
                                        <p:strVal val="visible"/>
                                      </p:to>
                                    </p:set>
                                    <p:animEffect transition="in" filter="dissolve">
                                      <p:cBhvr>
                                        <p:cTn id="27" dur="500"/>
                                        <p:tgtEl>
                                          <p:spTgt spid="15360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3603">
                                            <p:txEl>
                                              <p:pRg st="5" end="5"/>
                                            </p:txEl>
                                          </p:spTgt>
                                        </p:tgtEl>
                                        <p:attrNameLst>
                                          <p:attrName>style.visibility</p:attrName>
                                        </p:attrNameLst>
                                      </p:cBhvr>
                                      <p:to>
                                        <p:strVal val="visible"/>
                                      </p:to>
                                    </p:set>
                                    <p:animEffect transition="in" filter="dissolve">
                                      <p:cBhvr>
                                        <p:cTn id="32" dur="500"/>
                                        <p:tgtEl>
                                          <p:spTgt spid="15360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53603">
                                            <p:txEl>
                                              <p:pRg st="6" end="6"/>
                                            </p:txEl>
                                          </p:spTgt>
                                        </p:tgtEl>
                                        <p:attrNameLst>
                                          <p:attrName>style.visibility</p:attrName>
                                        </p:attrNameLst>
                                      </p:cBhvr>
                                      <p:to>
                                        <p:strVal val="visible"/>
                                      </p:to>
                                    </p:set>
                                    <p:animEffect transition="in" filter="dissolve">
                                      <p:cBhvr>
                                        <p:cTn id="37" dur="500"/>
                                        <p:tgtEl>
                                          <p:spTgt spid="15360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Zástupný symbol pro zápatí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2" pitchFamily="18" charset="2"/>
              <a:buChar char=""/>
              <a:defRPr sz="3200">
                <a:solidFill>
                  <a:schemeClr val="tx2"/>
                </a:solidFill>
                <a:latin typeface="Arial" pitchFamily="34" charset="0"/>
              </a:defRPr>
            </a:lvl1pPr>
            <a:lvl2pPr marL="742950" indent="-285750" eaLnBrk="0" hangingPunct="0">
              <a:spcBef>
                <a:spcPct val="20000"/>
              </a:spcBef>
              <a:buClr>
                <a:schemeClr val="accent1"/>
              </a:buClr>
              <a:buSzPct val="70000"/>
              <a:buFont typeface="Wingdings 2" pitchFamily="18" charset="2"/>
              <a:buChar char=""/>
              <a:defRPr sz="2800">
                <a:solidFill>
                  <a:schemeClr val="tx2"/>
                </a:solidFill>
                <a:latin typeface="Arial" pitchFamily="34" charset="0"/>
              </a:defRPr>
            </a:lvl2pPr>
            <a:lvl3pPr marL="1143000" indent="-228600" eaLnBrk="0" hangingPunct="0">
              <a:spcBef>
                <a:spcPct val="20000"/>
              </a:spcBef>
              <a:buClr>
                <a:schemeClr val="accent1"/>
              </a:buClr>
              <a:buSzPct val="70000"/>
              <a:buFont typeface="Wingdings 2" pitchFamily="18" charset="2"/>
              <a:buChar char=""/>
              <a:defRPr sz="2400">
                <a:solidFill>
                  <a:schemeClr val="tx2"/>
                </a:solidFill>
                <a:latin typeface="Arial" pitchFamily="34" charset="0"/>
              </a:defRPr>
            </a:lvl3pPr>
            <a:lvl4pPr marL="1600200" indent="-228600" eaLnBrk="0" hangingPunct="0">
              <a:spcBef>
                <a:spcPct val="20000"/>
              </a:spcBef>
              <a:buClr>
                <a:schemeClr val="accent1"/>
              </a:buClr>
              <a:buSzPct val="70000"/>
              <a:buFont typeface="Wingdings 2" pitchFamily="18" charset="2"/>
              <a:buChar char=""/>
              <a:defRPr sz="2000">
                <a:solidFill>
                  <a:schemeClr val="tx2"/>
                </a:solidFill>
                <a:latin typeface="Arial" pitchFamily="34" charset="0"/>
              </a:defRPr>
            </a:lvl4pPr>
            <a:lvl5pPr marL="2057400" indent="-228600" eaLnBrk="0" hangingPunct="0">
              <a:spcBef>
                <a:spcPct val="20000"/>
              </a:spcBef>
              <a:buClr>
                <a:schemeClr val="accent1"/>
              </a:buClr>
              <a:buSzPct val="60000"/>
              <a:buFont typeface="Wingdings 2" pitchFamily="18" charset="2"/>
              <a:buChar char=""/>
              <a:defRPr>
                <a:solidFill>
                  <a:schemeClr val="tx2"/>
                </a:solidFill>
                <a:latin typeface="Arial" pitchFamily="34" charset="0"/>
              </a:defRPr>
            </a:lvl5pPr>
            <a:lvl6pPr marL="25146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6pPr>
            <a:lvl7pPr marL="29718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7pPr>
            <a:lvl8pPr marL="34290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8pPr>
            <a:lvl9pPr marL="38862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9pPr>
          </a:lstStyle>
          <a:p>
            <a:pPr eaLnBrk="1" hangingPunct="1">
              <a:spcBef>
                <a:spcPct val="0"/>
              </a:spcBef>
              <a:buClrTx/>
              <a:buSzTx/>
              <a:buFontTx/>
              <a:buNone/>
            </a:pPr>
            <a:r>
              <a:rPr lang="cs-CZ" altLang="cs-CZ" sz="1100" b="1" dirty="0" smtClean="0">
                <a:solidFill>
                  <a:srgbClr val="D38E27"/>
                </a:solidFill>
                <a:latin typeface="Franklin Gothic Book" pitchFamily="34" charset="0"/>
              </a:rPr>
              <a:t>Filip, J.: Publikační právo</a:t>
            </a:r>
          </a:p>
        </p:txBody>
      </p:sp>
      <p:sp>
        <p:nvSpPr>
          <p:cNvPr id="5" name="Zástupný symbol pro číslo snímku 14"/>
          <p:cNvSpPr>
            <a:spLocks noGrp="1"/>
          </p:cNvSpPr>
          <p:nvPr>
            <p:ph type="sldNum" sz="quarter" idx="12"/>
          </p:nvPr>
        </p:nvSpPr>
        <p:spPr/>
        <p:txBody>
          <a:bodyPr/>
          <a:lstStyle/>
          <a:p>
            <a:pPr>
              <a:defRPr/>
            </a:pPr>
            <a:fld id="{BB8136F6-3D7A-4BCF-A506-7E7FAE97EA7E}" type="slidenum">
              <a:rPr lang="cs-CZ"/>
              <a:pPr>
                <a:defRPr/>
              </a:pPr>
              <a:t>5</a:t>
            </a:fld>
            <a:endParaRPr lang="cs-CZ"/>
          </a:p>
        </p:txBody>
      </p:sp>
      <p:sp>
        <p:nvSpPr>
          <p:cNvPr id="30724" name="Rectangle 2"/>
          <p:cNvSpPr>
            <a:spLocks noGrp="1"/>
          </p:cNvSpPr>
          <p:nvPr>
            <p:ph type="title" idx="4294967295"/>
          </p:nvPr>
        </p:nvSpPr>
        <p:spPr bwMode="auto">
          <a:xfrm>
            <a:off x="323528" y="0"/>
            <a:ext cx="8640960" cy="836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normAutofit/>
          </a:bodyPr>
          <a:lstStyle/>
          <a:p>
            <a:pPr marL="342900" lvl="0" indent="-342900">
              <a:lnSpc>
                <a:spcPct val="90000"/>
              </a:lnSpc>
              <a:spcBef>
                <a:spcPct val="20000"/>
              </a:spcBef>
            </a:pPr>
            <a:r>
              <a:rPr lang="cs-CZ" altLang="cs-CZ" sz="4000" b="1" dirty="0">
                <a:solidFill>
                  <a:srgbClr val="000099"/>
                </a:solidFill>
                <a:latin typeface="Arial" panose="020B0604020202020204" pitchFamily="34" charset="0"/>
                <a:cs typeface="Arial" panose="020B0604020202020204" pitchFamily="34" charset="0"/>
              </a:rPr>
              <a:t>Definice</a:t>
            </a:r>
            <a:r>
              <a:rPr lang="cs-CZ" altLang="cs-CZ" b="1" dirty="0">
                <a:solidFill>
                  <a:srgbClr val="000099"/>
                </a:solidFill>
                <a:latin typeface="Arial" panose="020B0604020202020204" pitchFamily="34" charset="0"/>
                <a:cs typeface="Arial" panose="020B0604020202020204" pitchFamily="34" charset="0"/>
              </a:rPr>
              <a:t> </a:t>
            </a:r>
            <a:r>
              <a:rPr lang="cs-CZ" altLang="cs-CZ" sz="4000" b="1" dirty="0">
                <a:solidFill>
                  <a:srgbClr val="000099"/>
                </a:solidFill>
                <a:latin typeface="Arial" panose="020B0604020202020204" pitchFamily="34" charset="0"/>
                <a:cs typeface="Arial" panose="020B0604020202020204" pitchFamily="34" charset="0"/>
              </a:rPr>
              <a:t>publikačního </a:t>
            </a:r>
            <a:r>
              <a:rPr lang="cs-CZ" altLang="cs-CZ" sz="4000" b="1" dirty="0" smtClean="0">
                <a:solidFill>
                  <a:srgbClr val="000099"/>
                </a:solidFill>
                <a:latin typeface="Arial" panose="020B0604020202020204" pitchFamily="34" charset="0"/>
                <a:cs typeface="Arial" panose="020B0604020202020204" pitchFamily="34" charset="0"/>
              </a:rPr>
              <a:t>práva – III.</a:t>
            </a:r>
            <a:endParaRPr lang="cs-CZ" altLang="cs-CZ" sz="4000" b="1" dirty="0">
              <a:solidFill>
                <a:srgbClr val="000099"/>
              </a:solidFill>
              <a:latin typeface="Arial" panose="020B0604020202020204" pitchFamily="34" charset="0"/>
              <a:cs typeface="Arial" panose="020B0604020202020204" pitchFamily="34" charset="0"/>
            </a:endParaRPr>
          </a:p>
        </p:txBody>
      </p:sp>
      <p:sp>
        <p:nvSpPr>
          <p:cNvPr id="153603" name="Rectangle 3"/>
          <p:cNvSpPr>
            <a:spLocks noGrp="1"/>
          </p:cNvSpPr>
          <p:nvPr>
            <p:ph type="body" idx="4294967295"/>
          </p:nvPr>
        </p:nvSpPr>
        <p:spPr>
          <a:xfrm>
            <a:off x="179512" y="692696"/>
            <a:ext cx="8569201" cy="5832648"/>
          </a:xfrm>
        </p:spPr>
        <p:txBody>
          <a:bodyPr>
            <a:normAutofit/>
          </a:bodyPr>
          <a:lstStyle/>
          <a:p>
            <a:pPr>
              <a:lnSpc>
                <a:spcPct val="90000"/>
              </a:lnSpc>
              <a:buNone/>
            </a:pPr>
            <a:r>
              <a:rPr lang="cs-CZ" altLang="cs-CZ" sz="2000" b="1" dirty="0" smtClean="0">
                <a:solidFill>
                  <a:srgbClr val="C00000"/>
                </a:solidFill>
                <a:latin typeface="Arial" panose="020B0604020202020204" pitchFamily="34" charset="0"/>
                <a:cs typeface="Arial" panose="020B0604020202020204" pitchFamily="34" charset="0"/>
              </a:rPr>
              <a:t>c) </a:t>
            </a:r>
            <a:r>
              <a:rPr lang="cs-CZ" altLang="cs-CZ" sz="2000" b="1" dirty="0">
                <a:solidFill>
                  <a:srgbClr val="C00000"/>
                </a:solidFill>
                <a:latin typeface="Arial" panose="020B0604020202020204" pitchFamily="34" charset="0"/>
                <a:cs typeface="Arial" panose="020B0604020202020204" pitchFamily="34" charset="0"/>
              </a:rPr>
              <a:t>bez něj </a:t>
            </a:r>
            <a:r>
              <a:rPr lang="cs-CZ" altLang="cs-CZ" sz="2000" b="1" dirty="0" smtClean="0">
                <a:solidFill>
                  <a:srgbClr val="C00000"/>
                </a:solidFill>
                <a:latin typeface="Arial" panose="020B0604020202020204" pitchFamily="34" charset="0"/>
                <a:cs typeface="Arial" panose="020B0604020202020204" pitchFamily="34" charset="0"/>
              </a:rPr>
              <a:t>–</a:t>
            </a:r>
            <a:r>
              <a:rPr lang="cs-CZ" altLang="cs-CZ" sz="1600" b="1" dirty="0" smtClean="0">
                <a:solidFill>
                  <a:srgbClr val="C00000"/>
                </a:solidFill>
                <a:latin typeface="Arial" panose="020B0604020202020204" pitchFamily="34" charset="0"/>
                <a:cs typeface="Arial" panose="020B0604020202020204" pitchFamily="34" charset="0"/>
              </a:rPr>
              <a:t> </a:t>
            </a:r>
            <a:r>
              <a:rPr lang="cs-CZ" altLang="cs-CZ" sz="2000" b="1" dirty="0">
                <a:solidFill>
                  <a:srgbClr val="006600"/>
                </a:solidFill>
                <a:latin typeface="Franklin Gothic Book" pitchFamily="34" charset="0"/>
              </a:rPr>
              <a:t>Zákony upravující </a:t>
            </a:r>
            <a:r>
              <a:rPr lang="cs-CZ" altLang="cs-CZ" sz="2000" b="1" u="sng" dirty="0">
                <a:solidFill>
                  <a:srgbClr val="006600"/>
                </a:solidFill>
                <a:latin typeface="Franklin Gothic Book" pitchFamily="34" charset="0"/>
              </a:rPr>
              <a:t>zveřejňování</a:t>
            </a:r>
            <a:r>
              <a:rPr lang="cs-CZ" altLang="cs-CZ" sz="2000" b="1" dirty="0">
                <a:solidFill>
                  <a:srgbClr val="006600"/>
                </a:solidFill>
                <a:latin typeface="Franklin Gothic Book" pitchFamily="34" charset="0"/>
              </a:rPr>
              <a:t> (nikoli vyhlašování) jiných skutečností významných pro právní </a:t>
            </a:r>
            <a:r>
              <a:rPr lang="cs-CZ" altLang="cs-CZ" sz="2000" b="1" dirty="0" smtClean="0">
                <a:solidFill>
                  <a:srgbClr val="006600"/>
                </a:solidFill>
                <a:latin typeface="Franklin Gothic Book" pitchFamily="34" charset="0"/>
              </a:rPr>
              <a:t>styk – zejména sbírky soudních rozhodnutí, nejde o tvorbu práva, precedentů, nicméně fakticky se vyžaduje znalost </a:t>
            </a:r>
          </a:p>
          <a:p>
            <a:pPr>
              <a:lnSpc>
                <a:spcPct val="90000"/>
              </a:lnSpc>
              <a:buNone/>
            </a:pPr>
            <a:r>
              <a:rPr lang="cs-CZ" altLang="cs-CZ" sz="2000" b="1" dirty="0" smtClean="0">
                <a:solidFill>
                  <a:srgbClr val="FF0000"/>
                </a:solidFill>
                <a:latin typeface="Franklin Gothic Book" pitchFamily="34" charset="0"/>
              </a:rPr>
              <a:t>(srov. úpravu dovolání podle o.s.ř. - § 237 – bez jejich znalosti není možné podání úspěšně (aby vůbec bylo přijato) podat, proto judikatura NS musí být přístupná</a:t>
            </a:r>
            <a:endParaRPr lang="cs-CZ" altLang="cs-CZ" sz="1800" b="1" dirty="0" smtClean="0">
              <a:solidFill>
                <a:srgbClr val="FF0000"/>
              </a:solidFill>
              <a:latin typeface="Franklin Gothic Book" pitchFamily="34" charset="0"/>
            </a:endParaRPr>
          </a:p>
          <a:p>
            <a:pPr>
              <a:lnSpc>
                <a:spcPct val="90000"/>
              </a:lnSpc>
              <a:buFontTx/>
              <a:buChar char="-"/>
            </a:pPr>
            <a:r>
              <a:rPr lang="cs-CZ" altLang="cs-CZ" sz="2000" b="1" dirty="0">
                <a:solidFill>
                  <a:srgbClr val="C00000"/>
                </a:solidFill>
                <a:latin typeface="Franklin Gothic Book" pitchFamily="34" charset="0"/>
              </a:rPr>
              <a:t>§ 24 </a:t>
            </a:r>
            <a:r>
              <a:rPr lang="cs-CZ" altLang="cs-CZ" sz="2000" b="1" dirty="0" smtClean="0">
                <a:solidFill>
                  <a:srgbClr val="C00000"/>
                </a:solidFill>
                <a:latin typeface="Franklin Gothic Book" pitchFamily="34" charset="0"/>
              </a:rPr>
              <a:t>ZSS – NS vydává Sbírku rozhodnutí, ve </a:t>
            </a:r>
            <a:r>
              <a:rPr lang="cs-CZ" altLang="cs-CZ" sz="2000" b="1" dirty="0">
                <a:solidFill>
                  <a:srgbClr val="C00000"/>
                </a:solidFill>
                <a:latin typeface="Franklin Gothic Book" pitchFamily="34" charset="0"/>
              </a:rPr>
              <a:t>které se v zájmu jednotného rozhodování soudů uveřejňují</a:t>
            </a:r>
          </a:p>
          <a:p>
            <a:pPr>
              <a:lnSpc>
                <a:spcPct val="90000"/>
              </a:lnSpc>
              <a:buFontTx/>
              <a:buChar char="-"/>
            </a:pPr>
            <a:r>
              <a:rPr lang="cs-CZ" altLang="cs-CZ" sz="2000" b="1" dirty="0">
                <a:solidFill>
                  <a:srgbClr val="C00000"/>
                </a:solidFill>
                <a:latin typeface="Franklin Gothic Book" pitchFamily="34" charset="0"/>
              </a:rPr>
              <a:t>a) stanoviska Nejvyššího soudu zaujatá kolegii nebo plénem podle § 14 odst. 3,</a:t>
            </a:r>
          </a:p>
          <a:p>
            <a:pPr>
              <a:lnSpc>
                <a:spcPct val="90000"/>
              </a:lnSpc>
              <a:buFontTx/>
              <a:buChar char="-"/>
            </a:pPr>
            <a:r>
              <a:rPr lang="cs-CZ" altLang="cs-CZ" sz="2000" b="1" dirty="0">
                <a:solidFill>
                  <a:srgbClr val="C00000"/>
                </a:solidFill>
                <a:latin typeface="Franklin Gothic Book" pitchFamily="34" charset="0"/>
              </a:rPr>
              <a:t> </a:t>
            </a:r>
            <a:r>
              <a:rPr lang="cs-CZ" altLang="cs-CZ" sz="2000" b="1" dirty="0" smtClean="0">
                <a:solidFill>
                  <a:srgbClr val="C00000"/>
                </a:solidFill>
                <a:latin typeface="Franklin Gothic Book" pitchFamily="34" charset="0"/>
              </a:rPr>
              <a:t>b</a:t>
            </a:r>
            <a:r>
              <a:rPr lang="cs-CZ" altLang="cs-CZ" sz="2000" b="1" dirty="0">
                <a:solidFill>
                  <a:srgbClr val="C00000"/>
                </a:solidFill>
                <a:latin typeface="Franklin Gothic Book" pitchFamily="34" charset="0"/>
              </a:rPr>
              <a:t>) vybraná rozhodnutí Nejvyššího soudu a ostatních soudů.</a:t>
            </a:r>
          </a:p>
          <a:p>
            <a:pPr>
              <a:lnSpc>
                <a:spcPct val="90000"/>
              </a:lnSpc>
              <a:buFontTx/>
              <a:buChar char="-"/>
            </a:pPr>
            <a:r>
              <a:rPr lang="cs-CZ" altLang="cs-CZ" sz="2000" b="1" dirty="0" smtClean="0">
                <a:solidFill>
                  <a:srgbClr val="C00000"/>
                </a:solidFill>
                <a:latin typeface="Franklin Gothic Book" pitchFamily="34" charset="0"/>
              </a:rPr>
              <a:t>Totéž judikatura ÚS</a:t>
            </a:r>
            <a:r>
              <a:rPr lang="cs-CZ" altLang="cs-CZ" sz="1800" b="1" dirty="0" smtClean="0">
                <a:solidFill>
                  <a:srgbClr val="006600"/>
                </a:solidFill>
                <a:latin typeface="Franklin Gothic Book" pitchFamily="34" charset="0"/>
              </a:rPr>
              <a:t> – zde rozdíl – ve vztahu k právním předpisům se publikuje ve Sbírce zákonů, nejen v </a:t>
            </a:r>
            <a:r>
              <a:rPr lang="cs-CZ" altLang="cs-CZ" sz="1800" b="1" dirty="0" err="1" smtClean="0">
                <a:solidFill>
                  <a:srgbClr val="006600"/>
                </a:solidFill>
                <a:latin typeface="Franklin Gothic Book" pitchFamily="34" charset="0"/>
              </a:rPr>
              <a:t>Sb.n.u</a:t>
            </a:r>
            <a:r>
              <a:rPr lang="cs-CZ" altLang="cs-CZ" sz="1800" b="1" dirty="0" smtClean="0">
                <a:solidFill>
                  <a:srgbClr val="006600"/>
                </a:solidFill>
                <a:latin typeface="Franklin Gothic Book" pitchFamily="34" charset="0"/>
              </a:rPr>
              <a:t>. ÚS – všechny nálezy, vybraná usnesení</a:t>
            </a:r>
          </a:p>
          <a:p>
            <a:pPr>
              <a:lnSpc>
                <a:spcPct val="90000"/>
              </a:lnSpc>
              <a:buFontTx/>
              <a:buChar char="-"/>
            </a:pPr>
            <a:r>
              <a:rPr lang="cs-CZ" altLang="cs-CZ" sz="1800" b="1" dirty="0" smtClean="0">
                <a:solidFill>
                  <a:srgbClr val="006600"/>
                </a:solidFill>
                <a:latin typeface="Franklin Gothic Book" pitchFamily="34" charset="0"/>
              </a:rPr>
              <a:t>Dále NSS - § 22 Sbírka rozhodnutí NSS (</a:t>
            </a:r>
            <a:r>
              <a:rPr lang="cs-CZ" altLang="cs-CZ" sz="1800" b="1" dirty="0" err="1" smtClean="0">
                <a:solidFill>
                  <a:srgbClr val="006600"/>
                </a:solidFill>
                <a:latin typeface="Franklin Gothic Book" pitchFamily="34" charset="0"/>
              </a:rPr>
              <a:t>s.ř.s</a:t>
            </a:r>
            <a:r>
              <a:rPr lang="cs-CZ" altLang="cs-CZ" sz="1800" b="1" dirty="0">
                <a:solidFill>
                  <a:srgbClr val="006600"/>
                </a:solidFill>
                <a:latin typeface="Franklin Gothic Book" pitchFamily="34" charset="0"/>
              </a:rPr>
              <a:t>.) - ve které se uveřejňují zejména vybraná rozhodnutí Nejvyššího správního soudu a krajských soudů vydaná ve správním soudnictví a stanoviska a zásadní usnesení Nejvyššího správního soudu.</a:t>
            </a:r>
            <a:endParaRPr lang="cs-CZ" altLang="cs-CZ" sz="1800" b="1" dirty="0" smtClean="0">
              <a:solidFill>
                <a:srgbClr val="006600"/>
              </a:solidFill>
              <a:latin typeface="Franklin Gothic Book" pitchFamily="34" charset="0"/>
            </a:endParaRPr>
          </a:p>
          <a:p>
            <a:pPr>
              <a:lnSpc>
                <a:spcPct val="90000"/>
              </a:lnSpc>
              <a:buFontTx/>
              <a:buChar char="-"/>
            </a:pPr>
            <a:endParaRPr lang="cs-CZ" altLang="cs-CZ" sz="1800" b="1" dirty="0">
              <a:solidFill>
                <a:srgbClr val="006600"/>
              </a:solidFill>
              <a:latin typeface="Franklin Gothic Book" pitchFamily="34" charset="0"/>
            </a:endParaRPr>
          </a:p>
          <a:p>
            <a:pPr>
              <a:lnSpc>
                <a:spcPct val="90000"/>
              </a:lnSpc>
              <a:buNone/>
            </a:pPr>
            <a:endParaRPr lang="cs-CZ" altLang="cs-CZ" sz="1800" b="1" dirty="0">
              <a:solidFill>
                <a:srgbClr val="006600"/>
              </a:solidFill>
              <a:latin typeface="Franklin Gothic Book" pitchFamily="34" charset="0"/>
            </a:endParaRPr>
          </a:p>
        </p:txBody>
      </p:sp>
    </p:spTree>
    <p:extLst>
      <p:ext uri="{BB962C8B-B14F-4D97-AF65-F5344CB8AC3E}">
        <p14:creationId xmlns:p14="http://schemas.microsoft.com/office/powerpoint/2010/main" val="821546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3603">
                                            <p:txEl>
                                              <p:pRg st="0" end="0"/>
                                            </p:txEl>
                                          </p:spTgt>
                                        </p:tgtEl>
                                        <p:attrNameLst>
                                          <p:attrName>style.visibility</p:attrName>
                                        </p:attrNameLst>
                                      </p:cBhvr>
                                      <p:to>
                                        <p:strVal val="visible"/>
                                      </p:to>
                                    </p:set>
                                    <p:animEffect transition="in" filter="dissolve">
                                      <p:cBhvr>
                                        <p:cTn id="7" dur="500"/>
                                        <p:tgtEl>
                                          <p:spTgt spid="1536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3603">
                                            <p:txEl>
                                              <p:pRg st="1" end="1"/>
                                            </p:txEl>
                                          </p:spTgt>
                                        </p:tgtEl>
                                        <p:attrNameLst>
                                          <p:attrName>style.visibility</p:attrName>
                                        </p:attrNameLst>
                                      </p:cBhvr>
                                      <p:to>
                                        <p:strVal val="visible"/>
                                      </p:to>
                                    </p:set>
                                    <p:animEffect transition="in" filter="dissolve">
                                      <p:cBhvr>
                                        <p:cTn id="12" dur="500"/>
                                        <p:tgtEl>
                                          <p:spTgt spid="1536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3603">
                                            <p:txEl>
                                              <p:pRg st="2" end="2"/>
                                            </p:txEl>
                                          </p:spTgt>
                                        </p:tgtEl>
                                        <p:attrNameLst>
                                          <p:attrName>style.visibility</p:attrName>
                                        </p:attrNameLst>
                                      </p:cBhvr>
                                      <p:to>
                                        <p:strVal val="visible"/>
                                      </p:to>
                                    </p:set>
                                    <p:animEffect transition="in" filter="dissolve">
                                      <p:cBhvr>
                                        <p:cTn id="17" dur="500"/>
                                        <p:tgtEl>
                                          <p:spTgt spid="1536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3603">
                                            <p:txEl>
                                              <p:pRg st="3" end="3"/>
                                            </p:txEl>
                                          </p:spTgt>
                                        </p:tgtEl>
                                        <p:attrNameLst>
                                          <p:attrName>style.visibility</p:attrName>
                                        </p:attrNameLst>
                                      </p:cBhvr>
                                      <p:to>
                                        <p:strVal val="visible"/>
                                      </p:to>
                                    </p:set>
                                    <p:animEffect transition="in" filter="dissolve">
                                      <p:cBhvr>
                                        <p:cTn id="22" dur="500"/>
                                        <p:tgtEl>
                                          <p:spTgt spid="15360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53603">
                                            <p:txEl>
                                              <p:pRg st="4" end="4"/>
                                            </p:txEl>
                                          </p:spTgt>
                                        </p:tgtEl>
                                        <p:attrNameLst>
                                          <p:attrName>style.visibility</p:attrName>
                                        </p:attrNameLst>
                                      </p:cBhvr>
                                      <p:to>
                                        <p:strVal val="visible"/>
                                      </p:to>
                                    </p:set>
                                    <p:animEffect transition="in" filter="dissolve">
                                      <p:cBhvr>
                                        <p:cTn id="27" dur="500"/>
                                        <p:tgtEl>
                                          <p:spTgt spid="15360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3603">
                                            <p:txEl>
                                              <p:pRg st="5" end="5"/>
                                            </p:txEl>
                                          </p:spTgt>
                                        </p:tgtEl>
                                        <p:attrNameLst>
                                          <p:attrName>style.visibility</p:attrName>
                                        </p:attrNameLst>
                                      </p:cBhvr>
                                      <p:to>
                                        <p:strVal val="visible"/>
                                      </p:to>
                                    </p:set>
                                    <p:animEffect transition="in" filter="dissolve">
                                      <p:cBhvr>
                                        <p:cTn id="32" dur="500"/>
                                        <p:tgtEl>
                                          <p:spTgt spid="15360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53603">
                                            <p:txEl>
                                              <p:pRg st="6" end="6"/>
                                            </p:txEl>
                                          </p:spTgt>
                                        </p:tgtEl>
                                        <p:attrNameLst>
                                          <p:attrName>style.visibility</p:attrName>
                                        </p:attrNameLst>
                                      </p:cBhvr>
                                      <p:to>
                                        <p:strVal val="visible"/>
                                      </p:to>
                                    </p:set>
                                    <p:animEffect transition="in" filter="dissolve">
                                      <p:cBhvr>
                                        <p:cTn id="37" dur="500"/>
                                        <p:tgtEl>
                                          <p:spTgt spid="15360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Zástupný symbol pro zápatí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2" pitchFamily="18" charset="2"/>
              <a:buChar char=""/>
              <a:defRPr sz="3200">
                <a:solidFill>
                  <a:schemeClr val="tx2"/>
                </a:solidFill>
                <a:latin typeface="Arial" pitchFamily="34" charset="0"/>
              </a:defRPr>
            </a:lvl1pPr>
            <a:lvl2pPr marL="742950" indent="-285750" eaLnBrk="0" hangingPunct="0">
              <a:spcBef>
                <a:spcPct val="20000"/>
              </a:spcBef>
              <a:buClr>
                <a:schemeClr val="accent1"/>
              </a:buClr>
              <a:buSzPct val="70000"/>
              <a:buFont typeface="Wingdings 2" pitchFamily="18" charset="2"/>
              <a:buChar char=""/>
              <a:defRPr sz="2800">
                <a:solidFill>
                  <a:schemeClr val="tx2"/>
                </a:solidFill>
                <a:latin typeface="Arial" pitchFamily="34" charset="0"/>
              </a:defRPr>
            </a:lvl2pPr>
            <a:lvl3pPr marL="1143000" indent="-228600" eaLnBrk="0" hangingPunct="0">
              <a:spcBef>
                <a:spcPct val="20000"/>
              </a:spcBef>
              <a:buClr>
                <a:schemeClr val="accent1"/>
              </a:buClr>
              <a:buSzPct val="70000"/>
              <a:buFont typeface="Wingdings 2" pitchFamily="18" charset="2"/>
              <a:buChar char=""/>
              <a:defRPr sz="2400">
                <a:solidFill>
                  <a:schemeClr val="tx2"/>
                </a:solidFill>
                <a:latin typeface="Arial" pitchFamily="34" charset="0"/>
              </a:defRPr>
            </a:lvl3pPr>
            <a:lvl4pPr marL="1600200" indent="-228600" eaLnBrk="0" hangingPunct="0">
              <a:spcBef>
                <a:spcPct val="20000"/>
              </a:spcBef>
              <a:buClr>
                <a:schemeClr val="accent1"/>
              </a:buClr>
              <a:buSzPct val="70000"/>
              <a:buFont typeface="Wingdings 2" pitchFamily="18" charset="2"/>
              <a:buChar char=""/>
              <a:defRPr sz="2000">
                <a:solidFill>
                  <a:schemeClr val="tx2"/>
                </a:solidFill>
                <a:latin typeface="Arial" pitchFamily="34" charset="0"/>
              </a:defRPr>
            </a:lvl4pPr>
            <a:lvl5pPr marL="2057400" indent="-228600" eaLnBrk="0" hangingPunct="0">
              <a:spcBef>
                <a:spcPct val="20000"/>
              </a:spcBef>
              <a:buClr>
                <a:schemeClr val="accent1"/>
              </a:buClr>
              <a:buSzPct val="60000"/>
              <a:buFont typeface="Wingdings 2" pitchFamily="18" charset="2"/>
              <a:buChar char=""/>
              <a:defRPr>
                <a:solidFill>
                  <a:schemeClr val="tx2"/>
                </a:solidFill>
                <a:latin typeface="Arial" pitchFamily="34" charset="0"/>
              </a:defRPr>
            </a:lvl5pPr>
            <a:lvl6pPr marL="25146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6pPr>
            <a:lvl7pPr marL="29718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7pPr>
            <a:lvl8pPr marL="34290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8pPr>
            <a:lvl9pPr marL="3886200" indent="-22860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Arial" pitchFamily="34" charset="0"/>
              </a:defRPr>
            </a:lvl9pPr>
          </a:lstStyle>
          <a:p>
            <a:pPr eaLnBrk="1" hangingPunct="1">
              <a:spcBef>
                <a:spcPct val="0"/>
              </a:spcBef>
              <a:buClrTx/>
              <a:buSzTx/>
              <a:buFontTx/>
              <a:buNone/>
            </a:pPr>
            <a:r>
              <a:rPr lang="cs-CZ" altLang="cs-CZ" sz="1200" smtClean="0">
                <a:solidFill>
                  <a:srgbClr val="D38E27"/>
                </a:solidFill>
                <a:latin typeface="Franklin Gothic Book" pitchFamily="34" charset="0"/>
              </a:rPr>
              <a:t>Filip, J.: Teorie legislativy</a:t>
            </a:r>
          </a:p>
        </p:txBody>
      </p:sp>
      <p:sp>
        <p:nvSpPr>
          <p:cNvPr id="5" name="Zástupný symbol pro číslo snímku 14"/>
          <p:cNvSpPr>
            <a:spLocks noGrp="1"/>
          </p:cNvSpPr>
          <p:nvPr>
            <p:ph type="sldNum" sz="quarter" idx="12"/>
          </p:nvPr>
        </p:nvSpPr>
        <p:spPr/>
        <p:txBody>
          <a:bodyPr/>
          <a:lstStyle/>
          <a:p>
            <a:pPr>
              <a:defRPr/>
            </a:pPr>
            <a:fld id="{BB8136F6-3D7A-4BCF-A506-7E7FAE97EA7E}" type="slidenum">
              <a:rPr lang="cs-CZ"/>
              <a:pPr>
                <a:defRPr/>
              </a:pPr>
              <a:t>6</a:t>
            </a:fld>
            <a:endParaRPr lang="cs-CZ"/>
          </a:p>
        </p:txBody>
      </p:sp>
      <p:sp>
        <p:nvSpPr>
          <p:cNvPr id="30724" name="Rectangle 2"/>
          <p:cNvSpPr>
            <a:spLocks noGrp="1"/>
          </p:cNvSpPr>
          <p:nvPr>
            <p:ph type="title" idx="4294967295"/>
          </p:nvPr>
        </p:nvSpPr>
        <p:spPr bwMode="auto">
          <a:xfrm>
            <a:off x="685800" y="0"/>
            <a:ext cx="77724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normAutofit/>
          </a:bodyPr>
          <a:lstStyle/>
          <a:p>
            <a:pPr>
              <a:lnSpc>
                <a:spcPct val="90000"/>
              </a:lnSpc>
            </a:pPr>
            <a:r>
              <a:rPr lang="cs-CZ" altLang="cs-CZ" sz="3200" b="1" dirty="0" smtClean="0">
                <a:solidFill>
                  <a:srgbClr val="000099"/>
                </a:solidFill>
                <a:latin typeface="Arial" panose="020B0604020202020204" pitchFamily="34" charset="0"/>
                <a:cs typeface="Arial" panose="020B0604020202020204" pitchFamily="34" charset="0"/>
              </a:rPr>
              <a:t>Druhy publikace právních předpisů</a:t>
            </a:r>
          </a:p>
        </p:txBody>
      </p:sp>
      <p:sp>
        <p:nvSpPr>
          <p:cNvPr id="153603" name="Rectangle 3"/>
          <p:cNvSpPr>
            <a:spLocks noGrp="1"/>
          </p:cNvSpPr>
          <p:nvPr>
            <p:ph type="body" idx="4294967295"/>
          </p:nvPr>
        </p:nvSpPr>
        <p:spPr>
          <a:xfrm>
            <a:off x="323850" y="908720"/>
            <a:ext cx="8424863" cy="5833393"/>
          </a:xfrm>
        </p:spPr>
        <p:txBody>
          <a:bodyPr/>
          <a:lstStyle/>
          <a:p>
            <a:pPr eaLnBrk="1" hangingPunct="1">
              <a:lnSpc>
                <a:spcPct val="90000"/>
              </a:lnSpc>
              <a:buFont typeface="Wingdings 2" pitchFamily="18" charset="2"/>
              <a:buNone/>
            </a:pPr>
            <a:endParaRPr lang="cs-CZ" altLang="cs-CZ" sz="1400" b="1" dirty="0" smtClean="0">
              <a:solidFill>
                <a:srgbClr val="336600"/>
              </a:solidFill>
              <a:latin typeface="Franklin Gothic Book" pitchFamily="34" charset="0"/>
            </a:endParaRPr>
          </a:p>
          <a:p>
            <a:pPr>
              <a:lnSpc>
                <a:spcPct val="115000"/>
              </a:lnSpc>
              <a:spcAft>
                <a:spcPts val="1000"/>
              </a:spcAft>
            </a:pPr>
            <a:endParaRPr lang="cs-CZ" sz="1400" dirty="0">
              <a:ea typeface="Calibri"/>
              <a:cs typeface="Times New Roman"/>
            </a:endParaRPr>
          </a:p>
          <a:p>
            <a:pPr eaLnBrk="1" hangingPunct="1">
              <a:lnSpc>
                <a:spcPct val="90000"/>
              </a:lnSpc>
              <a:buFont typeface="Wingdings 2" pitchFamily="18" charset="2"/>
              <a:buNone/>
            </a:pPr>
            <a:endParaRPr lang="cs-CZ" altLang="cs-CZ" sz="1400" b="1" dirty="0">
              <a:solidFill>
                <a:srgbClr val="336600"/>
              </a:solidFill>
              <a:latin typeface="Franklin Gothic Book" pitchFamily="34" charset="0"/>
            </a:endParaRPr>
          </a:p>
          <a:p>
            <a:pPr>
              <a:lnSpc>
                <a:spcPct val="115000"/>
              </a:lnSpc>
              <a:spcAft>
                <a:spcPts val="1000"/>
              </a:spcAft>
            </a:pPr>
            <a:endParaRPr lang="cs-CZ" sz="1400" dirty="0">
              <a:ea typeface="Calibri"/>
              <a:cs typeface="Times New Roman"/>
            </a:endParaRPr>
          </a:p>
          <a:p>
            <a:pPr eaLnBrk="1" hangingPunct="1">
              <a:lnSpc>
                <a:spcPct val="90000"/>
              </a:lnSpc>
              <a:buFont typeface="Wingdings 2" pitchFamily="18" charset="2"/>
              <a:buNone/>
            </a:pPr>
            <a:endParaRPr lang="cs-CZ" altLang="cs-CZ" sz="1400" b="1" dirty="0" smtClean="0">
              <a:solidFill>
                <a:srgbClr val="336600"/>
              </a:solidFill>
              <a:latin typeface="Franklin Gothic Book" pitchFamily="34" charset="0"/>
            </a:endParaRPr>
          </a:p>
          <a:p>
            <a:pPr eaLnBrk="1" hangingPunct="1">
              <a:lnSpc>
                <a:spcPct val="90000"/>
              </a:lnSpc>
              <a:buFont typeface="Wingdings 2" pitchFamily="18" charset="2"/>
              <a:buNone/>
            </a:pPr>
            <a:endParaRPr lang="cs-CZ" altLang="cs-CZ" sz="1400" b="1" dirty="0">
              <a:solidFill>
                <a:srgbClr val="336600"/>
              </a:solidFill>
              <a:latin typeface="Franklin Gothic Book" pitchFamily="34" charset="0"/>
            </a:endParaRPr>
          </a:p>
          <a:p>
            <a:pPr eaLnBrk="1" hangingPunct="1">
              <a:lnSpc>
                <a:spcPct val="90000"/>
              </a:lnSpc>
              <a:buFont typeface="Wingdings 2" pitchFamily="18" charset="2"/>
              <a:buNone/>
            </a:pPr>
            <a:endParaRPr lang="cs-CZ" altLang="cs-CZ" sz="1400" b="1" dirty="0" smtClean="0">
              <a:solidFill>
                <a:srgbClr val="336600"/>
              </a:solidFill>
              <a:latin typeface="Franklin Gothic Book" pitchFamily="34" charset="0"/>
            </a:endParaRPr>
          </a:p>
          <a:p>
            <a:pPr eaLnBrk="1" hangingPunct="1">
              <a:lnSpc>
                <a:spcPct val="90000"/>
              </a:lnSpc>
              <a:buFont typeface="Wingdings 2" pitchFamily="18" charset="2"/>
              <a:buNone/>
            </a:pPr>
            <a:endParaRPr lang="cs-CZ" altLang="cs-CZ" sz="1400" b="1" dirty="0">
              <a:solidFill>
                <a:srgbClr val="336600"/>
              </a:solidFill>
              <a:latin typeface="Franklin Gothic Book" pitchFamily="34" charset="0"/>
            </a:endParaRPr>
          </a:p>
          <a:p>
            <a:pPr eaLnBrk="1" hangingPunct="1">
              <a:lnSpc>
                <a:spcPct val="90000"/>
              </a:lnSpc>
              <a:buFont typeface="Wingdings 2" pitchFamily="18" charset="2"/>
              <a:buNone/>
            </a:pPr>
            <a:endParaRPr lang="cs-CZ" altLang="cs-CZ" sz="1400" b="1" dirty="0" smtClean="0">
              <a:solidFill>
                <a:srgbClr val="336600"/>
              </a:solidFill>
              <a:latin typeface="Franklin Gothic Book" pitchFamily="34" charset="0"/>
            </a:endParaRPr>
          </a:p>
          <a:p>
            <a:pPr eaLnBrk="1" hangingPunct="1">
              <a:lnSpc>
                <a:spcPct val="90000"/>
              </a:lnSpc>
              <a:buFont typeface="Wingdings 2" pitchFamily="18" charset="2"/>
              <a:buNone/>
            </a:pPr>
            <a:endParaRPr lang="cs-CZ" altLang="cs-CZ" sz="1400" b="1" dirty="0">
              <a:solidFill>
                <a:srgbClr val="336600"/>
              </a:solidFill>
              <a:latin typeface="Franklin Gothic Book" pitchFamily="34" charset="0"/>
            </a:endParaRPr>
          </a:p>
          <a:p>
            <a:pPr eaLnBrk="1" hangingPunct="1">
              <a:lnSpc>
                <a:spcPct val="90000"/>
              </a:lnSpc>
              <a:buFont typeface="Wingdings 2" pitchFamily="18" charset="2"/>
              <a:buNone/>
            </a:pPr>
            <a:endParaRPr lang="cs-CZ" altLang="cs-CZ" sz="1400" b="1" dirty="0" smtClean="0">
              <a:solidFill>
                <a:srgbClr val="336600"/>
              </a:solidFill>
              <a:latin typeface="Franklin Gothic Book" pitchFamily="34" charset="0"/>
            </a:endParaRPr>
          </a:p>
          <a:p>
            <a:pPr eaLnBrk="1" hangingPunct="1">
              <a:lnSpc>
                <a:spcPct val="90000"/>
              </a:lnSpc>
              <a:buFont typeface="Wingdings 2" pitchFamily="18" charset="2"/>
              <a:buNone/>
            </a:pPr>
            <a:endParaRPr lang="cs-CZ" altLang="cs-CZ" sz="1400" b="1" dirty="0">
              <a:solidFill>
                <a:srgbClr val="336600"/>
              </a:solidFill>
              <a:latin typeface="Franklin Gothic Book" pitchFamily="34" charset="0"/>
            </a:endParaRPr>
          </a:p>
          <a:p>
            <a:pPr eaLnBrk="1" hangingPunct="1">
              <a:lnSpc>
                <a:spcPct val="90000"/>
              </a:lnSpc>
              <a:buFont typeface="Wingdings 2" pitchFamily="18" charset="2"/>
              <a:buNone/>
            </a:pPr>
            <a:endParaRPr lang="cs-CZ" altLang="cs-CZ" sz="1400" b="1" dirty="0" smtClean="0">
              <a:solidFill>
                <a:srgbClr val="336600"/>
              </a:solidFill>
              <a:latin typeface="Franklin Gothic Book" pitchFamily="34" charset="0"/>
            </a:endParaRPr>
          </a:p>
          <a:p>
            <a:pPr eaLnBrk="1" hangingPunct="1">
              <a:lnSpc>
                <a:spcPct val="90000"/>
              </a:lnSpc>
              <a:buFont typeface="Wingdings 2" pitchFamily="18" charset="2"/>
              <a:buNone/>
            </a:pPr>
            <a:endParaRPr lang="cs-CZ" altLang="cs-CZ" sz="1400" b="1" dirty="0">
              <a:solidFill>
                <a:srgbClr val="336600"/>
              </a:solidFill>
              <a:latin typeface="Franklin Gothic Book" pitchFamily="34" charset="0"/>
            </a:endParaRPr>
          </a:p>
          <a:p>
            <a:pPr eaLnBrk="1" hangingPunct="1">
              <a:lnSpc>
                <a:spcPct val="90000"/>
              </a:lnSpc>
              <a:buFont typeface="Wingdings 2" pitchFamily="18" charset="2"/>
              <a:buNone/>
            </a:pPr>
            <a:endParaRPr lang="cs-CZ" altLang="cs-CZ" sz="1400" b="1" dirty="0" smtClean="0">
              <a:solidFill>
                <a:srgbClr val="336600"/>
              </a:solidFill>
              <a:latin typeface="Franklin Gothic Book" pitchFamily="34" charset="0"/>
            </a:endParaRPr>
          </a:p>
          <a:p>
            <a:pPr eaLnBrk="1" hangingPunct="1">
              <a:lnSpc>
                <a:spcPct val="90000"/>
              </a:lnSpc>
              <a:buFont typeface="Wingdings 2" pitchFamily="18" charset="2"/>
              <a:buNone/>
            </a:pPr>
            <a:endParaRPr lang="cs-CZ" altLang="cs-CZ" sz="1400" b="1" dirty="0">
              <a:solidFill>
                <a:srgbClr val="336600"/>
              </a:solidFill>
              <a:latin typeface="Franklin Gothic Book" pitchFamily="34" charset="0"/>
            </a:endParaRPr>
          </a:p>
          <a:p>
            <a:pPr eaLnBrk="1" hangingPunct="1">
              <a:lnSpc>
                <a:spcPct val="90000"/>
              </a:lnSpc>
              <a:buFont typeface="Wingdings 2" pitchFamily="18" charset="2"/>
              <a:buNone/>
            </a:pPr>
            <a:endParaRPr lang="cs-CZ" altLang="cs-CZ" sz="1800" b="1" dirty="0" smtClean="0">
              <a:solidFill>
                <a:srgbClr val="006600"/>
              </a:solidFill>
              <a:latin typeface="Franklin Gothic Book" pitchFamily="34" charset="0"/>
            </a:endParaRPr>
          </a:p>
        </p:txBody>
      </p:sp>
      <p:graphicFrame>
        <p:nvGraphicFramePr>
          <p:cNvPr id="63" name="Objekt 62"/>
          <p:cNvGraphicFramePr>
            <a:graphicFrameLocks noChangeAspect="1"/>
          </p:cNvGraphicFramePr>
          <p:nvPr>
            <p:extLst>
              <p:ext uri="{D42A27DB-BD31-4B8C-83A1-F6EECF244321}">
                <p14:modId xmlns:p14="http://schemas.microsoft.com/office/powerpoint/2010/main" val="1247098865"/>
              </p:ext>
            </p:extLst>
          </p:nvPr>
        </p:nvGraphicFramePr>
        <p:xfrm>
          <a:off x="1115616" y="836712"/>
          <a:ext cx="6696744" cy="5974007"/>
        </p:xfrm>
        <a:graphic>
          <a:graphicData uri="http://schemas.openxmlformats.org/presentationml/2006/ole">
            <mc:AlternateContent xmlns:mc="http://schemas.openxmlformats.org/markup-compatibility/2006">
              <mc:Choice xmlns:v="urn:schemas-microsoft-com:vml" Requires="v">
                <p:oleObj spid="_x0000_s1118" name="Dokument" r:id="rId4" imgW="3057195" imgH="5641543" progId="Word.Document.12">
                  <p:embed/>
                </p:oleObj>
              </mc:Choice>
              <mc:Fallback>
                <p:oleObj name="Dokument" r:id="rId4" imgW="3057195" imgH="5641543" progId="Word.Document.12">
                  <p:embed/>
                  <p:pic>
                    <p:nvPicPr>
                      <p:cNvPr id="0" name=""/>
                      <p:cNvPicPr/>
                      <p:nvPr/>
                    </p:nvPicPr>
                    <p:blipFill>
                      <a:blip r:embed="rId5"/>
                      <a:stretch>
                        <a:fillRect/>
                      </a:stretch>
                    </p:blipFill>
                    <p:spPr>
                      <a:xfrm>
                        <a:off x="1115616" y="836712"/>
                        <a:ext cx="6696744" cy="5974007"/>
                      </a:xfrm>
                      <a:prstGeom prst="rect">
                        <a:avLst/>
                      </a:prstGeom>
                    </p:spPr>
                  </p:pic>
                </p:oleObj>
              </mc:Fallback>
            </mc:AlternateContent>
          </a:graphicData>
        </a:graphic>
      </p:graphicFrame>
    </p:spTree>
    <p:extLst>
      <p:ext uri="{BB962C8B-B14F-4D97-AF65-F5344CB8AC3E}">
        <p14:creationId xmlns:p14="http://schemas.microsoft.com/office/powerpoint/2010/main" val="4818732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836712"/>
          </a:xfrm>
        </p:spPr>
        <p:txBody>
          <a:bodyPr>
            <a:normAutofit/>
          </a:bodyPr>
          <a:lstStyle/>
          <a:p>
            <a:r>
              <a:rPr lang="cs-CZ" sz="3200" b="1" dirty="0" smtClean="0">
                <a:solidFill>
                  <a:srgbClr val="C00000"/>
                </a:solidFill>
              </a:rPr>
              <a:t>Druhy publikace I.</a:t>
            </a:r>
            <a:endParaRPr lang="cs-CZ" sz="3200" b="1" dirty="0">
              <a:solidFill>
                <a:srgbClr val="C00000"/>
              </a:solidFill>
            </a:endParaRPr>
          </a:p>
        </p:txBody>
      </p:sp>
      <p:sp>
        <p:nvSpPr>
          <p:cNvPr id="3" name="Zástupný symbol pro obsah 2"/>
          <p:cNvSpPr>
            <a:spLocks noGrp="1"/>
          </p:cNvSpPr>
          <p:nvPr>
            <p:ph idx="1"/>
          </p:nvPr>
        </p:nvSpPr>
        <p:spPr>
          <a:xfrm>
            <a:off x="457200" y="908720"/>
            <a:ext cx="8363272" cy="5400600"/>
          </a:xfrm>
        </p:spPr>
        <p:txBody>
          <a:bodyPr>
            <a:normAutofit/>
          </a:bodyPr>
          <a:lstStyle/>
          <a:p>
            <a:pPr>
              <a:lnSpc>
                <a:spcPct val="90000"/>
              </a:lnSpc>
              <a:buNone/>
            </a:pPr>
            <a:r>
              <a:rPr lang="cs-CZ" altLang="cs-CZ" b="1" dirty="0">
                <a:solidFill>
                  <a:srgbClr val="336600"/>
                </a:solidFill>
                <a:latin typeface="Franklin Gothic Book" pitchFamily="34" charset="0"/>
              </a:rPr>
              <a:t>ústní </a:t>
            </a:r>
            <a:r>
              <a:rPr lang="cs-CZ" altLang="cs-CZ" b="1" dirty="0" smtClean="0">
                <a:solidFill>
                  <a:srgbClr val="336600"/>
                </a:solidFill>
                <a:latin typeface="Franklin Gothic Book" pitchFamily="34" charset="0"/>
              </a:rPr>
              <a:t>(tradice, Island) </a:t>
            </a:r>
          </a:p>
          <a:p>
            <a:pPr>
              <a:lnSpc>
                <a:spcPct val="90000"/>
              </a:lnSpc>
              <a:buNone/>
            </a:pPr>
            <a:r>
              <a:rPr lang="cs-CZ" altLang="cs-CZ" b="1" dirty="0" smtClean="0">
                <a:solidFill>
                  <a:srgbClr val="336600"/>
                </a:solidFill>
                <a:latin typeface="Franklin Gothic Book" pitchFamily="34" charset="0"/>
              </a:rPr>
              <a:t>a </a:t>
            </a:r>
            <a:r>
              <a:rPr lang="cs-CZ" altLang="cs-CZ" b="1" dirty="0">
                <a:solidFill>
                  <a:srgbClr val="336600"/>
                </a:solidFill>
                <a:latin typeface="Franklin Gothic Book" pitchFamily="34" charset="0"/>
              </a:rPr>
              <a:t>písemné </a:t>
            </a:r>
            <a:r>
              <a:rPr lang="cs-CZ" altLang="cs-CZ" b="1" dirty="0">
                <a:solidFill>
                  <a:srgbClr val="336600"/>
                </a:solidFill>
                <a:latin typeface="Franklin Gothic Book" pitchFamily="34" charset="0"/>
                <a:hlinkClick r:id="rId2"/>
              </a:rPr>
              <a:t>(</a:t>
            </a:r>
            <a:r>
              <a:rPr lang="cs-CZ" altLang="cs-CZ" b="1" dirty="0" err="1">
                <a:solidFill>
                  <a:srgbClr val="336600"/>
                </a:solidFill>
                <a:latin typeface="Franklin Gothic Book" pitchFamily="34" charset="0"/>
                <a:hlinkClick r:id="rId2"/>
              </a:rPr>
              <a:t>Kropatschek</a:t>
            </a:r>
            <a:r>
              <a:rPr lang="cs-CZ" altLang="cs-CZ" b="1" dirty="0">
                <a:solidFill>
                  <a:srgbClr val="336600"/>
                </a:solidFill>
                <a:latin typeface="Franklin Gothic Book" pitchFamily="34" charset="0"/>
              </a:rPr>
              <a:t>) 1740-1780, </a:t>
            </a:r>
            <a:endParaRPr lang="cs-CZ" altLang="cs-CZ" b="1" dirty="0" smtClean="0">
              <a:solidFill>
                <a:srgbClr val="336600"/>
              </a:solidFill>
              <a:latin typeface="Franklin Gothic Book" pitchFamily="34" charset="0"/>
            </a:endParaRPr>
          </a:p>
          <a:p>
            <a:pPr>
              <a:lnSpc>
                <a:spcPct val="90000"/>
              </a:lnSpc>
              <a:buNone/>
            </a:pPr>
            <a:r>
              <a:rPr lang="cs-CZ" altLang="cs-CZ" b="1" dirty="0" smtClean="0">
                <a:solidFill>
                  <a:srgbClr val="336600"/>
                </a:solidFill>
                <a:latin typeface="Franklin Gothic Book" pitchFamily="34" charset="0"/>
              </a:rPr>
              <a:t>tradice</a:t>
            </a:r>
            <a:r>
              <a:rPr lang="cs-CZ" altLang="cs-CZ" b="1" dirty="0">
                <a:solidFill>
                  <a:srgbClr val="336600"/>
                </a:solidFill>
                <a:latin typeface="Franklin Gothic Book" pitchFamily="34" charset="0"/>
              </a:rPr>
              <a:t>, tesání, </a:t>
            </a:r>
            <a:r>
              <a:rPr lang="cs-CZ" altLang="cs-CZ" b="1" dirty="0" smtClean="0">
                <a:solidFill>
                  <a:srgbClr val="336600"/>
                </a:solidFill>
                <a:latin typeface="Franklin Gothic Book" pitchFamily="34" charset="0"/>
              </a:rPr>
              <a:t>memorování</a:t>
            </a:r>
          </a:p>
          <a:p>
            <a:pPr>
              <a:lnSpc>
                <a:spcPct val="90000"/>
              </a:lnSpc>
              <a:buNone/>
            </a:pPr>
            <a:r>
              <a:rPr lang="cs-CZ" altLang="cs-CZ" b="1" dirty="0" smtClean="0">
                <a:solidFill>
                  <a:srgbClr val="336600"/>
                </a:solidFill>
                <a:latin typeface="Franklin Gothic Book" pitchFamily="34" charset="0"/>
              </a:rPr>
              <a:t>Tištěné</a:t>
            </a:r>
          </a:p>
          <a:p>
            <a:pPr>
              <a:lnSpc>
                <a:spcPct val="90000"/>
              </a:lnSpc>
              <a:buNone/>
            </a:pPr>
            <a:r>
              <a:rPr lang="cs-CZ" altLang="cs-CZ" b="1" dirty="0" smtClean="0">
                <a:solidFill>
                  <a:srgbClr val="336600"/>
                </a:solidFill>
                <a:latin typeface="Franklin Gothic Book" pitchFamily="34" charset="0"/>
              </a:rPr>
              <a:t>Elektronické </a:t>
            </a:r>
          </a:p>
          <a:p>
            <a:pPr>
              <a:lnSpc>
                <a:spcPct val="90000"/>
              </a:lnSpc>
              <a:buNone/>
            </a:pPr>
            <a:r>
              <a:rPr lang="cs-CZ" altLang="cs-CZ" b="1" dirty="0" smtClean="0">
                <a:solidFill>
                  <a:srgbClr val="336600"/>
                </a:solidFill>
                <a:latin typeface="Franklin Gothic Book" pitchFamily="34" charset="0"/>
              </a:rPr>
              <a:t>S dálkovým přístupem</a:t>
            </a:r>
            <a:endParaRPr lang="cs-CZ" altLang="cs-CZ" b="1" dirty="0">
              <a:solidFill>
                <a:srgbClr val="336600"/>
              </a:solidFill>
              <a:latin typeface="Franklin Gothic Book" pitchFamily="34" charset="0"/>
            </a:endParaRPr>
          </a:p>
          <a:p>
            <a:pPr marL="0" indent="0">
              <a:buNone/>
            </a:pPr>
            <a:endParaRPr lang="cs-CZ" dirty="0"/>
          </a:p>
        </p:txBody>
      </p:sp>
    </p:spTree>
    <p:extLst>
      <p:ext uri="{BB962C8B-B14F-4D97-AF65-F5344CB8AC3E}">
        <p14:creationId xmlns:p14="http://schemas.microsoft.com/office/powerpoint/2010/main" val="2751430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836712"/>
          </a:xfrm>
        </p:spPr>
        <p:txBody>
          <a:bodyPr>
            <a:normAutofit/>
          </a:bodyPr>
          <a:lstStyle/>
          <a:p>
            <a:r>
              <a:rPr lang="cs-CZ" sz="3200" b="1" dirty="0" smtClean="0">
                <a:solidFill>
                  <a:srgbClr val="C00000"/>
                </a:solidFill>
              </a:rPr>
              <a:t>Druhy publikace II.</a:t>
            </a:r>
            <a:endParaRPr lang="cs-CZ" sz="3200" b="1" dirty="0">
              <a:solidFill>
                <a:srgbClr val="C00000"/>
              </a:solidFill>
            </a:endParaRPr>
          </a:p>
        </p:txBody>
      </p:sp>
      <p:sp>
        <p:nvSpPr>
          <p:cNvPr id="3" name="Zástupný symbol pro obsah 2"/>
          <p:cNvSpPr>
            <a:spLocks noGrp="1"/>
          </p:cNvSpPr>
          <p:nvPr>
            <p:ph idx="1"/>
          </p:nvPr>
        </p:nvSpPr>
        <p:spPr>
          <a:xfrm>
            <a:off x="251520" y="908720"/>
            <a:ext cx="8640960" cy="5760640"/>
          </a:xfrm>
        </p:spPr>
        <p:txBody>
          <a:bodyPr>
            <a:normAutofit/>
          </a:bodyPr>
          <a:lstStyle/>
          <a:p>
            <a:pPr>
              <a:lnSpc>
                <a:spcPct val="90000"/>
              </a:lnSpc>
              <a:buNone/>
            </a:pPr>
            <a:r>
              <a:rPr lang="cs-CZ" altLang="cs-CZ" b="1" u="sng" dirty="0" smtClean="0">
                <a:solidFill>
                  <a:srgbClr val="336600"/>
                </a:solidFill>
                <a:latin typeface="Franklin Gothic Book" pitchFamily="34" charset="0"/>
              </a:rPr>
              <a:t>materiální</a:t>
            </a:r>
            <a:r>
              <a:rPr lang="cs-CZ" altLang="cs-CZ" b="1" dirty="0" smtClean="0">
                <a:solidFill>
                  <a:srgbClr val="336600"/>
                </a:solidFill>
                <a:latin typeface="Franklin Gothic Book" pitchFamily="34" charset="0"/>
              </a:rPr>
              <a:t> – nutno se seznámit a prokázat znalost (např. zkouškou, podpisem)</a:t>
            </a:r>
          </a:p>
          <a:p>
            <a:pPr>
              <a:lnSpc>
                <a:spcPct val="90000"/>
              </a:lnSpc>
              <a:buNone/>
            </a:pPr>
            <a:r>
              <a:rPr lang="cs-CZ" altLang="cs-CZ" b="1" dirty="0" smtClean="0">
                <a:solidFill>
                  <a:srgbClr val="336600"/>
                </a:solidFill>
                <a:latin typeface="Franklin Gothic Book" pitchFamily="34" charset="0"/>
              </a:rPr>
              <a:t>a </a:t>
            </a:r>
            <a:r>
              <a:rPr lang="cs-CZ" altLang="cs-CZ" b="1" u="sng" dirty="0">
                <a:solidFill>
                  <a:srgbClr val="336600"/>
                </a:solidFill>
                <a:latin typeface="Franklin Gothic Book" pitchFamily="34" charset="0"/>
              </a:rPr>
              <a:t>formální publikace </a:t>
            </a:r>
            <a:r>
              <a:rPr lang="cs-CZ" altLang="cs-CZ" b="1" dirty="0" smtClean="0">
                <a:solidFill>
                  <a:srgbClr val="336600"/>
                </a:solidFill>
                <a:latin typeface="Franklin Gothic Book" pitchFamily="34" charset="0"/>
              </a:rPr>
              <a:t>– domněnka znalosti</a:t>
            </a:r>
          </a:p>
          <a:p>
            <a:pPr>
              <a:lnSpc>
                <a:spcPct val="90000"/>
              </a:lnSpc>
              <a:buNone/>
            </a:pPr>
            <a:endParaRPr lang="cs-CZ" altLang="cs-CZ" b="1" dirty="0" smtClean="0">
              <a:solidFill>
                <a:srgbClr val="336600"/>
              </a:solidFill>
              <a:latin typeface="Franklin Gothic Book" pitchFamily="34" charset="0"/>
            </a:endParaRPr>
          </a:p>
          <a:p>
            <a:pPr>
              <a:lnSpc>
                <a:spcPct val="90000"/>
              </a:lnSpc>
              <a:buNone/>
            </a:pPr>
            <a:r>
              <a:rPr lang="cs-CZ" altLang="cs-CZ" b="1" dirty="0" smtClean="0">
                <a:solidFill>
                  <a:srgbClr val="336600"/>
                </a:solidFill>
                <a:latin typeface="Franklin Gothic Book" pitchFamily="34" charset="0"/>
              </a:rPr>
              <a:t>1780 </a:t>
            </a:r>
            <a:r>
              <a:rPr lang="cs-CZ" altLang="cs-CZ" b="1" dirty="0" err="1">
                <a:solidFill>
                  <a:srgbClr val="336600"/>
                </a:solidFill>
                <a:latin typeface="Franklin Gothic Book" pitchFamily="34" charset="0"/>
                <a:hlinkClick r:id="rId2"/>
              </a:rPr>
              <a:t>Justizgesetzsammlung</a:t>
            </a:r>
            <a:r>
              <a:rPr lang="cs-CZ" altLang="cs-CZ" b="1" dirty="0">
                <a:solidFill>
                  <a:srgbClr val="336600"/>
                </a:solidFill>
                <a:latin typeface="Franklin Gothic Book" pitchFamily="34" charset="0"/>
              </a:rPr>
              <a:t>– v ní 1: díl ABG </a:t>
            </a:r>
            <a:r>
              <a:rPr lang="cs-CZ" altLang="cs-CZ" b="1" dirty="0">
                <a:solidFill>
                  <a:srgbClr val="336600"/>
                </a:solidFill>
                <a:latin typeface="Franklin Gothic Book" pitchFamily="34" charset="0"/>
                <a:hlinkClick r:id="rId3"/>
              </a:rPr>
              <a:t>JGS</a:t>
            </a:r>
            <a:r>
              <a:rPr lang="cs-CZ" altLang="cs-CZ" b="1" dirty="0">
                <a:solidFill>
                  <a:srgbClr val="336600"/>
                </a:solidFill>
                <a:latin typeface="Franklin Gothic Book" pitchFamily="34" charset="0"/>
              </a:rPr>
              <a:t> , 1792 – </a:t>
            </a:r>
            <a:r>
              <a:rPr lang="cs-CZ" altLang="cs-CZ" b="1" dirty="0" smtClean="0">
                <a:solidFill>
                  <a:srgbClr val="336600"/>
                </a:solidFill>
                <a:latin typeface="Franklin Gothic Book" pitchFamily="34" charset="0"/>
                <a:hlinkClick r:id="rId4"/>
              </a:rPr>
              <a:t>PGS</a:t>
            </a:r>
            <a:r>
              <a:rPr lang="cs-CZ" altLang="cs-CZ" b="1" dirty="0" smtClean="0">
                <a:solidFill>
                  <a:srgbClr val="336600"/>
                </a:solidFill>
                <a:latin typeface="Franklin Gothic Book" pitchFamily="34" charset="0"/>
              </a:rPr>
              <a:t> </a:t>
            </a:r>
            <a:r>
              <a:rPr lang="cs-CZ" altLang="cs-CZ" b="1" dirty="0" err="1">
                <a:solidFill>
                  <a:srgbClr val="336600"/>
                </a:solidFill>
                <a:latin typeface="Franklin Gothic Book" pitchFamily="34" charset="0"/>
              </a:rPr>
              <a:t>Politische</a:t>
            </a:r>
            <a:r>
              <a:rPr lang="cs-CZ" altLang="cs-CZ" b="1" dirty="0">
                <a:solidFill>
                  <a:srgbClr val="336600"/>
                </a:solidFill>
                <a:latin typeface="Franklin Gothic Book" pitchFamily="34" charset="0"/>
              </a:rPr>
              <a:t> </a:t>
            </a:r>
            <a:r>
              <a:rPr lang="cs-CZ" altLang="cs-CZ" b="1" dirty="0" err="1">
                <a:solidFill>
                  <a:srgbClr val="336600"/>
                </a:solidFill>
                <a:latin typeface="Franklin Gothic Book" pitchFamily="34" charset="0"/>
              </a:rPr>
              <a:t>Gesetzsammlung</a:t>
            </a:r>
            <a:r>
              <a:rPr lang="cs-CZ" altLang="cs-CZ" b="1" dirty="0" smtClean="0">
                <a:solidFill>
                  <a:srgbClr val="336600"/>
                </a:solidFill>
                <a:latin typeface="Franklin Gothic Book" pitchFamily="34" charset="0"/>
              </a:rPr>
              <a:t> </a:t>
            </a:r>
            <a:endParaRPr lang="cs-CZ" altLang="cs-CZ" b="1" dirty="0">
              <a:solidFill>
                <a:srgbClr val="336600"/>
              </a:solidFill>
              <a:latin typeface="Franklin Gothic Book" pitchFamily="34" charset="0"/>
            </a:endParaRPr>
          </a:p>
          <a:p>
            <a:pPr>
              <a:lnSpc>
                <a:spcPct val="90000"/>
              </a:lnSpc>
              <a:buNone/>
            </a:pPr>
            <a:endParaRPr lang="cs-CZ" altLang="cs-CZ" b="1" dirty="0" smtClean="0">
              <a:solidFill>
                <a:srgbClr val="336600"/>
              </a:solidFill>
              <a:latin typeface="Franklin Gothic Book" pitchFamily="34" charset="0"/>
            </a:endParaRPr>
          </a:p>
          <a:p>
            <a:pPr>
              <a:lnSpc>
                <a:spcPct val="90000"/>
              </a:lnSpc>
              <a:buNone/>
            </a:pPr>
            <a:r>
              <a:rPr lang="cs-CZ" altLang="cs-CZ" b="1" dirty="0" smtClean="0">
                <a:solidFill>
                  <a:srgbClr val="336600"/>
                </a:solidFill>
                <a:latin typeface="Franklin Gothic Book" pitchFamily="34" charset="0"/>
              </a:rPr>
              <a:t>Příklad </a:t>
            </a:r>
            <a:r>
              <a:rPr lang="cs-CZ" altLang="cs-CZ" b="1" dirty="0">
                <a:solidFill>
                  <a:srgbClr val="336600"/>
                </a:solidFill>
                <a:latin typeface="Franklin Gothic Book" pitchFamily="34" charset="0"/>
              </a:rPr>
              <a:t>rozdílů - § 49 o.s.ř. (do vlastních rukou, fikce doručení)</a:t>
            </a:r>
          </a:p>
          <a:p>
            <a:pPr marL="0" indent="0">
              <a:buNone/>
            </a:pPr>
            <a:endParaRPr lang="cs-CZ" dirty="0"/>
          </a:p>
        </p:txBody>
      </p:sp>
    </p:spTree>
    <p:extLst>
      <p:ext uri="{BB962C8B-B14F-4D97-AF65-F5344CB8AC3E}">
        <p14:creationId xmlns:p14="http://schemas.microsoft.com/office/powerpoint/2010/main" val="2452556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836712"/>
          </a:xfrm>
        </p:spPr>
        <p:txBody>
          <a:bodyPr>
            <a:normAutofit/>
          </a:bodyPr>
          <a:lstStyle/>
          <a:p>
            <a:r>
              <a:rPr lang="cs-CZ" sz="3200" b="1" dirty="0" smtClean="0">
                <a:solidFill>
                  <a:srgbClr val="C00000"/>
                </a:solidFill>
              </a:rPr>
              <a:t>Druhy publikace III.</a:t>
            </a:r>
            <a:endParaRPr lang="cs-CZ" sz="3200" b="1" dirty="0">
              <a:solidFill>
                <a:srgbClr val="C00000"/>
              </a:solidFill>
            </a:endParaRPr>
          </a:p>
        </p:txBody>
      </p:sp>
      <p:sp>
        <p:nvSpPr>
          <p:cNvPr id="3" name="Zástupný symbol pro obsah 2"/>
          <p:cNvSpPr>
            <a:spLocks noGrp="1"/>
          </p:cNvSpPr>
          <p:nvPr>
            <p:ph idx="1"/>
          </p:nvPr>
        </p:nvSpPr>
        <p:spPr>
          <a:xfrm>
            <a:off x="457200" y="908720"/>
            <a:ext cx="8363272" cy="5400600"/>
          </a:xfrm>
        </p:spPr>
        <p:txBody>
          <a:bodyPr>
            <a:normAutofit/>
          </a:bodyPr>
          <a:lstStyle/>
          <a:p>
            <a:pPr>
              <a:lnSpc>
                <a:spcPct val="90000"/>
              </a:lnSpc>
              <a:buNone/>
            </a:pPr>
            <a:r>
              <a:rPr lang="cs-CZ" altLang="cs-CZ" b="1" dirty="0" smtClean="0">
                <a:solidFill>
                  <a:srgbClr val="336600"/>
                </a:solidFill>
                <a:latin typeface="Franklin Gothic Book" pitchFamily="34" charset="0"/>
              </a:rPr>
              <a:t>obligatorní </a:t>
            </a:r>
            <a:r>
              <a:rPr lang="cs-CZ" altLang="cs-CZ" b="1" dirty="0">
                <a:solidFill>
                  <a:srgbClr val="336600"/>
                </a:solidFill>
                <a:latin typeface="Franklin Gothic Book" pitchFamily="34" charset="0"/>
              </a:rPr>
              <a:t>a fakultativní  </a:t>
            </a:r>
            <a:endParaRPr lang="cs-CZ" altLang="cs-CZ" b="1" dirty="0" smtClean="0">
              <a:solidFill>
                <a:srgbClr val="336600"/>
              </a:solidFill>
              <a:latin typeface="Franklin Gothic Book" pitchFamily="34" charset="0"/>
            </a:endParaRPr>
          </a:p>
          <a:p>
            <a:pPr>
              <a:lnSpc>
                <a:spcPct val="90000"/>
              </a:lnSpc>
              <a:buNone/>
            </a:pPr>
            <a:r>
              <a:rPr lang="cs-CZ" altLang="cs-CZ" b="1" dirty="0" smtClean="0">
                <a:solidFill>
                  <a:srgbClr val="336600"/>
                </a:solidFill>
                <a:latin typeface="Franklin Gothic Book" pitchFamily="34" charset="0"/>
              </a:rPr>
              <a:t>ABGB </a:t>
            </a:r>
            <a:r>
              <a:rPr lang="cs-CZ" altLang="cs-CZ" b="1" dirty="0">
                <a:solidFill>
                  <a:srgbClr val="336600"/>
                </a:solidFill>
                <a:latin typeface="Franklin Gothic Book" pitchFamily="34" charset="0"/>
                <a:hlinkClick r:id="rId2"/>
              </a:rPr>
              <a:t>1811</a:t>
            </a:r>
            <a:r>
              <a:rPr lang="cs-CZ" altLang="cs-CZ" b="1" dirty="0">
                <a:solidFill>
                  <a:srgbClr val="336600"/>
                </a:solidFill>
                <a:latin typeface="Franklin Gothic Book" pitchFamily="34" charset="0"/>
              </a:rPr>
              <a:t>, </a:t>
            </a:r>
            <a:r>
              <a:rPr lang="cs-CZ" altLang="cs-CZ" b="1" dirty="0" err="1">
                <a:solidFill>
                  <a:srgbClr val="336600"/>
                </a:solidFill>
                <a:latin typeface="Franklin Gothic Book" pitchFamily="34" charset="0"/>
              </a:rPr>
              <a:t>RGBl</a:t>
            </a:r>
            <a:r>
              <a:rPr lang="cs-CZ" altLang="cs-CZ" b="1" dirty="0">
                <a:solidFill>
                  <a:srgbClr val="336600"/>
                </a:solidFill>
                <a:latin typeface="Franklin Gothic Book" pitchFamily="34" charset="0"/>
              </a:rPr>
              <a:t>. 1849</a:t>
            </a:r>
          </a:p>
          <a:p>
            <a:pPr marL="0" indent="0">
              <a:buNone/>
            </a:pPr>
            <a:r>
              <a:rPr lang="cs-CZ" dirty="0" smtClean="0"/>
              <a:t>Viz dle 309/1999 - doplnit</a:t>
            </a:r>
            <a:endParaRPr lang="cs-CZ" dirty="0"/>
          </a:p>
        </p:txBody>
      </p:sp>
    </p:spTree>
    <p:extLst>
      <p:ext uri="{BB962C8B-B14F-4D97-AF65-F5344CB8AC3E}">
        <p14:creationId xmlns:p14="http://schemas.microsoft.com/office/powerpoint/2010/main" val="2452556254"/>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1042</TotalTime>
  <Words>2591</Words>
  <Application>Microsoft Office PowerPoint</Application>
  <PresentationFormat>Předvádění na obrazovce (4:3)</PresentationFormat>
  <Paragraphs>222</Paragraphs>
  <Slides>21</Slides>
  <Notes>9</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21</vt:i4>
      </vt:variant>
    </vt:vector>
  </HeadingPairs>
  <TitlesOfParts>
    <vt:vector size="23" baseType="lpstr">
      <vt:lpstr>Motiv systému Office</vt:lpstr>
      <vt:lpstr>Dokument</vt:lpstr>
      <vt:lpstr>Publikační právo v ČR</vt:lpstr>
      <vt:lpstr>Definice publikačního práva</vt:lpstr>
      <vt:lpstr>Definice publikačního práva</vt:lpstr>
      <vt:lpstr>Definice publikačního práva – II.</vt:lpstr>
      <vt:lpstr>Definice publikačního práva – III.</vt:lpstr>
      <vt:lpstr>Druhy publikace právních předpisů</vt:lpstr>
      <vt:lpstr>Druhy publikace I.</vt:lpstr>
      <vt:lpstr>Druhy publikace II.</vt:lpstr>
      <vt:lpstr>Druhy publikace III.</vt:lpstr>
      <vt:lpstr>Druhy publikace IV.</vt:lpstr>
      <vt:lpstr>Druhy publikace V.</vt:lpstr>
      <vt:lpstr>Den vyhlášení, platnost a účinnost</vt:lpstr>
      <vt:lpstr>Funkce publikačního orgánu(1) </vt:lpstr>
      <vt:lpstr>Funkce publikačního orgánu(2)</vt:lpstr>
      <vt:lpstr>Publikační orgány v ČR </vt:lpstr>
      <vt:lpstr>Nový systém publikace – e-Sbírka + e-Sbírka m.s.</vt:lpstr>
      <vt:lpstr>ZÁKLADNÍ PARAMETRY E-SBÍRKY</vt:lpstr>
      <vt:lpstr>Další zásady publikačního práva</vt:lpstr>
      <vt:lpstr>Základní pojmy intertemporality</vt:lpstr>
      <vt:lpstr>Příklad retroaktivity a retrospektivity – Pl. 5/95 (výsluha za minulý režim)</vt:lpstr>
      <vt:lpstr>Reakce na retroaktivní předpis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Publikační právo v ČR</dc:title>
  <dc:creator>Jan Filip</dc:creator>
  <cp:lastModifiedBy>Jan Filip</cp:lastModifiedBy>
  <cp:revision>43</cp:revision>
  <dcterms:created xsi:type="dcterms:W3CDTF">2014-04-12T18:09:25Z</dcterms:created>
  <dcterms:modified xsi:type="dcterms:W3CDTF">2016-03-17T21:48:12Z</dcterms:modified>
</cp:coreProperties>
</file>