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NV201K Správní trestání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přednášející</a:t>
            </a:r>
            <a:r>
              <a:rPr lang="cs-CZ" altLang="cs-CZ" b="0" dirty="0"/>
              <a:t>: 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0" dirty="0" smtClean="0"/>
              <a:t>JUDr</a:t>
            </a:r>
            <a:r>
              <a:rPr lang="cs-CZ" altLang="cs-CZ" b="0" dirty="0"/>
              <a:t>. Lukáš Potěšil, Ph.D.</a:t>
            </a:r>
            <a:br>
              <a:rPr lang="cs-CZ" altLang="cs-CZ" b="0" dirty="0"/>
            </a:br>
            <a:r>
              <a:rPr lang="cs-CZ" altLang="cs-CZ" b="0" dirty="0" smtClean="0"/>
              <a:t>JUDr. </a:t>
            </a:r>
            <a:r>
              <a:rPr lang="cs-CZ" altLang="cs-CZ" b="0" dirty="0" smtClean="0"/>
              <a:t>David Hejč, </a:t>
            </a:r>
            <a:r>
              <a:rPr lang="cs-CZ" altLang="cs-CZ" b="0" dirty="0" smtClean="0"/>
              <a:t>Ph.D.</a:t>
            </a:r>
            <a:br>
              <a:rPr lang="cs-CZ" altLang="cs-CZ" b="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Rozvrh výuky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24. 3. 2017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dirty="0"/>
              <a:t>Správní </a:t>
            </a:r>
            <a:r>
              <a:rPr lang="cs-CZ" dirty="0" smtClean="0"/>
              <a:t>trestání, reforma </a:t>
            </a:r>
            <a:r>
              <a:rPr lang="cs-CZ" dirty="0"/>
              <a:t>správního </a:t>
            </a:r>
            <a:r>
              <a:rPr lang="cs-CZ" dirty="0" smtClean="0"/>
              <a:t>trestání, disciplinární </a:t>
            </a:r>
            <a:r>
              <a:rPr lang="cs-CZ" dirty="0"/>
              <a:t>a pořádkové delikty</a:t>
            </a:r>
            <a:endParaRPr lang="cs-CZ" altLang="cs-CZ" dirty="0"/>
          </a:p>
          <a:p>
            <a:pPr algn="just"/>
            <a:r>
              <a:rPr lang="cs-CZ" altLang="cs-CZ" b="1" dirty="0" smtClean="0"/>
              <a:t>21. </a:t>
            </a:r>
            <a:r>
              <a:rPr lang="cs-CZ" altLang="cs-CZ" b="1" dirty="0"/>
              <a:t>4. </a:t>
            </a:r>
            <a:r>
              <a:rPr lang="cs-CZ" altLang="cs-CZ" b="1" dirty="0" smtClean="0"/>
              <a:t>2017 – </a:t>
            </a:r>
            <a:r>
              <a:rPr lang="cs-CZ" altLang="cs-CZ" dirty="0" smtClean="0"/>
              <a:t>Přestupky, hmotněprávní problematika</a:t>
            </a:r>
          </a:p>
          <a:p>
            <a:pPr algn="just"/>
            <a:r>
              <a:rPr lang="cs-CZ" altLang="cs-CZ" b="1" dirty="0" smtClean="0"/>
              <a:t>12. </a:t>
            </a:r>
            <a:r>
              <a:rPr lang="cs-CZ" altLang="cs-CZ" b="1" dirty="0"/>
              <a:t>5. </a:t>
            </a:r>
            <a:r>
              <a:rPr lang="cs-CZ" altLang="cs-CZ" b="1" dirty="0" smtClean="0"/>
              <a:t>2017 </a:t>
            </a:r>
            <a:r>
              <a:rPr lang="cs-CZ" altLang="cs-CZ" dirty="0"/>
              <a:t>– Přestupky, </a:t>
            </a:r>
            <a:r>
              <a:rPr lang="cs-CZ" altLang="cs-CZ" dirty="0" smtClean="0"/>
              <a:t>procesní </a:t>
            </a:r>
            <a:r>
              <a:rPr lang="cs-CZ" altLang="cs-CZ" dirty="0" smtClean="0"/>
              <a:t>úprava</a:t>
            </a:r>
            <a:endParaRPr lang="cs-CZ" altLang="cs-CZ" b="1" dirty="0"/>
          </a:p>
          <a:p>
            <a:pPr algn="just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812800"/>
            <a:ext cx="8082321" cy="5319713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1600" b="1" dirty="0" smtClean="0"/>
              <a:t>OSNOVA VÝUKY:</a:t>
            </a:r>
          </a:p>
          <a:p>
            <a:pPr algn="just"/>
            <a:r>
              <a:rPr lang="cs-CZ" sz="1700" b="1" dirty="0"/>
              <a:t>Správní trestání </a:t>
            </a:r>
            <a:r>
              <a:rPr lang="cs-CZ" sz="170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</a:t>
            </a:r>
            <a:r>
              <a:rPr lang="cs-CZ" sz="1700" dirty="0" smtClean="0"/>
              <a:t>)</a:t>
            </a:r>
          </a:p>
          <a:p>
            <a:pPr algn="just"/>
            <a:r>
              <a:rPr lang="cs-CZ" sz="1700" b="1" dirty="0"/>
              <a:t>Reforma správního trestání </a:t>
            </a:r>
            <a:r>
              <a:rPr lang="cs-CZ" sz="1700" dirty="0"/>
              <a:t>(zhodnocení stávajícího stavu a přiblížení nové koncepce správního trestání v České republice). </a:t>
            </a:r>
            <a:endParaRPr lang="cs-CZ" sz="1700" dirty="0" smtClean="0"/>
          </a:p>
          <a:p>
            <a:pPr algn="just"/>
            <a:r>
              <a:rPr lang="cs-CZ" sz="1700" b="1" dirty="0" smtClean="0"/>
              <a:t>Disciplinární </a:t>
            </a:r>
            <a:r>
              <a:rPr lang="cs-CZ" sz="1700" b="1" dirty="0"/>
              <a:t>a pořádkové delikty</a:t>
            </a:r>
            <a:r>
              <a:rPr lang="cs-CZ" sz="1700" dirty="0"/>
              <a:t> (hmotněprávní a procesní úprava, specifické rysy</a:t>
            </a:r>
            <a:r>
              <a:rPr lang="cs-CZ" sz="1700" dirty="0" smtClean="0"/>
              <a:t>)</a:t>
            </a:r>
          </a:p>
          <a:p>
            <a:pPr algn="just"/>
            <a:r>
              <a:rPr lang="cs-CZ" sz="1700" b="1" dirty="0"/>
              <a:t>Přestupky </a:t>
            </a:r>
            <a:r>
              <a:rPr lang="cs-CZ" sz="1700" dirty="0"/>
              <a:t>(systematika právní úpravy v oblasti přestupků; pojem přestupku, hmotněprávní úprava přestupků, základy odpovědnosti za přestupek, vznik a zánik odpovědnosti za přestupek a znaky přestupku) </a:t>
            </a:r>
            <a:endParaRPr lang="cs-CZ" sz="1700" dirty="0" smtClean="0"/>
          </a:p>
          <a:p>
            <a:pPr algn="just"/>
            <a:r>
              <a:rPr lang="cs-CZ" sz="1700" b="1" dirty="0"/>
              <a:t>Přestupky </a:t>
            </a:r>
            <a:r>
              <a:rPr lang="cs-CZ" sz="1700" dirty="0"/>
              <a:t>(následky odpovědnosti za přestupek, správní tresty a podmínky pro </a:t>
            </a:r>
            <a:r>
              <a:rPr lang="cs-CZ" sz="1700" dirty="0" smtClean="0"/>
              <a:t>ukládání správních </a:t>
            </a:r>
            <a:r>
              <a:rPr lang="cs-CZ" sz="1700" dirty="0"/>
              <a:t>trestů, ochranná opatření; evidence přestupků)</a:t>
            </a:r>
          </a:p>
          <a:p>
            <a:pPr algn="just"/>
            <a:r>
              <a:rPr lang="cs-CZ" sz="1700" b="1" dirty="0"/>
              <a:t>Přestupky </a:t>
            </a:r>
            <a:r>
              <a:rPr lang="cs-CZ" sz="1700" dirty="0" smtClean="0"/>
              <a:t>(řízení </a:t>
            </a:r>
            <a:r>
              <a:rPr lang="cs-CZ" sz="1700" dirty="0"/>
              <a:t>o přestupcích a rozhodnutí o přestupku, specifika právní úpravy </a:t>
            </a:r>
            <a:r>
              <a:rPr lang="cs-CZ" sz="1700" dirty="0" smtClean="0"/>
              <a:t>a procesního </a:t>
            </a:r>
            <a:r>
              <a:rPr lang="cs-CZ" sz="1700" dirty="0"/>
              <a:t>postupu v prvním stupni, zvláštní druhy řízení o </a:t>
            </a:r>
            <a:r>
              <a:rPr lang="cs-CZ" sz="1700" dirty="0" smtClean="0"/>
              <a:t>přestupku)</a:t>
            </a:r>
            <a:endParaRPr lang="cs-CZ" sz="1700" dirty="0"/>
          </a:p>
          <a:p>
            <a:pPr algn="just"/>
            <a:r>
              <a:rPr lang="cs-CZ" sz="1700" b="1" dirty="0" smtClean="0"/>
              <a:t>Správní </a:t>
            </a:r>
            <a:r>
              <a:rPr lang="cs-CZ" sz="1700" b="1" dirty="0"/>
              <a:t>a soudní přezkum a soudní ochrana ve věcech správního trestání </a:t>
            </a:r>
            <a:r>
              <a:rPr lang="cs-CZ" sz="1700" dirty="0"/>
              <a:t>(přezkum rozhodnutí o přestupku ze strany správních orgánů; soudní ochrana a přezkum rozhodnutí o přestupku ze strany správních soudů; moderační právo správních soudů)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alt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PRŮCHA</a:t>
            </a:r>
            <a:r>
              <a:rPr lang="cs-CZ" sz="2000" dirty="0">
                <a:solidFill>
                  <a:srgbClr val="000000"/>
                </a:solidFill>
              </a:rPr>
              <a:t>, P.  </a:t>
            </a:r>
            <a:r>
              <a:rPr lang="cs-CZ" sz="2000" i="1" dirty="0">
                <a:solidFill>
                  <a:srgbClr val="000000"/>
                </a:solidFill>
              </a:rPr>
              <a:t>Správní právo. Obecná část</a:t>
            </a:r>
            <a:r>
              <a:rPr lang="cs-CZ" sz="2000" dirty="0">
                <a:solidFill>
                  <a:srgbClr val="000000"/>
                </a:solidFill>
              </a:rPr>
              <a:t>. 8., doplněné a aktualizované vydání. Brno : Masarykova univerzita, 2012. HENDRYCH, D. a kol. </a:t>
            </a:r>
            <a:r>
              <a:rPr lang="cs-CZ" sz="2000" i="1" dirty="0">
                <a:solidFill>
                  <a:srgbClr val="000000"/>
                </a:solidFill>
              </a:rPr>
              <a:t>Správní právo. Obecná část.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9. </a:t>
            </a:r>
            <a:r>
              <a:rPr lang="cs-CZ" sz="2000" dirty="0">
                <a:solidFill>
                  <a:srgbClr val="000000"/>
                </a:solidFill>
              </a:rPr>
              <a:t>vydání. Praha : C.H. Beck, </a:t>
            </a:r>
            <a:r>
              <a:rPr lang="cs-CZ" sz="2000" dirty="0" smtClean="0">
                <a:solidFill>
                  <a:srgbClr val="000000"/>
                </a:solidFill>
              </a:rPr>
              <a:t>2016.</a:t>
            </a:r>
            <a:endParaRPr lang="cs-CZ" sz="2000" dirty="0">
              <a:solidFill>
                <a:srgbClr val="000000"/>
              </a:solidFill>
            </a:endParaRP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SLÁDEČEK, </a:t>
            </a:r>
            <a:r>
              <a:rPr lang="cs-CZ" sz="2000" dirty="0">
                <a:solidFill>
                  <a:srgbClr val="000000"/>
                </a:solidFill>
              </a:rPr>
              <a:t>V. </a:t>
            </a:r>
            <a:r>
              <a:rPr lang="cs-CZ" sz="2000" i="1" dirty="0">
                <a:solidFill>
                  <a:srgbClr val="000000"/>
                </a:solidFill>
              </a:rPr>
              <a:t>Obecné správní právo</a:t>
            </a:r>
            <a:r>
              <a:rPr lang="cs-CZ" sz="2000" dirty="0">
                <a:solidFill>
                  <a:srgbClr val="000000"/>
                </a:solidFill>
              </a:rPr>
              <a:t>. 3. vyd. Praha : ASPI - </a:t>
            </a:r>
            <a:r>
              <a:rPr lang="cs-CZ" sz="2000" dirty="0" err="1">
                <a:solidFill>
                  <a:srgbClr val="000000"/>
                </a:solidFill>
              </a:rPr>
              <a:t>Wolters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Kluwer</a:t>
            </a:r>
            <a:r>
              <a:rPr lang="cs-CZ" sz="2000" dirty="0">
                <a:solidFill>
                  <a:srgbClr val="000000"/>
                </a:solidFill>
              </a:rPr>
              <a:t>, 2009,  s. 197 – 226. </a:t>
            </a: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/>
              <a:t>MATES</a:t>
            </a:r>
            <a:r>
              <a:rPr lang="cs-CZ" sz="2000" dirty="0"/>
              <a:t>, P. a kol. Základy správního práva trestního</a:t>
            </a:r>
            <a:r>
              <a:rPr lang="cs-CZ" sz="2000" i="1" dirty="0"/>
              <a:t>.</a:t>
            </a:r>
            <a:r>
              <a:rPr lang="cs-CZ" sz="2000" dirty="0"/>
              <a:t> </a:t>
            </a:r>
            <a:r>
              <a:rPr lang="cs-CZ" sz="2000" dirty="0" smtClean="0"/>
              <a:t>6 </a:t>
            </a:r>
            <a:r>
              <a:rPr lang="cs-CZ" sz="2000" dirty="0"/>
              <a:t>vydání. Praha : C. H. Beck, </a:t>
            </a:r>
            <a:r>
              <a:rPr lang="cs-CZ" sz="2000" dirty="0" smtClean="0"/>
              <a:t>2015. </a:t>
            </a: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cs-CZ" sz="2000" dirty="0" smtClean="0"/>
              <a:t>Prášková</a:t>
            </a:r>
            <a:r>
              <a:rPr lang="cs-CZ" sz="2000" dirty="0"/>
              <a:t>, H. </a:t>
            </a:r>
            <a:r>
              <a:rPr lang="pl-PL" sz="2000" dirty="0"/>
              <a:t>Základy odpovědnosti za správní delikty. Praha : C. H. Beck, 2013</a:t>
            </a:r>
          </a:p>
          <a:p>
            <a:pPr marL="990600" lvl="1" indent="-533400" algn="just">
              <a:lnSpc>
                <a:spcPct val="80000"/>
              </a:lnSpc>
              <a:buClrTx/>
              <a:buSzTx/>
              <a:buFontTx/>
              <a:buChar char="–"/>
              <a:defRPr/>
            </a:pPr>
            <a:r>
              <a:rPr lang="pl-PL" sz="2000" dirty="0"/>
              <a:t>Bohadlo, D., Potěšil, L., Potměšil, J. Správní trestání z hlediska praxe a judikatury. Praha : C. H. Beck, 2013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a </a:t>
            </a:r>
            <a:r>
              <a:rPr lang="cs-CZ" dirty="0" err="1" smtClean="0"/>
              <a:t>rozšířující</a:t>
            </a:r>
            <a:r>
              <a:rPr lang="cs-CZ" dirty="0" smtClean="0"/>
              <a:t>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 smtClean="0">
                <a:latin typeface="Arial" panose="020B0604020202020204" pitchFamily="34" charset="0"/>
              </a:rPr>
              <a:t>ČERVENÝ</a:t>
            </a:r>
            <a:r>
              <a:rPr lang="cs-CZ" altLang="cs-CZ" sz="1600" dirty="0">
                <a:latin typeface="Arial" panose="020B0604020202020204" pitchFamily="34" charset="0"/>
              </a:rPr>
              <a:t>, Z., ŠLAUF, V., TAUBER, M. </a:t>
            </a:r>
            <a:r>
              <a:rPr lang="cs-CZ" altLang="cs-CZ" sz="1600" i="1" dirty="0">
                <a:latin typeface="Arial" panose="020B0604020202020204" pitchFamily="34" charset="0"/>
              </a:rPr>
              <a:t>Přestupkové právo.</a:t>
            </a:r>
            <a:r>
              <a:rPr lang="cs-CZ" altLang="cs-CZ" sz="1600" dirty="0">
                <a:latin typeface="Arial" panose="020B0604020202020204" pitchFamily="34" charset="0"/>
              </a:rPr>
              <a:t> 17. akt. vyd. Praha : Linde Praha, 2011. 432 s. ISBN 978-80-7201-768-3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sz="1600" dirty="0"/>
              <a:t>HORZINKOVÁ, Eva. </a:t>
            </a:r>
            <a:r>
              <a:rPr lang="cs-CZ" sz="1600" i="1" dirty="0"/>
              <a:t>Zákon o přestupcích s komentářem a judikaturou: a předpisy související</a:t>
            </a:r>
            <a:r>
              <a:rPr lang="cs-CZ" sz="1600" dirty="0"/>
              <a:t>. 3. aktualizované vydání podle právního stavu účinného k 20.2.2016 a 1.10.2016. Praha: Leges, 2016. </a:t>
            </a:r>
            <a:endParaRPr lang="cs-CZ" sz="1600" dirty="0" smtClean="0"/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sz="1600" dirty="0" smtClean="0"/>
              <a:t>HORZINKOVÁ</a:t>
            </a:r>
            <a:r>
              <a:rPr lang="cs-CZ" sz="1600" dirty="0"/>
              <a:t>, Eva a Zdeněk FIALA. </a:t>
            </a:r>
            <a:r>
              <a:rPr lang="cs-CZ" sz="1600" i="1" dirty="0"/>
              <a:t>Návrhové přestupky</a:t>
            </a:r>
            <a:r>
              <a:rPr lang="cs-CZ" sz="1600" dirty="0"/>
              <a:t>. Praha: Leges, </a:t>
            </a:r>
            <a:r>
              <a:rPr lang="cs-CZ" sz="1600" dirty="0" smtClean="0"/>
              <a:t>2013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 smtClean="0">
                <a:latin typeface="Arial" panose="020B0604020202020204" pitchFamily="34" charset="0"/>
              </a:rPr>
              <a:t>VEDRAL</a:t>
            </a:r>
            <a:r>
              <a:rPr lang="cs-CZ" altLang="cs-CZ" sz="1600" dirty="0">
                <a:latin typeface="Arial" panose="020B0604020202020204" pitchFamily="34" charset="0"/>
              </a:rPr>
              <a:t>, J. Přestupkové řízení a nový správní řád. </a:t>
            </a:r>
            <a:r>
              <a:rPr lang="cs-CZ" altLang="cs-CZ" sz="1600" i="1" dirty="0">
                <a:latin typeface="Arial" panose="020B0604020202020204" pitchFamily="34" charset="0"/>
              </a:rPr>
              <a:t>Správní právo</a:t>
            </a:r>
            <a:r>
              <a:rPr lang="cs-CZ" altLang="cs-CZ" sz="1600" dirty="0">
                <a:latin typeface="Arial" panose="020B0604020202020204" pitchFamily="34" charset="0"/>
              </a:rPr>
              <a:t>, 2006, č. 3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>
                <a:latin typeface="Arial" panose="020B0604020202020204" pitchFamily="34" charset="0"/>
              </a:rPr>
              <a:t>PRÁŠKOVÁ, H. Časová působnost zákonů upravujících správní delikty. </a:t>
            </a:r>
            <a:r>
              <a:rPr lang="cs-CZ" altLang="cs-CZ" sz="1600" i="1" dirty="0">
                <a:latin typeface="Arial" panose="020B0604020202020204" pitchFamily="34" charset="0"/>
              </a:rPr>
              <a:t>Správní právo</a:t>
            </a:r>
            <a:r>
              <a:rPr lang="cs-CZ" altLang="cs-CZ" sz="1600" dirty="0">
                <a:latin typeface="Arial" panose="020B0604020202020204" pitchFamily="34" charset="0"/>
              </a:rPr>
              <a:t>, 2009, č. 4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>
                <a:latin typeface="Arial" panose="020B0604020202020204" pitchFamily="34" charset="0"/>
              </a:rPr>
              <a:t>MADLEŇÁKOVÁ, L. Probíhá v ČR řízení o uložení správních sankcí a jejich ukládání dle zásad Rady Evropy? </a:t>
            </a:r>
            <a:r>
              <a:rPr lang="cs-CZ" altLang="cs-CZ" sz="1600" i="1" dirty="0">
                <a:latin typeface="Arial" panose="020B0604020202020204" pitchFamily="34" charset="0"/>
              </a:rPr>
              <a:t>Správní právo</a:t>
            </a:r>
            <a:r>
              <a:rPr lang="cs-CZ" altLang="cs-CZ" sz="1600" dirty="0">
                <a:latin typeface="Arial" panose="020B0604020202020204" pitchFamily="34" charset="0"/>
              </a:rPr>
              <a:t>, 2010, č. 2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>
                <a:latin typeface="Arial" panose="020B0604020202020204" pitchFamily="34" charset="0"/>
              </a:rPr>
              <a:t>MATES, P. K některým otázkám projednávání správních deliktů právnických osob a smíšených správních deliktů. </a:t>
            </a:r>
            <a:r>
              <a:rPr lang="cs-CZ" altLang="cs-CZ" sz="1600" i="1" dirty="0">
                <a:latin typeface="Arial" panose="020B0604020202020204" pitchFamily="34" charset="0"/>
              </a:rPr>
              <a:t>Správní právo</a:t>
            </a:r>
            <a:r>
              <a:rPr lang="cs-CZ" altLang="cs-CZ" sz="1600" dirty="0">
                <a:latin typeface="Arial" panose="020B0604020202020204" pitchFamily="34" charset="0"/>
              </a:rPr>
              <a:t>, 2010, č. 4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>
                <a:latin typeface="Arial" panose="020B0604020202020204" pitchFamily="34" charset="0"/>
              </a:rPr>
              <a:t>POTĚŠIL, L. </a:t>
            </a:r>
            <a:r>
              <a:rPr lang="cs-CZ" altLang="cs-CZ" sz="1600" dirty="0" smtClean="0">
                <a:latin typeface="Arial" panose="020B0604020202020204" pitchFamily="34" charset="0"/>
              </a:rPr>
              <a:t>Správní trestání a soudní přezkum. </a:t>
            </a:r>
            <a:r>
              <a:rPr lang="cs-CZ" altLang="cs-CZ" sz="1600" i="1" dirty="0" smtClean="0">
                <a:latin typeface="Arial" panose="020B0604020202020204" pitchFamily="34" charset="0"/>
              </a:rPr>
              <a:t>Právní rozhledy</a:t>
            </a:r>
            <a:r>
              <a:rPr lang="cs-CZ" altLang="cs-CZ" sz="1600" dirty="0" smtClean="0">
                <a:latin typeface="Arial" panose="020B0604020202020204" pitchFamily="34" charset="0"/>
              </a:rPr>
              <a:t>, č. 11/2012, s.</a:t>
            </a:r>
            <a:r>
              <a:rPr lang="cs-CZ" altLang="cs-CZ" sz="1600" dirty="0">
                <a:latin typeface="Arial" panose="020B0604020202020204" pitchFamily="34" charset="0"/>
              </a:rPr>
              <a:t> 381 - 385. </a:t>
            </a:r>
          </a:p>
          <a:p>
            <a:pPr lvl="1" algn="just">
              <a:lnSpc>
                <a:spcPct val="80000"/>
              </a:lnSpc>
              <a:buClrTx/>
              <a:buSzTx/>
              <a:buFontTx/>
              <a:buChar char="–"/>
            </a:pPr>
            <a:r>
              <a:rPr lang="cs-CZ" altLang="cs-CZ" sz="1600" dirty="0" smtClean="0">
                <a:latin typeface="Arial" panose="020B0604020202020204" pitchFamily="34" charset="0"/>
              </a:rPr>
              <a:t>MATES, P., ŠEMÍK, K. Reforma </a:t>
            </a:r>
            <a:r>
              <a:rPr lang="cs-CZ" altLang="cs-CZ" sz="1600" dirty="0">
                <a:latin typeface="Arial" panose="020B0604020202020204" pitchFamily="34" charset="0"/>
              </a:rPr>
              <a:t>správního trestání, </a:t>
            </a:r>
            <a:r>
              <a:rPr lang="cs-CZ" altLang="cs-CZ" sz="1600" i="1" dirty="0" smtClean="0">
                <a:latin typeface="Arial" panose="020B0604020202020204" pitchFamily="34" charset="0"/>
              </a:rPr>
              <a:t>Právní rozhledy</a:t>
            </a:r>
            <a:r>
              <a:rPr lang="cs-CZ" altLang="cs-CZ" sz="1600" dirty="0" smtClean="0">
                <a:latin typeface="Arial" panose="020B0604020202020204" pitchFamily="34" charset="0"/>
              </a:rPr>
              <a:t>, č. 23-24/2012</a:t>
            </a:r>
            <a:r>
              <a:rPr lang="cs-CZ" altLang="cs-CZ" sz="1600" dirty="0">
                <a:latin typeface="Arial" panose="020B0604020202020204" pitchFamily="34" charset="0"/>
              </a:rPr>
              <a:t>, s. </a:t>
            </a:r>
            <a:r>
              <a:rPr lang="cs-CZ" altLang="cs-CZ" sz="1600" dirty="0" smtClean="0">
                <a:latin typeface="Arial" panose="020B0604020202020204" pitchFamily="34" charset="0"/>
              </a:rPr>
              <a:t>840 a násl.  </a:t>
            </a:r>
            <a:endParaRPr lang="cs-CZ" altLang="cs-CZ" sz="16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111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3314"/>
            <a:ext cx="8082321" cy="4224905"/>
          </a:xfrm>
        </p:spPr>
        <p:txBody>
          <a:bodyPr/>
          <a:lstStyle/>
          <a:p>
            <a:pPr algn="just"/>
            <a:r>
              <a:rPr lang="cs-CZ" altLang="cs-CZ" sz="1800" b="1" u="sng" dirty="0">
                <a:solidFill>
                  <a:srgbClr val="000000"/>
                </a:solidFill>
                <a:latin typeface="Arial" panose="020B0604020202020204" pitchFamily="34" charset="0"/>
              </a:rPr>
              <a:t>Předmět se ukončuje kolokviem</a:t>
            </a:r>
            <a:r>
              <a:rPr lang="cs-CZ" alt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cs-CZ" sz="1800" dirty="0"/>
              <a:t>Předmět se ukončuje kolokviem. Podmínkou je, mimo </a:t>
            </a:r>
            <a:r>
              <a:rPr lang="cs-CZ" sz="1800" b="1" dirty="0">
                <a:solidFill>
                  <a:srgbClr val="FF0000"/>
                </a:solidFill>
              </a:rPr>
              <a:t>absolvování výuky </a:t>
            </a:r>
            <a:r>
              <a:rPr lang="cs-CZ" sz="1800" dirty="0"/>
              <a:t>a </a:t>
            </a:r>
            <a:r>
              <a:rPr lang="cs-CZ" sz="1800" dirty="0" smtClean="0"/>
              <a:t>zpracování </a:t>
            </a:r>
            <a:r>
              <a:rPr lang="cs-CZ" sz="1800" b="1" dirty="0" smtClean="0">
                <a:solidFill>
                  <a:srgbClr val="FF0000"/>
                </a:solidFill>
              </a:rPr>
              <a:t>průběžných </a:t>
            </a:r>
            <a:r>
              <a:rPr lang="cs-CZ" sz="1800" b="1" dirty="0">
                <a:solidFill>
                  <a:srgbClr val="FF0000"/>
                </a:solidFill>
              </a:rPr>
              <a:t>plnění po každém </a:t>
            </a:r>
            <a:r>
              <a:rPr lang="cs-CZ" sz="1800" b="1" dirty="0" smtClean="0">
                <a:solidFill>
                  <a:srgbClr val="FF0000"/>
                </a:solidFill>
              </a:rPr>
              <a:t>přednáškovém </a:t>
            </a:r>
            <a:r>
              <a:rPr lang="cs-CZ" sz="1800" b="1" dirty="0">
                <a:solidFill>
                  <a:srgbClr val="FF0000"/>
                </a:solidFill>
              </a:rPr>
              <a:t>bloku</a:t>
            </a:r>
            <a:r>
              <a:rPr lang="cs-CZ" sz="1800" dirty="0"/>
              <a:t>, také závěrečná </a:t>
            </a:r>
            <a:r>
              <a:rPr lang="cs-CZ" sz="1800" b="1" dirty="0">
                <a:solidFill>
                  <a:srgbClr val="FF0000"/>
                </a:solidFill>
              </a:rPr>
              <a:t>seminární </a:t>
            </a:r>
            <a:r>
              <a:rPr lang="cs-CZ" sz="1800" b="1" dirty="0" smtClean="0">
                <a:solidFill>
                  <a:srgbClr val="FF0000"/>
                </a:solidFill>
              </a:rPr>
              <a:t>práce </a:t>
            </a:r>
            <a:r>
              <a:rPr lang="cs-CZ" sz="1800" dirty="0" smtClean="0"/>
              <a:t>(</a:t>
            </a:r>
            <a:r>
              <a:rPr lang="cs-CZ" sz="1800" dirty="0"/>
              <a:t>v rozsahu nejméně 4, max. 10 </a:t>
            </a:r>
            <a:r>
              <a:rPr lang="cs-CZ" sz="1800" dirty="0" smtClean="0"/>
              <a:t>stran, termín </a:t>
            </a:r>
            <a:r>
              <a:rPr lang="cs-CZ" sz="1800" b="1" dirty="0" smtClean="0">
                <a:solidFill>
                  <a:srgbClr val="FF0000"/>
                </a:solidFill>
              </a:rPr>
              <a:t>11. 6. 2017</a:t>
            </a:r>
            <a:r>
              <a:rPr lang="cs-CZ" sz="1800" dirty="0" smtClean="0"/>
              <a:t>) </a:t>
            </a:r>
            <a:r>
              <a:rPr lang="cs-CZ" sz="1800" dirty="0"/>
              <a:t>na zvolené téma dle vlastního výběru zpracovatele</a:t>
            </a:r>
            <a:r>
              <a:rPr lang="cs-CZ" sz="1800" dirty="0" smtClean="0"/>
              <a:t>. Práce </a:t>
            </a:r>
            <a:r>
              <a:rPr lang="cs-CZ" sz="1800" dirty="0"/>
              <a:t>by neměla být pouhou reprodukcí literatury a opisováním závěrů teorie bez </a:t>
            </a:r>
            <a:r>
              <a:rPr lang="cs-CZ" sz="1800" dirty="0" smtClean="0"/>
              <a:t>jakékoliv přidané </a:t>
            </a:r>
            <a:r>
              <a:rPr lang="cs-CZ" sz="1800" dirty="0"/>
              <a:t>hodnoty. Podrobnosti budou sděleny jak ve výuce, tak i v rámci </a:t>
            </a:r>
            <a:r>
              <a:rPr lang="cs-CZ" sz="1800" dirty="0" err="1"/>
              <a:t>ISu</a:t>
            </a:r>
            <a:r>
              <a:rPr lang="cs-CZ" sz="1800" dirty="0"/>
              <a:t> a </a:t>
            </a:r>
            <a:r>
              <a:rPr lang="cs-CZ" sz="1800" dirty="0" smtClean="0"/>
              <a:t>studijních materiálů.</a:t>
            </a:r>
            <a:endParaRPr lang="cs-CZ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altLang="cs-CZ" sz="1800" b="1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Základní tematické </a:t>
            </a:r>
            <a:r>
              <a:rPr lang="cs-CZ" altLang="cs-CZ" sz="1800" b="1" u="sng" dirty="0">
                <a:solidFill>
                  <a:srgbClr val="000000"/>
                </a:solidFill>
                <a:latin typeface="Arial" panose="020B0604020202020204" pitchFamily="34" charset="0"/>
              </a:rPr>
              <a:t>okruhy seminárních písemných prací:  </a:t>
            </a:r>
            <a:endParaRPr lang="cs-CZ" altLang="cs-CZ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/>
              <a:t>1. </a:t>
            </a:r>
            <a:r>
              <a:rPr lang="cs-CZ" sz="1800" dirty="0"/>
              <a:t>Význam, místo a účel správního trestání (oprávnění veřejné správy trestat)</a:t>
            </a:r>
          </a:p>
          <a:p>
            <a:pPr marL="0" indent="0">
              <a:buNone/>
            </a:pPr>
            <a:r>
              <a:rPr lang="cs-CZ" sz="1800" b="1" dirty="0"/>
              <a:t>2. </a:t>
            </a:r>
            <a:r>
              <a:rPr lang="cs-CZ" sz="1800" dirty="0"/>
              <a:t>Vztah správního trestání k soudnímu trestání (vztah správního práva trestního </a:t>
            </a:r>
            <a:r>
              <a:rPr lang="cs-CZ" sz="1800" dirty="0" smtClean="0"/>
              <a:t>a trestního </a:t>
            </a:r>
            <a:r>
              <a:rPr lang="cs-CZ" sz="1800" dirty="0"/>
              <a:t>práva)</a:t>
            </a:r>
          </a:p>
          <a:p>
            <a:pPr marL="0" indent="0">
              <a:buNone/>
            </a:pPr>
            <a:r>
              <a:rPr lang="cs-CZ" sz="1800" b="1" dirty="0"/>
              <a:t>3. </a:t>
            </a:r>
            <a:r>
              <a:rPr lang="cs-CZ" sz="1800" dirty="0"/>
              <a:t>Zhodnocení principů správního trestání, reflexe judikatury</a:t>
            </a:r>
          </a:p>
          <a:p>
            <a:pPr marL="0" indent="0">
              <a:buNone/>
            </a:pPr>
            <a:r>
              <a:rPr lang="cs-CZ" sz="1800" b="1" dirty="0"/>
              <a:t>4. </a:t>
            </a:r>
            <a:r>
              <a:rPr lang="cs-CZ" sz="1800" dirty="0"/>
              <a:t>Reforma správního trestání</a:t>
            </a:r>
          </a:p>
          <a:p>
            <a:pPr marL="0" indent="0">
              <a:buNone/>
            </a:pPr>
            <a:r>
              <a:rPr lang="cs-CZ" sz="1800" b="1" dirty="0"/>
              <a:t>5</a:t>
            </a:r>
            <a:r>
              <a:rPr lang="cs-CZ" sz="1800" dirty="0"/>
              <a:t>. Disciplinární/pořádkové delikty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34779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28</TotalTime>
  <Words>633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NV201K Správní trestání  přednášející:   JUDr. Lukáš Potěšil, Ph.D. JUDr. David Hejč, Ph.D.  </vt:lpstr>
      <vt:lpstr>Rozvrh výuky</vt:lpstr>
      <vt:lpstr>Prezentace aplikace PowerPoint</vt:lpstr>
      <vt:lpstr>Doporučená literatura:</vt:lpstr>
      <vt:lpstr>Doplňující a rozšířující literatura:</vt:lpstr>
      <vt:lpstr>Podmínky ukončení předmětu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přednášející:  JUDr. Lukáš Potěšil, Ph.D. doc. JUDr. Soňa Skulová, Ph.D. </dc:title>
  <dc:creator>Lukas Potesil</dc:creator>
  <cp:lastModifiedBy>Lukas Potesil</cp:lastModifiedBy>
  <cp:revision>9</cp:revision>
  <cp:lastPrinted>1601-01-01T00:00:00Z</cp:lastPrinted>
  <dcterms:created xsi:type="dcterms:W3CDTF">2016-04-13T06:42:08Z</dcterms:created>
  <dcterms:modified xsi:type="dcterms:W3CDTF">2017-03-24T05:37:00Z</dcterms:modified>
</cp:coreProperties>
</file>