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98" r:id="rId2"/>
    <p:sldId id="401" r:id="rId3"/>
    <p:sldId id="403" r:id="rId4"/>
    <p:sldId id="404" r:id="rId5"/>
    <p:sldId id="405" r:id="rId6"/>
    <p:sldId id="407" r:id="rId7"/>
    <p:sldId id="406" r:id="rId8"/>
    <p:sldId id="408" r:id="rId9"/>
    <p:sldId id="40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2204" autoAdjust="0"/>
  </p:normalViewPr>
  <p:slideViewPr>
    <p:cSldViewPr>
      <p:cViewPr varScale="1">
        <p:scale>
          <a:sx n="65" d="100"/>
          <a:sy n="65" d="100"/>
        </p:scale>
        <p:origin x="78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9F99A8-12C7-44CD-8CA1-984A970EC03A}" type="datetimeFigureOut">
              <a:rPr lang="cs-CZ" smtClean="0"/>
              <a:t>2.10.2014</a:t>
            </a:fld>
            <a:endParaRPr lang="cs-CZ" dirty="0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Rozsudek NSS ČR čj. </a:t>
            </a:r>
            <a:r>
              <a:rPr lang="cs-CZ" b="1" i="1" dirty="0"/>
              <a:t>7 As </a:t>
            </a:r>
            <a:r>
              <a:rPr lang="cs-CZ" b="1" i="1" dirty="0" smtClean="0"/>
              <a:t>188/2012-25, ze dne </a:t>
            </a:r>
            <a:r>
              <a:rPr lang="cs-CZ" b="1" i="1" dirty="0"/>
              <a:t>13. 3. 2013</a:t>
            </a:r>
          </a:p>
          <a:p>
            <a:pPr marL="0" indent="0" algn="just">
              <a:buNone/>
            </a:pPr>
            <a:endParaRPr lang="cs-CZ" sz="2600" dirty="0" smtClean="0"/>
          </a:p>
          <a:p>
            <a:pPr marL="0" indent="0" algn="just">
              <a:buNone/>
            </a:pPr>
            <a:r>
              <a:rPr lang="cs-CZ" sz="2600" dirty="0" smtClean="0"/>
              <a:t>II</a:t>
            </a:r>
            <a:r>
              <a:rPr lang="cs-CZ" sz="2600" dirty="0"/>
              <a:t>. To, jak nemovitou kulturní památku obnovit, si nemůže posoudit bez dalšího její vlastník sám. Byla-li nemovitá kulturní památka z hlediska svých památkových hodnot vážně poškozena předchozími stavebními úpravami a poté povodněmi, měl její vlastník ve spolupráci s orgány památkové ochrany hledat ekonomicky únosná řešení, která by mu umožnila nemovitost opravit a modernizovat tak, aby co možná nejvíce odpovídala životním nárokům současnosti, a přitom byly zároveň co možná nejvíce zachovány či obnoveny původní historicky cenné prvky, jež z nemovitosti činily kulturní památku</a:t>
            </a:r>
            <a:r>
              <a:rPr lang="cs-CZ" sz="2600" dirty="0" smtClean="0"/>
              <a:t>.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88752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Rozsudek NSS ČR čj. </a:t>
            </a:r>
            <a:r>
              <a:rPr lang="cs-CZ" sz="2400" b="1" i="1" dirty="0"/>
              <a:t>7 As </a:t>
            </a:r>
            <a:r>
              <a:rPr lang="cs-CZ" sz="2400" b="1" i="1" dirty="0" smtClean="0"/>
              <a:t>188/2012-25, ze dne </a:t>
            </a:r>
            <a:r>
              <a:rPr lang="cs-CZ" sz="2400" b="1" i="1" dirty="0"/>
              <a:t>13. 3. 2013</a:t>
            </a:r>
          </a:p>
          <a:p>
            <a:pPr marL="0" indent="0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2400" dirty="0"/>
              <a:t>III. Pokuta může být ojedinělá a nebývale vysoká, ukládá-li se za neobvyklý a velmi závažný správní delikt, tedy za něco, co vybočuje z obvyklého standardu "běžných" deliktů a na co je třeba reagovat přísnější sankcí. </a:t>
            </a:r>
          </a:p>
        </p:txBody>
      </p:sp>
    </p:spTree>
    <p:extLst>
      <p:ext uri="{BB962C8B-B14F-4D97-AF65-F5344CB8AC3E}">
        <p14:creationId xmlns:p14="http://schemas.microsoft.com/office/powerpoint/2010/main" val="392640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Rozsudek NSS ČR čj. </a:t>
            </a:r>
            <a:r>
              <a:rPr lang="cs-CZ" sz="2400" b="1" i="1" dirty="0"/>
              <a:t>7 As </a:t>
            </a:r>
            <a:r>
              <a:rPr lang="cs-CZ" sz="2400" b="1" i="1" dirty="0" smtClean="0"/>
              <a:t>188/2012-25, ze dne </a:t>
            </a:r>
            <a:r>
              <a:rPr lang="cs-CZ" sz="2400" b="1" i="1" dirty="0"/>
              <a:t>13. 3. 2013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200" dirty="0" smtClean="0"/>
              <a:t>I</a:t>
            </a:r>
            <a:r>
              <a:rPr lang="cs-CZ" sz="2200" dirty="0"/>
              <a:t>. Smyslem a účelem památkové ochrany je nepochybně </a:t>
            </a:r>
            <a:r>
              <a:rPr lang="cs-CZ" sz="2200" dirty="0">
                <a:solidFill>
                  <a:srgbClr val="FF0000"/>
                </a:solidFill>
              </a:rPr>
              <a:t>mimo jiné zachování </a:t>
            </a:r>
            <a:r>
              <a:rPr lang="cs-CZ" sz="2200" dirty="0"/>
              <a:t>historicky cenných stavebních či jiných strukturních nebo funkčních prvků nemovité kulturní památky v jejich původním provedení, je-li to technicky možné a lze-li to po jejím vlastníku s přihlédnutím k poměrům kulturní památky (zejména hygienickým, ekonomickým, provozním a dalším) a s ohledem na její památkový význam spravedlivě požadovat.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43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Rozsudek NSS ČR čj. </a:t>
            </a:r>
            <a:r>
              <a:rPr lang="cs-CZ" sz="2400" b="1" i="1" dirty="0"/>
              <a:t>7 As </a:t>
            </a:r>
            <a:r>
              <a:rPr lang="cs-CZ" sz="2400" b="1" i="1" dirty="0" smtClean="0"/>
              <a:t>188/2012-25, ze dne </a:t>
            </a:r>
            <a:r>
              <a:rPr lang="cs-CZ" sz="2400" b="1" i="1" dirty="0"/>
              <a:t>13. 3. 2013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cs-CZ" sz="2200" dirty="0" smtClean="0"/>
              <a:t>Nejvyšší </a:t>
            </a:r>
            <a:r>
              <a:rPr lang="cs-CZ" sz="2200" dirty="0"/>
              <a:t>správní soud setrvale odmítá v oblasti památkové ochrany neproporcionální praxi orgánů státní památkové péče (srov. rozsudek ze dne 13.8. 2009, čj. 7 As 43/2009-52). To znamená, že správní orgán musí při rozhodování na úseku státní památkové péče vždy velmi pečlivě vážit, zda omezení vlastnického práva, kterým je i závazné stanovení, jakým způsobem vlastník památkově chráněné nemovitosti smí, či naopak nesmí tuto nemovitost opravit, upravit či přebudovat, </a:t>
            </a:r>
            <a:endParaRPr lang="cs-CZ" sz="2200" dirty="0" smtClean="0"/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58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b="1" i="1" dirty="0" smtClean="0"/>
              <a:t>Rozsudek NSS ČR čj. </a:t>
            </a:r>
            <a:r>
              <a:rPr lang="cs-CZ" sz="2600" b="1" i="1" dirty="0"/>
              <a:t>7 As </a:t>
            </a:r>
            <a:r>
              <a:rPr lang="cs-CZ" sz="2600" b="1" i="1" dirty="0" smtClean="0"/>
              <a:t>188/2012-25, ze dne </a:t>
            </a:r>
            <a:r>
              <a:rPr lang="cs-CZ" sz="2600" b="1" i="1" dirty="0"/>
              <a:t>13. 3. 2013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400" dirty="0" smtClean="0"/>
              <a:t>je </a:t>
            </a:r>
            <a:r>
              <a:rPr lang="cs-CZ" sz="2400" dirty="0"/>
              <a:t>proporcionální veřejnému zájmu na zachování památkové hodnoty dané nemovitosti či lokality, v níž se nachází. </a:t>
            </a:r>
            <a:r>
              <a:rPr lang="cs-CZ" sz="2400" dirty="0">
                <a:solidFill>
                  <a:srgbClr val="FF0000"/>
                </a:solidFill>
              </a:rPr>
              <a:t>Zájem na památkové ochraně je totiž jen jedním z více zájmů veřejných a soukromých, které se střetávají, a tedy si vzájemné konkurují v případech stavebních zásahů do nemovitostí. </a:t>
            </a:r>
            <a:r>
              <a:rPr lang="cs-CZ" sz="2400" dirty="0" smtClean="0"/>
              <a:t>Vedle zájmu na památkové ochraně dané nemovitosti zde stojí také zcela legitimní zájem vlastníka na jejím ekonomicky udržitelném a dlouhodobě životaschopném využití, jakož i veřejný zájem na účelném uspořádání obcí či jiných míst, </a:t>
            </a:r>
            <a:r>
              <a:rPr lang="cs-CZ" sz="2400" dirty="0"/>
              <a:t>v nichž se kulturní </a:t>
            </a:r>
            <a:r>
              <a:rPr lang="cs-CZ" sz="2400" dirty="0" smtClean="0"/>
              <a:t>památky </a:t>
            </a:r>
            <a:r>
              <a:rPr lang="cs-CZ" sz="2400" dirty="0"/>
              <a:t>i plošně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678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Rozsudek NSS ČR čj. </a:t>
            </a:r>
            <a:r>
              <a:rPr lang="cs-CZ" sz="2400" b="1" i="1" dirty="0"/>
              <a:t>7 As </a:t>
            </a:r>
            <a:r>
              <a:rPr lang="cs-CZ" sz="2400" b="1" i="1" dirty="0" smtClean="0"/>
              <a:t>188/2012-25, ze dne </a:t>
            </a:r>
            <a:r>
              <a:rPr lang="cs-CZ" sz="2400" b="1" i="1" dirty="0"/>
              <a:t>13. 3. 2013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200" dirty="0" smtClean="0"/>
              <a:t>památkově </a:t>
            </a:r>
            <a:r>
              <a:rPr lang="cs-CZ" sz="2200" dirty="0"/>
              <a:t>chráněná území nachází, z hledisek např. dostupnosti různých služeb, dopravní obslužnosti, přiměřeného pohodlí a obvyklých civilizačních vymožeností obytných budov a jiných aspektů vytvářejících komfortní životní podmínky. Památková ochrana tedy nesmí volit extrémní řešení nezohledňující v potřebné míře i jiné konkurující legitimní zájmy, práva či hodnoty a musí usilovat o co nejmenší omezení vlastnických práv dotčených vlastníků nemovitostí,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1330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Rozsudek NSS ČR čj. </a:t>
            </a:r>
            <a:r>
              <a:rPr lang="cs-CZ" sz="2400" b="1" i="1" dirty="0"/>
              <a:t>7 As </a:t>
            </a:r>
            <a:r>
              <a:rPr lang="cs-CZ" sz="2400" b="1" i="1" dirty="0" smtClean="0"/>
              <a:t>188/2012-25, ze dne </a:t>
            </a:r>
            <a:r>
              <a:rPr lang="cs-CZ" sz="2400" b="1" i="1" dirty="0"/>
              <a:t>13. 3. 2013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200" dirty="0" smtClean="0"/>
              <a:t>která </a:t>
            </a:r>
            <a:r>
              <a:rPr lang="cs-CZ" sz="2200" dirty="0"/>
              <a:t>ještě vedou k dosažení cíle této ochrany a obstojí-li v testu proporcionality v užším smyslu. </a:t>
            </a:r>
            <a:r>
              <a:rPr lang="cs-CZ" sz="2200" dirty="0">
                <a:solidFill>
                  <a:srgbClr val="FF0000"/>
                </a:solidFill>
              </a:rPr>
              <a:t>Test proporcionality</a:t>
            </a:r>
            <a:r>
              <a:rPr lang="cs-CZ" sz="2200" dirty="0"/>
              <a:t> v užším smyslu může v určitých případech vést k tomu, že zájem na zachování původních prvků kulturní památky bude muset ustoupit jiným zájmům, například nebude-li bez stavebních úprav (dostaveb, přístaveb, změny prostorových dispozic, změny sanitárních a dalších rozvodů, nahrazení původních poškozených prvků stavby replikami aj.) nemovitá kulturní památka 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Rozsudek NSS ČR čj. </a:t>
            </a:r>
            <a:r>
              <a:rPr lang="cs-CZ" sz="2400" b="1" i="1" dirty="0"/>
              <a:t>7 As </a:t>
            </a:r>
            <a:r>
              <a:rPr lang="cs-CZ" sz="2400" b="1" i="1" dirty="0" smtClean="0"/>
              <a:t>188/2012-25, ze dne </a:t>
            </a:r>
            <a:r>
              <a:rPr lang="cs-CZ" sz="2400" b="1" i="1" dirty="0"/>
              <a:t>13. 3. 2013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200" dirty="0"/>
              <a:t>s ohledem na současné standardy bydlení či jiné způsoby užívání nemovitostí (tedy i se zohledněním ekonomických nákladů na stavební úpravy a ekonomické udržitelnosti běžného fungování nemovitosti) provozovatelná. Je věcí státu, chce-li, aby vlastník byl povinen strpět i v užším smyslu neproporcionální omezení, aby tato omezení svojí dotační politikou (§ 16 zákona o památkové péči) </a:t>
            </a:r>
            <a:r>
              <a:rPr lang="cs-CZ" sz="2200" dirty="0" smtClean="0"/>
              <a:t>kompenzoval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1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Rozsudek NSS ČR čj. </a:t>
            </a:r>
            <a:r>
              <a:rPr lang="cs-CZ" sz="2400" b="1" i="1" dirty="0"/>
              <a:t>7 As </a:t>
            </a:r>
            <a:r>
              <a:rPr lang="cs-CZ" sz="2400" b="1" i="1" dirty="0" smtClean="0"/>
              <a:t>188/2012-25, ze dne </a:t>
            </a:r>
            <a:r>
              <a:rPr lang="cs-CZ" sz="2400" b="1" i="1" dirty="0"/>
              <a:t>13. 3. 2013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200" dirty="0" smtClean="0"/>
              <a:t>anebo </a:t>
            </a:r>
            <a:r>
              <a:rPr lang="cs-CZ" sz="2200" dirty="0"/>
              <a:t>jejich nepříznivé ekonomické důsledky přinejmenším ve významné míře zmírnil (obdobně v oblasti územního plánování viz úvahy v usnesení rozšířeného senátu Nejvyššího správního soudu ze dne 21.7. 2009, čj. 1 Ao 1/2009-120, č. 1910/2009 Sb. NSS). </a:t>
            </a:r>
            <a:r>
              <a:rPr lang="cs-CZ" sz="2200" dirty="0">
                <a:solidFill>
                  <a:srgbClr val="FF0000"/>
                </a:solidFill>
              </a:rPr>
              <a:t>Nelze však připustit, aby skutečnost, že nemovitost podléhá památkové ochraně, znamenala pro jejího vlastníka významnou trvalou ekonomickou újmu.</a:t>
            </a:r>
          </a:p>
          <a:p>
            <a:pPr marL="0" indent="0" algn="just">
              <a:buNone/>
            </a:pPr>
            <a:r>
              <a:rPr lang="cs-CZ" sz="2400" dirty="0" smtClean="0"/>
              <a:t> 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2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2453</TotalTime>
  <Words>801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Verdana</vt:lpstr>
      <vt:lpstr>Wingdings 2</vt:lpstr>
      <vt:lpstr>Aspekt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Georg</dc:creator>
  <cp:lastModifiedBy>Kebrlová Eva Mgr.</cp:lastModifiedBy>
  <cp:revision>112</cp:revision>
  <dcterms:created xsi:type="dcterms:W3CDTF">2013-02-27T17:52:55Z</dcterms:created>
  <dcterms:modified xsi:type="dcterms:W3CDTF">2014-10-02T06:39:59Z</dcterms:modified>
</cp:coreProperties>
</file>