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1" r:id="rId3"/>
    <p:sldId id="282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83" r:id="rId24"/>
    <p:sldId id="284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ACD781-CAF3-4272-BAD2-DAA1FD4B26B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69CF0A9-1D78-4AB6-B20E-115B02D7D24E}">
      <dgm:prSet phldrT="[Text]" custT="1"/>
      <dgm:spPr/>
      <dgm:t>
        <a:bodyPr/>
        <a:lstStyle/>
        <a:p>
          <a:r>
            <a:rPr lang="cs-CZ" sz="1300" dirty="0" err="1" smtClean="0"/>
            <a:t>National</a:t>
          </a:r>
          <a:r>
            <a:rPr lang="cs-CZ" sz="1300" dirty="0" smtClean="0"/>
            <a:t> </a:t>
          </a:r>
          <a:r>
            <a:rPr lang="cs-CZ" sz="1300" dirty="0" err="1" smtClean="0"/>
            <a:t>government</a:t>
          </a:r>
          <a:endParaRPr lang="cs-CZ" sz="1300" dirty="0"/>
        </a:p>
      </dgm:t>
    </dgm:pt>
    <dgm:pt modelId="{70CA3E7C-4E12-4715-8EF9-DD134C076F47}" type="parTrans" cxnId="{7AB49904-AD68-4EFF-A0FD-CBCE571AFC0C}">
      <dgm:prSet/>
      <dgm:spPr/>
      <dgm:t>
        <a:bodyPr/>
        <a:lstStyle/>
        <a:p>
          <a:endParaRPr lang="cs-CZ"/>
        </a:p>
      </dgm:t>
    </dgm:pt>
    <dgm:pt modelId="{518B2A8A-BBE0-4019-BE9D-9E7060010F45}" type="sibTrans" cxnId="{7AB49904-AD68-4EFF-A0FD-CBCE571AFC0C}">
      <dgm:prSet/>
      <dgm:spPr/>
      <dgm:t>
        <a:bodyPr/>
        <a:lstStyle/>
        <a:p>
          <a:endParaRPr lang="cs-CZ"/>
        </a:p>
      </dgm:t>
    </dgm:pt>
    <dgm:pt modelId="{862078D1-9F7F-4750-97D1-84E67CCD877B}">
      <dgm:prSet phldrT="[Text]" custT="1"/>
      <dgm:spPr/>
      <dgm:t>
        <a:bodyPr/>
        <a:lstStyle/>
        <a:p>
          <a:r>
            <a:rPr lang="cs-CZ" sz="1300" dirty="0" err="1" smtClean="0"/>
            <a:t>Sectoral</a:t>
          </a:r>
          <a:r>
            <a:rPr lang="cs-CZ" sz="1300" dirty="0" smtClean="0"/>
            <a:t> </a:t>
          </a:r>
          <a:r>
            <a:rPr lang="cs-CZ" sz="1400" dirty="0" err="1" smtClean="0"/>
            <a:t>regulator</a:t>
          </a:r>
          <a:endParaRPr lang="cs-CZ" sz="1300" dirty="0"/>
        </a:p>
      </dgm:t>
    </dgm:pt>
    <dgm:pt modelId="{4616AED9-064A-4DCB-AF23-0BB2AE090BA3}" type="parTrans" cxnId="{D8E545EE-6A54-4F3B-9C3C-CCECCB42F25B}">
      <dgm:prSet/>
      <dgm:spPr/>
      <dgm:t>
        <a:bodyPr/>
        <a:lstStyle/>
        <a:p>
          <a:endParaRPr lang="cs-CZ"/>
        </a:p>
      </dgm:t>
    </dgm:pt>
    <dgm:pt modelId="{9AE5A820-AFFE-422D-A30B-E30E6B50120D}" type="sibTrans" cxnId="{D8E545EE-6A54-4F3B-9C3C-CCECCB42F25B}">
      <dgm:prSet/>
      <dgm:spPr/>
      <dgm:t>
        <a:bodyPr/>
        <a:lstStyle/>
        <a:p>
          <a:endParaRPr lang="cs-CZ"/>
        </a:p>
      </dgm:t>
    </dgm:pt>
    <dgm:pt modelId="{AED560ED-9AE1-4FD5-9F48-A279BF556264}">
      <dgm:prSet phldrT="[Text]" custT="1"/>
      <dgm:spPr/>
      <dgm:t>
        <a:bodyPr/>
        <a:lstStyle/>
        <a:p>
          <a:r>
            <a:rPr lang="cs-CZ" sz="1300" dirty="0" err="1" smtClean="0"/>
            <a:t>Power</a:t>
          </a:r>
          <a:r>
            <a:rPr lang="cs-CZ" sz="1300" dirty="0" smtClean="0"/>
            <a:t> plant </a:t>
          </a:r>
          <a:r>
            <a:rPr lang="cs-CZ" sz="1400" dirty="0" err="1" smtClean="0"/>
            <a:t>operator</a:t>
          </a:r>
          <a:endParaRPr lang="cs-CZ" sz="1300" dirty="0"/>
        </a:p>
      </dgm:t>
    </dgm:pt>
    <dgm:pt modelId="{4E988E12-C612-4CFB-8136-4C138B24B119}" type="parTrans" cxnId="{631898DF-9111-4705-B28B-8A7CB779472A}">
      <dgm:prSet/>
      <dgm:spPr/>
      <dgm:t>
        <a:bodyPr/>
        <a:lstStyle/>
        <a:p>
          <a:endParaRPr lang="cs-CZ"/>
        </a:p>
      </dgm:t>
    </dgm:pt>
    <dgm:pt modelId="{D84CB93F-D170-438C-90E3-22A225929616}" type="sibTrans" cxnId="{631898DF-9111-4705-B28B-8A7CB779472A}">
      <dgm:prSet/>
      <dgm:spPr/>
      <dgm:t>
        <a:bodyPr/>
        <a:lstStyle/>
        <a:p>
          <a:endParaRPr lang="cs-CZ"/>
        </a:p>
      </dgm:t>
    </dgm:pt>
    <dgm:pt modelId="{1E02C6C8-426A-458C-877D-C1CC43DC8AF8}">
      <dgm:prSet phldrT="[Text]" custT="1"/>
      <dgm:spPr/>
      <dgm:t>
        <a:bodyPr/>
        <a:lstStyle/>
        <a:p>
          <a:r>
            <a:rPr lang="cs-CZ" sz="1600" dirty="0" err="1" smtClean="0"/>
            <a:t>Armed</a:t>
          </a:r>
          <a:r>
            <a:rPr lang="cs-CZ" sz="2000" dirty="0" smtClean="0"/>
            <a:t> </a:t>
          </a:r>
          <a:r>
            <a:rPr lang="cs-CZ" sz="1600" dirty="0" err="1" smtClean="0"/>
            <a:t>forces</a:t>
          </a:r>
          <a:endParaRPr lang="cs-CZ" sz="3200" dirty="0"/>
        </a:p>
      </dgm:t>
    </dgm:pt>
    <dgm:pt modelId="{CB0F49A3-6D12-4F7C-AFB5-370DD5CA1A0D}" type="parTrans" cxnId="{BCCEA564-9CB5-4486-82F5-3933DC5DFECE}">
      <dgm:prSet/>
      <dgm:spPr/>
      <dgm:t>
        <a:bodyPr/>
        <a:lstStyle/>
        <a:p>
          <a:endParaRPr lang="cs-CZ"/>
        </a:p>
      </dgm:t>
    </dgm:pt>
    <dgm:pt modelId="{79165883-9B9A-4D16-8143-796274246874}" type="sibTrans" cxnId="{BCCEA564-9CB5-4486-82F5-3933DC5DFECE}">
      <dgm:prSet/>
      <dgm:spPr/>
      <dgm:t>
        <a:bodyPr/>
        <a:lstStyle/>
        <a:p>
          <a:endParaRPr lang="cs-CZ"/>
        </a:p>
      </dgm:t>
    </dgm:pt>
    <dgm:pt modelId="{D9FD61C9-B818-4DF5-A257-D4A4A128D874}">
      <dgm:prSet phldrT="[Text]" custT="1"/>
      <dgm:spPr/>
      <dgm:t>
        <a:bodyPr/>
        <a:lstStyle/>
        <a:p>
          <a:r>
            <a:rPr lang="cs-CZ" sz="1500" dirty="0" err="1" smtClean="0"/>
            <a:t>Intelligence</a:t>
          </a:r>
          <a:r>
            <a:rPr lang="cs-CZ" sz="1500" dirty="0" smtClean="0"/>
            <a:t> </a:t>
          </a:r>
          <a:r>
            <a:rPr lang="cs-CZ" sz="1600" dirty="0" err="1" smtClean="0"/>
            <a:t>agency</a:t>
          </a:r>
          <a:endParaRPr lang="cs-CZ" sz="1500" dirty="0"/>
        </a:p>
      </dgm:t>
    </dgm:pt>
    <dgm:pt modelId="{9797D916-E49A-47A7-ACE8-A87800AA814B}" type="parTrans" cxnId="{878588D8-3AF3-4096-90E7-57361D566B01}">
      <dgm:prSet/>
      <dgm:spPr/>
      <dgm:t>
        <a:bodyPr/>
        <a:lstStyle/>
        <a:p>
          <a:endParaRPr lang="cs-CZ"/>
        </a:p>
      </dgm:t>
    </dgm:pt>
    <dgm:pt modelId="{2FDC41AC-0A3D-499E-91FF-9358A5D8DFA3}" type="sibTrans" cxnId="{878588D8-3AF3-4096-90E7-57361D566B01}">
      <dgm:prSet/>
      <dgm:spPr/>
      <dgm:t>
        <a:bodyPr/>
        <a:lstStyle/>
        <a:p>
          <a:endParaRPr lang="cs-CZ"/>
        </a:p>
      </dgm:t>
    </dgm:pt>
    <dgm:pt modelId="{37316680-FBF8-444D-B030-D9C4DA48AD19}" type="pres">
      <dgm:prSet presAssocID="{56ACD781-CAF3-4272-BAD2-DAA1FD4B26B0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1E883E1-9AF4-4BCF-9D10-909B2A7602EE}" type="pres">
      <dgm:prSet presAssocID="{56ACD781-CAF3-4272-BAD2-DAA1FD4B26B0}" presName="cycle" presStyleCnt="0"/>
      <dgm:spPr/>
    </dgm:pt>
    <dgm:pt modelId="{C13F2D83-75B7-450B-A63D-534DE33348E2}" type="pres">
      <dgm:prSet presAssocID="{56ACD781-CAF3-4272-BAD2-DAA1FD4B26B0}" presName="centerShape" presStyleCnt="0"/>
      <dgm:spPr/>
    </dgm:pt>
    <dgm:pt modelId="{8DA74666-9BAD-4026-BC51-EB4BE2F1DF82}" type="pres">
      <dgm:prSet presAssocID="{56ACD781-CAF3-4272-BAD2-DAA1FD4B26B0}" presName="connSite" presStyleLbl="node1" presStyleIdx="0" presStyleCnt="6"/>
      <dgm:spPr/>
    </dgm:pt>
    <dgm:pt modelId="{1342E69A-A455-49BC-A655-5BCE2FADF5F7}" type="pres">
      <dgm:prSet presAssocID="{56ACD781-CAF3-4272-BAD2-DAA1FD4B26B0}" presName="visible" presStyleLbl="node1" presStyleIdx="0" presStyleCnt="6"/>
      <dgm:spPr>
        <a:prstGeom prst="smileyFace">
          <a:avLst/>
        </a:prstGeom>
      </dgm:spPr>
    </dgm:pt>
    <dgm:pt modelId="{B1413F86-FB59-432A-A60B-6049B147A803}" type="pres">
      <dgm:prSet presAssocID="{70CA3E7C-4E12-4715-8EF9-DD134C076F47}" presName="Name25" presStyleLbl="parChTrans1D1" presStyleIdx="0" presStyleCnt="5"/>
      <dgm:spPr/>
      <dgm:t>
        <a:bodyPr/>
        <a:lstStyle/>
        <a:p>
          <a:endParaRPr lang="cs-CZ"/>
        </a:p>
      </dgm:t>
    </dgm:pt>
    <dgm:pt modelId="{1A857865-9976-4FF1-9F34-701D0A2C1937}" type="pres">
      <dgm:prSet presAssocID="{769CF0A9-1D78-4AB6-B20E-115B02D7D24E}" presName="node" presStyleCnt="0"/>
      <dgm:spPr/>
    </dgm:pt>
    <dgm:pt modelId="{BECC3F45-3C95-4513-9577-9E14C5346BE4}" type="pres">
      <dgm:prSet presAssocID="{769CF0A9-1D78-4AB6-B20E-115B02D7D24E}" presName="parentNode" presStyleLbl="node1" presStyleIdx="1" presStyleCnt="6" custScaleX="133648" custScaleY="133648" custLinFactNeighborX="-4792" custLinFactNeighborY="3316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5B4A14-7513-4606-84A1-18BFBF6BF6DE}" type="pres">
      <dgm:prSet presAssocID="{769CF0A9-1D78-4AB6-B20E-115B02D7D24E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834C8B-FA97-4869-97B9-230A69822671}" type="pres">
      <dgm:prSet presAssocID="{4616AED9-064A-4DCB-AF23-0BB2AE090BA3}" presName="Name25" presStyleLbl="parChTrans1D1" presStyleIdx="1" presStyleCnt="5"/>
      <dgm:spPr/>
      <dgm:t>
        <a:bodyPr/>
        <a:lstStyle/>
        <a:p>
          <a:endParaRPr lang="cs-CZ"/>
        </a:p>
      </dgm:t>
    </dgm:pt>
    <dgm:pt modelId="{98EAF430-E332-4081-98FA-53C6666A38A6}" type="pres">
      <dgm:prSet presAssocID="{862078D1-9F7F-4750-97D1-84E67CCD877B}" presName="node" presStyleCnt="0"/>
      <dgm:spPr/>
    </dgm:pt>
    <dgm:pt modelId="{3DE388D3-CF6E-4E27-875B-949E7C1F50F0}" type="pres">
      <dgm:prSet presAssocID="{862078D1-9F7F-4750-97D1-84E67CCD877B}" presName="parentNode" presStyleLbl="node1" presStyleIdx="2" presStyleCnt="6" custScaleX="143243" custScaleY="143243" custLinFactNeighborX="96715" custLinFactNeighborY="-3146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D6E294-DC31-4A7B-8041-B9CA2EE37F6B}" type="pres">
      <dgm:prSet presAssocID="{862078D1-9F7F-4750-97D1-84E67CCD877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FA0EE6-8B70-4EE8-86C0-7443BA78A470}" type="pres">
      <dgm:prSet presAssocID="{4E988E12-C612-4CFB-8136-4C138B24B119}" presName="Name25" presStyleLbl="parChTrans1D1" presStyleIdx="2" presStyleCnt="5"/>
      <dgm:spPr/>
      <dgm:t>
        <a:bodyPr/>
        <a:lstStyle/>
        <a:p>
          <a:endParaRPr lang="cs-CZ"/>
        </a:p>
      </dgm:t>
    </dgm:pt>
    <dgm:pt modelId="{2F12C5A2-AE53-4AD9-963F-0F0300635C04}" type="pres">
      <dgm:prSet presAssocID="{AED560ED-9AE1-4FD5-9F48-A279BF556264}" presName="node" presStyleCnt="0"/>
      <dgm:spPr/>
    </dgm:pt>
    <dgm:pt modelId="{B19D2198-779F-4FFC-966A-0086254CCF2A}" type="pres">
      <dgm:prSet presAssocID="{AED560ED-9AE1-4FD5-9F48-A279BF556264}" presName="parentNode" presStyleLbl="node1" presStyleIdx="3" presStyleCnt="6" custScaleX="143243" custScaleY="143243" custLinFactX="100000" custLinFactNeighborX="126712" custLinFactNeighborY="-1091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0BE2CE-ED06-44A9-8A9D-EF315FE6F821}" type="pres">
      <dgm:prSet presAssocID="{AED560ED-9AE1-4FD5-9F48-A279BF556264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AC54F1-291E-4927-9E97-A213CBE4D552}" type="pres">
      <dgm:prSet presAssocID="{9797D916-E49A-47A7-ACE8-A87800AA814B}" presName="Name25" presStyleLbl="parChTrans1D1" presStyleIdx="3" presStyleCnt="5"/>
      <dgm:spPr/>
      <dgm:t>
        <a:bodyPr/>
        <a:lstStyle/>
        <a:p>
          <a:endParaRPr lang="cs-CZ"/>
        </a:p>
      </dgm:t>
    </dgm:pt>
    <dgm:pt modelId="{60759F5C-1A33-4754-8DA6-5C562B81FE6B}" type="pres">
      <dgm:prSet presAssocID="{D9FD61C9-B818-4DF5-A257-D4A4A128D874}" presName="node" presStyleCnt="0"/>
      <dgm:spPr/>
    </dgm:pt>
    <dgm:pt modelId="{17CC536A-FF73-4918-8419-24F83AEC652F}" type="pres">
      <dgm:prSet presAssocID="{D9FD61C9-B818-4DF5-A257-D4A4A128D874}" presName="parentNode" presStyleLbl="node1" presStyleIdx="4" presStyleCnt="6" custScaleX="143243" custScaleY="143243" custLinFactX="29" custLinFactNeighborX="100000" custLinFactNeighborY="-2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B9F3A4-0F0A-4CB5-BFF5-06B255A52622}" type="pres">
      <dgm:prSet presAssocID="{D9FD61C9-B818-4DF5-A257-D4A4A128D874}" presName="childNode" presStyleLbl="revTx" presStyleIdx="0" presStyleCnt="0">
        <dgm:presLayoutVars>
          <dgm:bulletEnabled val="1"/>
        </dgm:presLayoutVars>
      </dgm:prSet>
      <dgm:spPr/>
    </dgm:pt>
    <dgm:pt modelId="{F9048703-147D-4CD3-B327-7E46D752691E}" type="pres">
      <dgm:prSet presAssocID="{CB0F49A3-6D12-4F7C-AFB5-370DD5CA1A0D}" presName="Name25" presStyleLbl="parChTrans1D1" presStyleIdx="4" presStyleCnt="5"/>
      <dgm:spPr/>
      <dgm:t>
        <a:bodyPr/>
        <a:lstStyle/>
        <a:p>
          <a:endParaRPr lang="cs-CZ"/>
        </a:p>
      </dgm:t>
    </dgm:pt>
    <dgm:pt modelId="{3A0C3DDC-F1F1-427E-BC47-4FC52B8D5892}" type="pres">
      <dgm:prSet presAssocID="{1E02C6C8-426A-458C-877D-C1CC43DC8AF8}" presName="node" presStyleCnt="0"/>
      <dgm:spPr/>
    </dgm:pt>
    <dgm:pt modelId="{EC1A4098-F129-47C4-B3A9-B1EB76B81C0B}" type="pres">
      <dgm:prSet presAssocID="{1E02C6C8-426A-458C-877D-C1CC43DC8AF8}" presName="parentNode" presStyleLbl="node1" presStyleIdx="5" presStyleCnt="6" custScaleX="143243" custScaleY="143243" custLinFactNeighborX="-11081" custLinFactNeighborY="-2547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31640F-DE9C-4BA8-9C9F-A70218D2954C}" type="pres">
      <dgm:prSet presAssocID="{1E02C6C8-426A-458C-877D-C1CC43DC8AF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AB49904-AD68-4EFF-A0FD-CBCE571AFC0C}" srcId="{56ACD781-CAF3-4272-BAD2-DAA1FD4B26B0}" destId="{769CF0A9-1D78-4AB6-B20E-115B02D7D24E}" srcOrd="0" destOrd="0" parTransId="{70CA3E7C-4E12-4715-8EF9-DD134C076F47}" sibTransId="{518B2A8A-BBE0-4019-BE9D-9E7060010F45}"/>
    <dgm:cxn modelId="{D1FC0DB4-AFBA-47C9-BE63-09916EBDCFE2}" type="presOf" srcId="{70CA3E7C-4E12-4715-8EF9-DD134C076F47}" destId="{B1413F86-FB59-432A-A60B-6049B147A803}" srcOrd="0" destOrd="0" presId="urn:microsoft.com/office/officeart/2005/8/layout/radial2"/>
    <dgm:cxn modelId="{2EDD5C9A-9B49-4C17-9D85-D4735E327C37}" type="presOf" srcId="{862078D1-9F7F-4750-97D1-84E67CCD877B}" destId="{3DE388D3-CF6E-4E27-875B-949E7C1F50F0}" srcOrd="0" destOrd="0" presId="urn:microsoft.com/office/officeart/2005/8/layout/radial2"/>
    <dgm:cxn modelId="{C1D4AC43-6FCA-4E0E-B049-F797E95CC004}" type="presOf" srcId="{1E02C6C8-426A-458C-877D-C1CC43DC8AF8}" destId="{EC1A4098-F129-47C4-B3A9-B1EB76B81C0B}" srcOrd="0" destOrd="0" presId="urn:microsoft.com/office/officeart/2005/8/layout/radial2"/>
    <dgm:cxn modelId="{A4F4B195-F935-4A03-A674-58E1A44B92B0}" type="presOf" srcId="{CB0F49A3-6D12-4F7C-AFB5-370DD5CA1A0D}" destId="{F9048703-147D-4CD3-B327-7E46D752691E}" srcOrd="0" destOrd="0" presId="urn:microsoft.com/office/officeart/2005/8/layout/radial2"/>
    <dgm:cxn modelId="{D8E545EE-6A54-4F3B-9C3C-CCECCB42F25B}" srcId="{56ACD781-CAF3-4272-BAD2-DAA1FD4B26B0}" destId="{862078D1-9F7F-4750-97D1-84E67CCD877B}" srcOrd="1" destOrd="0" parTransId="{4616AED9-064A-4DCB-AF23-0BB2AE090BA3}" sibTransId="{9AE5A820-AFFE-422D-A30B-E30E6B50120D}"/>
    <dgm:cxn modelId="{FB87CC5B-F1AE-4789-AA67-2E5F0FCD4EBC}" type="presOf" srcId="{4E988E12-C612-4CFB-8136-4C138B24B119}" destId="{A0FA0EE6-8B70-4EE8-86C0-7443BA78A470}" srcOrd="0" destOrd="0" presId="urn:microsoft.com/office/officeart/2005/8/layout/radial2"/>
    <dgm:cxn modelId="{10333D47-ED45-494D-82E2-CE5EA10A1C76}" type="presOf" srcId="{9797D916-E49A-47A7-ACE8-A87800AA814B}" destId="{79AC54F1-291E-4927-9E97-A213CBE4D552}" srcOrd="0" destOrd="0" presId="urn:microsoft.com/office/officeart/2005/8/layout/radial2"/>
    <dgm:cxn modelId="{A8154DF0-D680-4459-A507-B6B94078AC83}" type="presOf" srcId="{AED560ED-9AE1-4FD5-9F48-A279BF556264}" destId="{B19D2198-779F-4FFC-966A-0086254CCF2A}" srcOrd="0" destOrd="0" presId="urn:microsoft.com/office/officeart/2005/8/layout/radial2"/>
    <dgm:cxn modelId="{66C2197C-3FBA-435D-9DB2-EC8BF2EEB7CF}" type="presOf" srcId="{56ACD781-CAF3-4272-BAD2-DAA1FD4B26B0}" destId="{37316680-FBF8-444D-B030-D9C4DA48AD19}" srcOrd="0" destOrd="0" presId="urn:microsoft.com/office/officeart/2005/8/layout/radial2"/>
    <dgm:cxn modelId="{BCCEA564-9CB5-4486-82F5-3933DC5DFECE}" srcId="{56ACD781-CAF3-4272-BAD2-DAA1FD4B26B0}" destId="{1E02C6C8-426A-458C-877D-C1CC43DC8AF8}" srcOrd="4" destOrd="0" parTransId="{CB0F49A3-6D12-4F7C-AFB5-370DD5CA1A0D}" sibTransId="{79165883-9B9A-4D16-8143-796274246874}"/>
    <dgm:cxn modelId="{FB4F9506-3CB1-4150-B38A-7ECAC1392DA7}" type="presOf" srcId="{769CF0A9-1D78-4AB6-B20E-115B02D7D24E}" destId="{BECC3F45-3C95-4513-9577-9E14C5346BE4}" srcOrd="0" destOrd="0" presId="urn:microsoft.com/office/officeart/2005/8/layout/radial2"/>
    <dgm:cxn modelId="{0678AB23-4534-4466-BD52-11FAD7790F2B}" type="presOf" srcId="{4616AED9-064A-4DCB-AF23-0BB2AE090BA3}" destId="{85834C8B-FA97-4869-97B9-230A69822671}" srcOrd="0" destOrd="0" presId="urn:microsoft.com/office/officeart/2005/8/layout/radial2"/>
    <dgm:cxn modelId="{631898DF-9111-4705-B28B-8A7CB779472A}" srcId="{56ACD781-CAF3-4272-BAD2-DAA1FD4B26B0}" destId="{AED560ED-9AE1-4FD5-9F48-A279BF556264}" srcOrd="2" destOrd="0" parTransId="{4E988E12-C612-4CFB-8136-4C138B24B119}" sibTransId="{D84CB93F-D170-438C-90E3-22A225929616}"/>
    <dgm:cxn modelId="{DD2C0E1A-8032-4968-B8B0-C02AFD8EF21D}" type="presOf" srcId="{D9FD61C9-B818-4DF5-A257-D4A4A128D874}" destId="{17CC536A-FF73-4918-8419-24F83AEC652F}" srcOrd="0" destOrd="0" presId="urn:microsoft.com/office/officeart/2005/8/layout/radial2"/>
    <dgm:cxn modelId="{878588D8-3AF3-4096-90E7-57361D566B01}" srcId="{56ACD781-CAF3-4272-BAD2-DAA1FD4B26B0}" destId="{D9FD61C9-B818-4DF5-A257-D4A4A128D874}" srcOrd="3" destOrd="0" parTransId="{9797D916-E49A-47A7-ACE8-A87800AA814B}" sibTransId="{2FDC41AC-0A3D-499E-91FF-9358A5D8DFA3}"/>
    <dgm:cxn modelId="{5D98F130-9D7B-46F1-BF6D-5A42F0EE516D}" type="presParOf" srcId="{37316680-FBF8-444D-B030-D9C4DA48AD19}" destId="{71E883E1-9AF4-4BCF-9D10-909B2A7602EE}" srcOrd="0" destOrd="0" presId="urn:microsoft.com/office/officeart/2005/8/layout/radial2"/>
    <dgm:cxn modelId="{14B3EB8B-E77B-451D-A3C3-2051FB11CD1B}" type="presParOf" srcId="{71E883E1-9AF4-4BCF-9D10-909B2A7602EE}" destId="{C13F2D83-75B7-450B-A63D-534DE33348E2}" srcOrd="0" destOrd="0" presId="urn:microsoft.com/office/officeart/2005/8/layout/radial2"/>
    <dgm:cxn modelId="{1C51087F-5106-4D72-B943-95A3D21BD812}" type="presParOf" srcId="{C13F2D83-75B7-450B-A63D-534DE33348E2}" destId="{8DA74666-9BAD-4026-BC51-EB4BE2F1DF82}" srcOrd="0" destOrd="0" presId="urn:microsoft.com/office/officeart/2005/8/layout/radial2"/>
    <dgm:cxn modelId="{F4EAAA7E-30D8-4DC0-831F-338229D317D8}" type="presParOf" srcId="{C13F2D83-75B7-450B-A63D-534DE33348E2}" destId="{1342E69A-A455-49BC-A655-5BCE2FADF5F7}" srcOrd="1" destOrd="0" presId="urn:microsoft.com/office/officeart/2005/8/layout/radial2"/>
    <dgm:cxn modelId="{6C175E86-8E4E-4AA8-8E02-E2F5DC0F2F46}" type="presParOf" srcId="{71E883E1-9AF4-4BCF-9D10-909B2A7602EE}" destId="{B1413F86-FB59-432A-A60B-6049B147A803}" srcOrd="1" destOrd="0" presId="urn:microsoft.com/office/officeart/2005/8/layout/radial2"/>
    <dgm:cxn modelId="{EF64471D-3E9E-459A-B35C-40EE09B21244}" type="presParOf" srcId="{71E883E1-9AF4-4BCF-9D10-909B2A7602EE}" destId="{1A857865-9976-4FF1-9F34-701D0A2C1937}" srcOrd="2" destOrd="0" presId="urn:microsoft.com/office/officeart/2005/8/layout/radial2"/>
    <dgm:cxn modelId="{756D9B27-1505-4D55-842A-5C76A7794D6E}" type="presParOf" srcId="{1A857865-9976-4FF1-9F34-701D0A2C1937}" destId="{BECC3F45-3C95-4513-9577-9E14C5346BE4}" srcOrd="0" destOrd="0" presId="urn:microsoft.com/office/officeart/2005/8/layout/radial2"/>
    <dgm:cxn modelId="{E1D9ED03-AB5E-4535-A56D-8556C5BB5AF9}" type="presParOf" srcId="{1A857865-9976-4FF1-9F34-701D0A2C1937}" destId="{B65B4A14-7513-4606-84A1-18BFBF6BF6DE}" srcOrd="1" destOrd="0" presId="urn:microsoft.com/office/officeart/2005/8/layout/radial2"/>
    <dgm:cxn modelId="{6F5203FF-44F1-471E-A5B7-4F08B41823A5}" type="presParOf" srcId="{71E883E1-9AF4-4BCF-9D10-909B2A7602EE}" destId="{85834C8B-FA97-4869-97B9-230A69822671}" srcOrd="3" destOrd="0" presId="urn:microsoft.com/office/officeart/2005/8/layout/radial2"/>
    <dgm:cxn modelId="{2F464CC8-E613-45E3-A384-23CBB7DD8CF2}" type="presParOf" srcId="{71E883E1-9AF4-4BCF-9D10-909B2A7602EE}" destId="{98EAF430-E332-4081-98FA-53C6666A38A6}" srcOrd="4" destOrd="0" presId="urn:microsoft.com/office/officeart/2005/8/layout/radial2"/>
    <dgm:cxn modelId="{F6012758-2C3F-4AB9-9F60-26ED4694EC96}" type="presParOf" srcId="{98EAF430-E332-4081-98FA-53C6666A38A6}" destId="{3DE388D3-CF6E-4E27-875B-949E7C1F50F0}" srcOrd="0" destOrd="0" presId="urn:microsoft.com/office/officeart/2005/8/layout/radial2"/>
    <dgm:cxn modelId="{E3181082-B8F9-4F6D-8155-8071831DF3F1}" type="presParOf" srcId="{98EAF430-E332-4081-98FA-53C6666A38A6}" destId="{1FD6E294-DC31-4A7B-8041-B9CA2EE37F6B}" srcOrd="1" destOrd="0" presId="urn:microsoft.com/office/officeart/2005/8/layout/radial2"/>
    <dgm:cxn modelId="{7B9C6030-DD09-4D4C-B2C6-D58424BC24A0}" type="presParOf" srcId="{71E883E1-9AF4-4BCF-9D10-909B2A7602EE}" destId="{A0FA0EE6-8B70-4EE8-86C0-7443BA78A470}" srcOrd="5" destOrd="0" presId="urn:microsoft.com/office/officeart/2005/8/layout/radial2"/>
    <dgm:cxn modelId="{5E56E7AC-536A-4F8F-B963-9D3E670C9EA5}" type="presParOf" srcId="{71E883E1-9AF4-4BCF-9D10-909B2A7602EE}" destId="{2F12C5A2-AE53-4AD9-963F-0F0300635C04}" srcOrd="6" destOrd="0" presId="urn:microsoft.com/office/officeart/2005/8/layout/radial2"/>
    <dgm:cxn modelId="{251D2CCA-E527-45DE-AC25-23DA5FF64E01}" type="presParOf" srcId="{2F12C5A2-AE53-4AD9-963F-0F0300635C04}" destId="{B19D2198-779F-4FFC-966A-0086254CCF2A}" srcOrd="0" destOrd="0" presId="urn:microsoft.com/office/officeart/2005/8/layout/radial2"/>
    <dgm:cxn modelId="{BD0115AD-751E-4518-A8B9-598C92D6E3E4}" type="presParOf" srcId="{2F12C5A2-AE53-4AD9-963F-0F0300635C04}" destId="{370BE2CE-ED06-44A9-8A9D-EF315FE6F821}" srcOrd="1" destOrd="0" presId="urn:microsoft.com/office/officeart/2005/8/layout/radial2"/>
    <dgm:cxn modelId="{8DEC51DC-1CAF-4C7D-AC67-31E107D8C08D}" type="presParOf" srcId="{71E883E1-9AF4-4BCF-9D10-909B2A7602EE}" destId="{79AC54F1-291E-4927-9E97-A213CBE4D552}" srcOrd="7" destOrd="0" presId="urn:microsoft.com/office/officeart/2005/8/layout/radial2"/>
    <dgm:cxn modelId="{AB787E01-8E07-4E7E-89D9-A3FB1C475835}" type="presParOf" srcId="{71E883E1-9AF4-4BCF-9D10-909B2A7602EE}" destId="{60759F5C-1A33-4754-8DA6-5C562B81FE6B}" srcOrd="8" destOrd="0" presId="urn:microsoft.com/office/officeart/2005/8/layout/radial2"/>
    <dgm:cxn modelId="{A93EEBC3-3AE4-4219-B3B8-0B7CB9FD5C94}" type="presParOf" srcId="{60759F5C-1A33-4754-8DA6-5C562B81FE6B}" destId="{17CC536A-FF73-4918-8419-24F83AEC652F}" srcOrd="0" destOrd="0" presId="urn:microsoft.com/office/officeart/2005/8/layout/radial2"/>
    <dgm:cxn modelId="{69D428E9-F05A-44EE-BE16-99FB824162ED}" type="presParOf" srcId="{60759F5C-1A33-4754-8DA6-5C562B81FE6B}" destId="{7FB9F3A4-0F0A-4CB5-BFF5-06B255A52622}" srcOrd="1" destOrd="0" presId="urn:microsoft.com/office/officeart/2005/8/layout/radial2"/>
    <dgm:cxn modelId="{2A4F92C4-5568-4731-B1D0-2DCED56CC37D}" type="presParOf" srcId="{71E883E1-9AF4-4BCF-9D10-909B2A7602EE}" destId="{F9048703-147D-4CD3-B327-7E46D752691E}" srcOrd="9" destOrd="0" presId="urn:microsoft.com/office/officeart/2005/8/layout/radial2"/>
    <dgm:cxn modelId="{FE1BD80C-8491-4931-9A4B-89E8BB7F430A}" type="presParOf" srcId="{71E883E1-9AF4-4BCF-9D10-909B2A7602EE}" destId="{3A0C3DDC-F1F1-427E-BC47-4FC52B8D5892}" srcOrd="10" destOrd="0" presId="urn:microsoft.com/office/officeart/2005/8/layout/radial2"/>
    <dgm:cxn modelId="{5939454E-D691-4B37-BC5C-0D956A9A12A4}" type="presParOf" srcId="{3A0C3DDC-F1F1-427E-BC47-4FC52B8D5892}" destId="{EC1A4098-F129-47C4-B3A9-B1EB76B81C0B}" srcOrd="0" destOrd="0" presId="urn:microsoft.com/office/officeart/2005/8/layout/radial2"/>
    <dgm:cxn modelId="{128C32A8-D8C5-4913-B3CC-EF075E2B9B72}" type="presParOf" srcId="{3A0C3DDC-F1F1-427E-BC47-4FC52B8D5892}" destId="{7B31640F-DE9C-4BA8-9C9F-A70218D2954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48703-147D-4CD3-B327-7E46D752691E}">
      <dsp:nvSpPr>
        <dsp:cNvPr id="0" name=""/>
        <dsp:cNvSpPr/>
      </dsp:nvSpPr>
      <dsp:spPr>
        <a:xfrm rot="3364709">
          <a:off x="1936044" y="3617127"/>
          <a:ext cx="1090569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1090569" y="184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C54F1-291E-4927-9E97-A213CBE4D552}">
      <dsp:nvSpPr>
        <dsp:cNvPr id="0" name=""/>
        <dsp:cNvSpPr/>
      </dsp:nvSpPr>
      <dsp:spPr>
        <a:xfrm rot="1295779">
          <a:off x="2280377" y="3215712"/>
          <a:ext cx="2026518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2026518" y="184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A0EE6-8B70-4EE8-86C0-7443BA78A470}">
      <dsp:nvSpPr>
        <dsp:cNvPr id="0" name=""/>
        <dsp:cNvSpPr/>
      </dsp:nvSpPr>
      <dsp:spPr>
        <a:xfrm rot="21522479">
          <a:off x="2351096" y="2583378"/>
          <a:ext cx="3234637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3234637" y="184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34C8B-FA97-4869-97B9-230A69822671}">
      <dsp:nvSpPr>
        <dsp:cNvPr id="0" name=""/>
        <dsp:cNvSpPr/>
      </dsp:nvSpPr>
      <dsp:spPr>
        <a:xfrm rot="20017457">
          <a:off x="2242506" y="1902492"/>
          <a:ext cx="2094167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2094167" y="184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413F86-FB59-432A-A60B-6049B147A803}">
      <dsp:nvSpPr>
        <dsp:cNvPr id="0" name=""/>
        <dsp:cNvSpPr/>
      </dsp:nvSpPr>
      <dsp:spPr>
        <a:xfrm rot="18374566">
          <a:off x="1984906" y="1656415"/>
          <a:ext cx="1097703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1097703" y="184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2E69A-A455-49BC-A655-5BCE2FADF5F7}">
      <dsp:nvSpPr>
        <dsp:cNvPr id="0" name=""/>
        <dsp:cNvSpPr/>
      </dsp:nvSpPr>
      <dsp:spPr>
        <a:xfrm>
          <a:off x="1057596" y="1889150"/>
          <a:ext cx="1522248" cy="1522248"/>
        </a:xfrm>
        <a:prstGeom prst="smileyFac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C3F45-3C95-4513-9577-9E14C5346BE4}">
      <dsp:nvSpPr>
        <dsp:cNvPr id="0" name=""/>
        <dsp:cNvSpPr/>
      </dsp:nvSpPr>
      <dsp:spPr>
        <a:xfrm>
          <a:off x="2608743" y="129584"/>
          <a:ext cx="1220672" cy="122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err="1" smtClean="0"/>
            <a:t>National</a:t>
          </a:r>
          <a:r>
            <a:rPr lang="cs-CZ" sz="1300" kern="1200" dirty="0" smtClean="0"/>
            <a:t> </a:t>
          </a:r>
          <a:r>
            <a:rPr lang="cs-CZ" sz="1300" kern="1200" dirty="0" err="1" smtClean="0"/>
            <a:t>government</a:t>
          </a:r>
          <a:endParaRPr lang="cs-CZ" sz="1300" kern="1200" dirty="0"/>
        </a:p>
      </dsp:txBody>
      <dsp:txXfrm>
        <a:off x="2787506" y="308347"/>
        <a:ext cx="863146" cy="863146"/>
      </dsp:txXfrm>
    </dsp:sp>
    <dsp:sp modelId="{3DE388D3-CF6E-4E27-875B-949E7C1F50F0}">
      <dsp:nvSpPr>
        <dsp:cNvPr id="0" name=""/>
        <dsp:cNvSpPr/>
      </dsp:nvSpPr>
      <dsp:spPr>
        <a:xfrm>
          <a:off x="4159575" y="510967"/>
          <a:ext cx="1308308" cy="1308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err="1" smtClean="0"/>
            <a:t>Sectoral</a:t>
          </a:r>
          <a:r>
            <a:rPr lang="cs-CZ" sz="1300" kern="1200" dirty="0" smtClean="0"/>
            <a:t> </a:t>
          </a:r>
          <a:r>
            <a:rPr lang="cs-CZ" sz="1400" kern="1200" dirty="0" err="1" smtClean="0"/>
            <a:t>regulator</a:t>
          </a:r>
          <a:endParaRPr lang="cs-CZ" sz="1300" kern="1200" dirty="0"/>
        </a:p>
      </dsp:txBody>
      <dsp:txXfrm>
        <a:off x="4351172" y="702564"/>
        <a:ext cx="925114" cy="925114"/>
      </dsp:txXfrm>
    </dsp:sp>
    <dsp:sp modelId="{B19D2198-779F-4FFC-966A-0086254CCF2A}">
      <dsp:nvSpPr>
        <dsp:cNvPr id="0" name=""/>
        <dsp:cNvSpPr/>
      </dsp:nvSpPr>
      <dsp:spPr>
        <a:xfrm>
          <a:off x="5585156" y="1896419"/>
          <a:ext cx="1308308" cy="1308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err="1" smtClean="0"/>
            <a:t>Power</a:t>
          </a:r>
          <a:r>
            <a:rPr lang="cs-CZ" sz="1300" kern="1200" dirty="0" smtClean="0"/>
            <a:t> plant </a:t>
          </a:r>
          <a:r>
            <a:rPr lang="cs-CZ" sz="1400" kern="1200" dirty="0" err="1" smtClean="0"/>
            <a:t>operator</a:t>
          </a:r>
          <a:endParaRPr lang="cs-CZ" sz="1300" kern="1200" dirty="0"/>
        </a:p>
      </dsp:txBody>
      <dsp:txXfrm>
        <a:off x="5776753" y="2088016"/>
        <a:ext cx="925114" cy="925114"/>
      </dsp:txXfrm>
    </dsp:sp>
    <dsp:sp modelId="{17CC536A-FF73-4918-8419-24F83AEC652F}">
      <dsp:nvSpPr>
        <dsp:cNvPr id="0" name=""/>
        <dsp:cNvSpPr/>
      </dsp:nvSpPr>
      <dsp:spPr>
        <a:xfrm>
          <a:off x="4189843" y="3193688"/>
          <a:ext cx="1308308" cy="1308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err="1" smtClean="0"/>
            <a:t>Intelligence</a:t>
          </a:r>
          <a:r>
            <a:rPr lang="cs-CZ" sz="1500" kern="1200" dirty="0" smtClean="0"/>
            <a:t> </a:t>
          </a:r>
          <a:r>
            <a:rPr lang="cs-CZ" sz="1600" kern="1200" dirty="0" err="1" smtClean="0"/>
            <a:t>agency</a:t>
          </a:r>
          <a:endParaRPr lang="cs-CZ" sz="1500" kern="1200" dirty="0"/>
        </a:p>
      </dsp:txBody>
      <dsp:txXfrm>
        <a:off x="4381440" y="3385285"/>
        <a:ext cx="925114" cy="925114"/>
      </dsp:txXfrm>
    </dsp:sp>
    <dsp:sp modelId="{EC1A4098-F129-47C4-B3A9-B1EB76B81C0B}">
      <dsp:nvSpPr>
        <dsp:cNvPr id="0" name=""/>
        <dsp:cNvSpPr/>
      </dsp:nvSpPr>
      <dsp:spPr>
        <a:xfrm>
          <a:off x="2496530" y="3976684"/>
          <a:ext cx="1308308" cy="1308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Armed</a:t>
          </a:r>
          <a:r>
            <a:rPr lang="cs-CZ" sz="2000" kern="1200" dirty="0" smtClean="0"/>
            <a:t> </a:t>
          </a:r>
          <a:r>
            <a:rPr lang="cs-CZ" sz="1600" kern="1200" dirty="0" err="1" smtClean="0"/>
            <a:t>forces</a:t>
          </a:r>
          <a:endParaRPr lang="cs-CZ" sz="3200" kern="1200" dirty="0"/>
        </a:p>
      </dsp:txBody>
      <dsp:txXfrm>
        <a:off x="2688127" y="4168281"/>
        <a:ext cx="925114" cy="925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831FC-64DD-4F51-B9D8-281B9D7580E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B9ED3-CD50-49A3-9339-C3D8DE7C1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254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60625-0068-644D-B23F-CBC588D674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2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95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52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50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82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5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50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64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35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15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91B8E-7CEA-45D5-BF38-7F6D6EB3C884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66640-D706-460E-8F9E-29ABBFFB1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03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Cybersecurity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886200"/>
            <a:ext cx="6984776" cy="1752600"/>
          </a:xfrm>
        </p:spPr>
        <p:txBody>
          <a:bodyPr/>
          <a:lstStyle/>
          <a:p>
            <a:r>
              <a:rPr lang="cs-CZ" dirty="0" smtClean="0"/>
              <a:t>Jakub Harašta</a:t>
            </a:r>
          </a:p>
        </p:txBody>
      </p:sp>
    </p:spTree>
    <p:extLst>
      <p:ext uri="{BB962C8B-B14F-4D97-AF65-F5344CB8AC3E}">
        <p14:creationId xmlns:p14="http://schemas.microsoft.com/office/powerpoint/2010/main" val="119942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Violation of obligation</a:t>
            </a:r>
          </a:p>
          <a:p>
            <a:pPr lvl="1"/>
            <a:r>
              <a:rPr lang="en-US" dirty="0" smtClean="0"/>
              <a:t>Non-reporting, updating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rivate</a:t>
            </a:r>
          </a:p>
          <a:p>
            <a:r>
              <a:rPr lang="en-US" dirty="0" smtClean="0"/>
              <a:t>Cyber crime</a:t>
            </a:r>
          </a:p>
          <a:p>
            <a:pPr lvl="1"/>
            <a:r>
              <a:rPr lang="en-US" dirty="0" smtClean="0"/>
              <a:t>Criminal</a:t>
            </a:r>
          </a:p>
          <a:p>
            <a:r>
              <a:rPr lang="en-US" dirty="0" smtClean="0"/>
              <a:t>Cyber Terrorism</a:t>
            </a:r>
          </a:p>
          <a:p>
            <a:pPr lvl="1"/>
            <a:r>
              <a:rPr lang="en-US" dirty="0" smtClean="0"/>
              <a:t>Non-state actors</a:t>
            </a:r>
          </a:p>
          <a:p>
            <a:r>
              <a:rPr lang="en-US" dirty="0" smtClean="0"/>
              <a:t>Cyber Warfare</a:t>
            </a:r>
          </a:p>
          <a:p>
            <a:pPr lvl="1"/>
            <a:r>
              <a:rPr lang="en-US" dirty="0" smtClean="0"/>
              <a:t>State 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0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Duping the Soviets</a:t>
            </a:r>
          </a:p>
          <a:p>
            <a:pPr lvl="1"/>
            <a:r>
              <a:rPr lang="en-US" dirty="0" smtClean="0"/>
              <a:t>80s?</a:t>
            </a:r>
          </a:p>
          <a:p>
            <a:r>
              <a:rPr lang="en-US" dirty="0" smtClean="0"/>
              <a:t>Estonia 2007</a:t>
            </a:r>
          </a:p>
          <a:p>
            <a:pPr lvl="1"/>
            <a:r>
              <a:rPr lang="en-US" dirty="0" err="1" smtClean="0"/>
              <a:t>DDoS</a:t>
            </a:r>
            <a:r>
              <a:rPr lang="en-US" dirty="0" smtClean="0"/>
              <a:t>, solely cyberspace</a:t>
            </a:r>
          </a:p>
          <a:p>
            <a:r>
              <a:rPr lang="en-US" dirty="0" smtClean="0"/>
              <a:t>Georgia 2008</a:t>
            </a:r>
          </a:p>
          <a:p>
            <a:pPr lvl="1"/>
            <a:r>
              <a:rPr lang="en-US" dirty="0" err="1" smtClean="0"/>
              <a:t>DDoS</a:t>
            </a:r>
            <a:r>
              <a:rPr lang="en-US" dirty="0" smtClean="0"/>
              <a:t> in war, cyberspace within conventional</a:t>
            </a:r>
          </a:p>
          <a:p>
            <a:r>
              <a:rPr lang="en-US" dirty="0" err="1" smtClean="0"/>
              <a:t>Stuxnet</a:t>
            </a:r>
            <a:endParaRPr lang="en-US" dirty="0" smtClean="0"/>
          </a:p>
          <a:p>
            <a:pPr lvl="1"/>
            <a:r>
              <a:rPr lang="en-US" dirty="0" smtClean="0"/>
              <a:t>APT, sophisticated, air gap</a:t>
            </a:r>
          </a:p>
          <a:p>
            <a:r>
              <a:rPr lang="en-US" dirty="0" smtClean="0"/>
              <a:t>Red October</a:t>
            </a:r>
          </a:p>
          <a:p>
            <a:pPr lvl="1"/>
            <a:r>
              <a:rPr lang="en-US" dirty="0" smtClean="0"/>
              <a:t>Espionage</a:t>
            </a:r>
          </a:p>
          <a:p>
            <a:r>
              <a:rPr lang="en-US" dirty="0" smtClean="0"/>
              <a:t>Anonymous</a:t>
            </a:r>
          </a:p>
          <a:p>
            <a:pPr lvl="1"/>
            <a:r>
              <a:rPr lang="en-US" dirty="0" err="1" smtClean="0"/>
              <a:t>Hacktivism</a:t>
            </a:r>
            <a:endParaRPr lang="en-US" dirty="0" smtClean="0"/>
          </a:p>
          <a:p>
            <a:r>
              <a:rPr lang="en-US" dirty="0" smtClean="0"/>
              <a:t>Sony 2011</a:t>
            </a:r>
          </a:p>
          <a:p>
            <a:pPr lvl="1"/>
            <a:r>
              <a:rPr lang="en-US" dirty="0" smtClean="0"/>
              <a:t>More than 75 million accounts stolen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4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</a:p>
          <a:p>
            <a:r>
              <a:rPr lang="en-US" dirty="0" smtClean="0"/>
              <a:t>Reaction</a:t>
            </a:r>
          </a:p>
          <a:p>
            <a:r>
              <a:rPr lang="en-US" dirty="0" smtClean="0"/>
              <a:t>Investigation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Standards (ISO, NIST)</a:t>
            </a:r>
          </a:p>
          <a:p>
            <a:r>
              <a:rPr lang="en-US" dirty="0" smtClean="0"/>
              <a:t>Security policy</a:t>
            </a:r>
          </a:p>
          <a:p>
            <a:r>
              <a:rPr lang="en-US" dirty="0" smtClean="0"/>
              <a:t>Security proceedings</a:t>
            </a:r>
          </a:p>
          <a:p>
            <a:r>
              <a:rPr lang="en-US" dirty="0" smtClean="0"/>
              <a:t>Evaluation/re-evaluation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GET READY!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71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and institutions</a:t>
            </a:r>
          </a:p>
          <a:p>
            <a:pPr lvl="1"/>
            <a:r>
              <a:rPr lang="en-US" dirty="0" smtClean="0"/>
              <a:t>CERTs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FIX IT and WARN</a:t>
            </a:r>
            <a:r>
              <a:rPr lang="cs-CZ" dirty="0" smtClean="0"/>
              <a:t> OTHERS</a:t>
            </a:r>
            <a:r>
              <a:rPr 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051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outside the scope…</a:t>
            </a:r>
          </a:p>
          <a:p>
            <a:pPr lvl="1"/>
            <a:r>
              <a:rPr lang="en-US" dirty="0" smtClean="0"/>
              <a:t>Police</a:t>
            </a:r>
          </a:p>
          <a:p>
            <a:r>
              <a:rPr lang="en-US" dirty="0" smtClean="0"/>
              <a:t>…or back to prevention.</a:t>
            </a:r>
          </a:p>
          <a:p>
            <a:pPr lvl="1"/>
            <a:r>
              <a:rPr lang="en-US" dirty="0" smtClean="0"/>
              <a:t>What happened and how do we prevent it from happening again?</a:t>
            </a:r>
          </a:p>
          <a:p>
            <a:pPr lvl="1"/>
            <a:endParaRPr lang="en-US" dirty="0"/>
          </a:p>
          <a:p>
            <a:r>
              <a:rPr lang="en-US" dirty="0" smtClean="0"/>
              <a:t>WHO and HOW?</a:t>
            </a:r>
          </a:p>
        </p:txBody>
      </p:sp>
    </p:spTree>
    <p:extLst>
      <p:ext uri="{BB962C8B-B14F-4D97-AF65-F5344CB8AC3E}">
        <p14:creationId xmlns:p14="http://schemas.microsoft.com/office/powerpoint/2010/main" val="6953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Act </a:t>
            </a:r>
            <a:r>
              <a:rPr lang="en-US" sz="2800" dirty="0"/>
              <a:t>No. 181/2014 Sb</a:t>
            </a:r>
            <a:r>
              <a:rPr lang="en-US" sz="2800" dirty="0" smtClean="0"/>
              <a:t>.</a:t>
            </a:r>
            <a:r>
              <a:rPr lang="cs-CZ" sz="2800" dirty="0"/>
              <a:t> </a:t>
            </a:r>
            <a:r>
              <a:rPr lang="cs-CZ" sz="2800" dirty="0" smtClean="0"/>
              <a:t>(CZ)</a:t>
            </a:r>
            <a:endParaRPr lang="en-US" sz="2800" dirty="0"/>
          </a:p>
          <a:p>
            <a:r>
              <a:rPr lang="cs-CZ" sz="2800" dirty="0" err="1" smtClean="0"/>
              <a:t>Directive</a:t>
            </a:r>
            <a:r>
              <a:rPr lang="cs-CZ" sz="2800" dirty="0" smtClean="0"/>
              <a:t> 2016/1148 </a:t>
            </a:r>
            <a:r>
              <a:rPr lang="cs-CZ" sz="2800" dirty="0" err="1" smtClean="0"/>
              <a:t>concerning</a:t>
            </a:r>
            <a:r>
              <a:rPr lang="cs-CZ" sz="2800" dirty="0" smtClean="0"/>
              <a:t> </a:t>
            </a:r>
            <a:r>
              <a:rPr lang="cs-CZ" sz="2800" dirty="0" err="1" smtClean="0"/>
              <a:t>measures</a:t>
            </a:r>
            <a:r>
              <a:rPr lang="cs-CZ" sz="2800" dirty="0" smtClean="0"/>
              <a:t> </a:t>
            </a:r>
            <a:r>
              <a:rPr lang="cs-CZ" sz="2800" dirty="0" err="1" smtClean="0"/>
              <a:t>for</a:t>
            </a:r>
            <a:r>
              <a:rPr lang="cs-CZ" sz="2800" dirty="0" smtClean="0"/>
              <a:t> a </a:t>
            </a:r>
            <a:r>
              <a:rPr lang="cs-CZ" sz="2800" dirty="0" err="1" smtClean="0"/>
              <a:t>high</a:t>
            </a:r>
            <a:r>
              <a:rPr lang="cs-CZ" sz="2800" dirty="0" smtClean="0"/>
              <a:t> </a:t>
            </a:r>
            <a:r>
              <a:rPr lang="cs-CZ" sz="2800" dirty="0" err="1" smtClean="0"/>
              <a:t>common</a:t>
            </a:r>
            <a:r>
              <a:rPr lang="cs-CZ" sz="2800" dirty="0" smtClean="0"/>
              <a:t> </a:t>
            </a:r>
            <a:r>
              <a:rPr lang="cs-CZ" sz="2800" dirty="0" err="1" smtClean="0"/>
              <a:t>level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security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network and </a:t>
            </a:r>
            <a:r>
              <a:rPr lang="cs-CZ" sz="2800" dirty="0" err="1" smtClean="0"/>
              <a:t>information</a:t>
            </a:r>
            <a:r>
              <a:rPr lang="cs-CZ" sz="2800" dirty="0" smtClean="0"/>
              <a:t> </a:t>
            </a:r>
            <a:r>
              <a:rPr lang="cs-CZ" sz="2800" dirty="0" err="1" smtClean="0"/>
              <a:t>systems</a:t>
            </a:r>
            <a:r>
              <a:rPr lang="cs-CZ" sz="2800" dirty="0" smtClean="0"/>
              <a:t> </a:t>
            </a:r>
            <a:r>
              <a:rPr lang="cs-CZ" sz="2800" dirty="0" err="1" smtClean="0"/>
              <a:t>across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Union (EU)</a:t>
            </a:r>
            <a:endParaRPr lang="en-US" sz="28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221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also…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</a:p>
          <a:p>
            <a:r>
              <a:rPr lang="en-US" dirty="0" smtClean="0"/>
              <a:t>Education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anka123</a:t>
            </a:r>
          </a:p>
          <a:p>
            <a:pPr lvl="1"/>
            <a:r>
              <a:rPr lang="en-US" dirty="0" smtClean="0"/>
              <a:t>nbu123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7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CySec</a:t>
            </a:r>
            <a:r>
              <a:rPr lang="en-US" dirty="0" smtClean="0"/>
              <a:t> != InfoSec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Security</a:t>
            </a:r>
          </a:p>
          <a:p>
            <a:pPr lvl="1"/>
            <a:r>
              <a:rPr lang="en-US" dirty="0" smtClean="0"/>
              <a:t>China, Russia</a:t>
            </a:r>
          </a:p>
          <a:p>
            <a:pPr lvl="1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Also offline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41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NATO talk</a:t>
            </a:r>
          </a:p>
          <a:p>
            <a:pPr lvl="1"/>
            <a:r>
              <a:rPr lang="en-US" dirty="0" smtClean="0"/>
              <a:t>Cyber defense</a:t>
            </a:r>
          </a:p>
          <a:p>
            <a:r>
              <a:rPr lang="en-US" dirty="0" smtClean="0"/>
              <a:t>EU talk</a:t>
            </a:r>
          </a:p>
          <a:p>
            <a:pPr lvl="1"/>
            <a:r>
              <a:rPr lang="en-US" dirty="0" smtClean="0"/>
              <a:t>Network and information security</a:t>
            </a:r>
          </a:p>
          <a:p>
            <a:pPr lvl="2"/>
            <a:r>
              <a:rPr lang="en-US" dirty="0" smtClean="0"/>
              <a:t>What did I just say?</a:t>
            </a:r>
          </a:p>
          <a:p>
            <a:pPr lvl="1"/>
            <a:r>
              <a:rPr lang="en-US" dirty="0" smtClean="0"/>
              <a:t>ICT security</a:t>
            </a:r>
          </a:p>
        </p:txBody>
      </p:sp>
    </p:spTree>
    <p:extLst>
      <p:ext uri="{BB962C8B-B14F-4D97-AF65-F5344CB8AC3E}">
        <p14:creationId xmlns:p14="http://schemas.microsoft.com/office/powerpoint/2010/main" val="41293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Buzzwords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Cybersecurity</a:t>
            </a:r>
          </a:p>
          <a:p>
            <a:endParaRPr lang="cs-CZ" dirty="0" smtClean="0"/>
          </a:p>
          <a:p>
            <a:r>
              <a:rPr lang="cs-CZ" dirty="0" err="1" smtClean="0"/>
              <a:t>Cybercrime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Cyberterrorism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Cyberwarfare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Hacktivism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Cyber</a:t>
            </a:r>
            <a:r>
              <a:rPr lang="cs-CZ" dirty="0" smtClean="0"/>
              <a:t> </a:t>
            </a:r>
            <a:r>
              <a:rPr lang="cs-CZ" dirty="0" err="1" smtClean="0"/>
              <a:t>espionage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06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Cooperation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Estonia 2007 – CCD COE (NATO)</a:t>
            </a:r>
          </a:p>
          <a:p>
            <a:pPr lvl="1"/>
            <a:r>
              <a:rPr lang="en-US" dirty="0" smtClean="0"/>
              <a:t>Tallinn Manual (Schmitt et al.)</a:t>
            </a:r>
          </a:p>
          <a:p>
            <a:pPr lvl="1"/>
            <a:r>
              <a:rPr lang="en-US" dirty="0" smtClean="0"/>
              <a:t>Tallinn Manual 2.0</a:t>
            </a:r>
          </a:p>
          <a:p>
            <a:pPr lvl="1"/>
            <a:r>
              <a:rPr lang="en-US" dirty="0" smtClean="0"/>
              <a:t>EU reaction?</a:t>
            </a:r>
          </a:p>
          <a:p>
            <a:r>
              <a:rPr lang="en-US" dirty="0" smtClean="0"/>
              <a:t>ENISA (EU)</a:t>
            </a:r>
          </a:p>
          <a:p>
            <a:r>
              <a:rPr lang="en-US" dirty="0" smtClean="0"/>
              <a:t>ICRC</a:t>
            </a:r>
          </a:p>
          <a:p>
            <a:r>
              <a:rPr lang="en-US" dirty="0" smtClean="0"/>
              <a:t>UN: ITU - IMPACT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699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Czech </a:t>
            </a:r>
            <a:r>
              <a:rPr lang="cs-CZ" dirty="0" err="1" smtClean="0"/>
              <a:t>legislation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infrastructure</a:t>
            </a:r>
            <a:r>
              <a:rPr lang="cs-CZ" dirty="0"/>
              <a:t> </a:t>
            </a:r>
            <a:r>
              <a:rPr lang="cs-CZ" dirty="0" err="1"/>
              <a:t>operators</a:t>
            </a:r>
            <a:endParaRPr lang="cs-CZ" dirty="0"/>
          </a:p>
          <a:p>
            <a:pPr lvl="1"/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infrastructure</a:t>
            </a:r>
            <a:endParaRPr lang="cs-CZ" dirty="0"/>
          </a:p>
          <a:p>
            <a:pPr lvl="1"/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infrastructure</a:t>
            </a:r>
            <a:endParaRPr lang="cs-CZ" dirty="0"/>
          </a:p>
          <a:p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systems</a:t>
            </a:r>
            <a:endParaRPr lang="cs-CZ" dirty="0"/>
          </a:p>
          <a:p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networks</a:t>
            </a:r>
            <a:endParaRPr lang="cs-CZ" dirty="0"/>
          </a:p>
          <a:p>
            <a:r>
              <a:rPr lang="cs-CZ" dirty="0"/>
              <a:t>Provider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electronic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services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obligations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Contact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endParaRPr lang="cs-CZ" dirty="0" smtClean="0"/>
          </a:p>
          <a:p>
            <a:r>
              <a:rPr lang="cs-CZ" dirty="0" err="1" smtClean="0"/>
              <a:t>Detection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cyber</a:t>
            </a:r>
            <a:r>
              <a:rPr lang="cs-CZ" dirty="0" smtClean="0"/>
              <a:t> </a:t>
            </a:r>
            <a:r>
              <a:rPr lang="cs-CZ" dirty="0" err="1" smtClean="0"/>
              <a:t>incidents</a:t>
            </a:r>
            <a:endParaRPr lang="cs-CZ" dirty="0" smtClean="0"/>
          </a:p>
          <a:p>
            <a:r>
              <a:rPr lang="cs-CZ" dirty="0" smtClean="0"/>
              <a:t>Reporting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cyber</a:t>
            </a:r>
            <a:r>
              <a:rPr lang="cs-CZ" dirty="0" smtClean="0"/>
              <a:t> </a:t>
            </a:r>
            <a:r>
              <a:rPr lang="cs-CZ" dirty="0" err="1" smtClean="0"/>
              <a:t>incidents</a:t>
            </a:r>
            <a:endParaRPr lang="cs-CZ" dirty="0" smtClean="0"/>
          </a:p>
          <a:p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documentation</a:t>
            </a:r>
            <a:endParaRPr lang="cs-CZ" dirty="0" smtClean="0"/>
          </a:p>
          <a:p>
            <a:r>
              <a:rPr lang="cs-CZ" dirty="0" smtClean="0"/>
              <a:t>NSA 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55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Let‘s </a:t>
            </a:r>
            <a:r>
              <a:rPr lang="cs-CZ" dirty="0" smtClean="0"/>
              <a:t>Play A Game…</a:t>
            </a:r>
            <a:endParaRPr lang="cs-CZ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70020301"/>
              </p:ext>
            </p:extLst>
          </p:nvPr>
        </p:nvGraphicFramePr>
        <p:xfrm>
          <a:off x="179512" y="1340768"/>
          <a:ext cx="7440488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496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342E69A-A455-49BC-A655-5BCE2FADF5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1413F86-FB59-432A-A60B-6049B147A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ECC3F45-3C95-4513-9577-9E14C5346B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5834C8B-FA97-4869-97B9-230A698226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DE388D3-CF6E-4E27-875B-949E7C1F5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0FA0EE6-8B70-4EE8-86C0-7443BA78A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19D2198-779F-4FFC-966A-0086254CCF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9AC54F1-291E-4927-9E97-A213CBE4D5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7CC536A-FF73-4918-8419-24F83AEC65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9048703-147D-4CD3-B327-7E46D7526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C1A4098-F129-47C4-B3A9-B1EB76B81C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Thanks</a:t>
            </a:r>
            <a:r>
              <a:rPr lang="cs-CZ" dirty="0" smtClean="0"/>
              <a:t>!</a:t>
            </a:r>
            <a:br>
              <a:rPr lang="cs-CZ" dirty="0" smtClean="0"/>
            </a:br>
            <a:r>
              <a:rPr lang="cs-CZ" dirty="0" err="1" smtClean="0"/>
              <a:t>Questions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</a:t>
            </a:r>
            <a:r>
              <a:rPr lang="cs-CZ" dirty="0" err="1" smtClean="0"/>
              <a:t>akub.harasta</a:t>
            </a:r>
            <a:r>
              <a:rPr lang="en-US" dirty="0" smtClean="0"/>
              <a:t>@law.muni.cz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60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Wait</a:t>
            </a:r>
            <a:r>
              <a:rPr lang="cs-CZ" dirty="0" smtClean="0"/>
              <a:t>, </a:t>
            </a:r>
            <a:r>
              <a:rPr lang="cs-CZ" dirty="0" err="1" smtClean="0"/>
              <a:t>there‘s</a:t>
            </a:r>
            <a:r>
              <a:rPr lang="cs-CZ" dirty="0" smtClean="0"/>
              <a:t> more…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500" dirty="0" smtClean="0"/>
              <a:t>Incident </a:t>
            </a:r>
            <a:r>
              <a:rPr lang="cs-CZ" sz="2500" dirty="0" err="1" smtClean="0"/>
              <a:t>sharing</a:t>
            </a:r>
            <a:endParaRPr lang="cs-CZ" sz="2500" dirty="0" smtClean="0"/>
          </a:p>
          <a:p>
            <a:r>
              <a:rPr lang="cs-CZ" sz="2500" dirty="0" smtClean="0"/>
              <a:t>International </a:t>
            </a:r>
            <a:r>
              <a:rPr lang="cs-CZ" sz="2500" dirty="0"/>
              <a:t>incident </a:t>
            </a:r>
            <a:r>
              <a:rPr lang="cs-CZ" sz="2500" dirty="0" err="1"/>
              <a:t>sharing</a:t>
            </a:r>
            <a:endParaRPr lang="cs-CZ" sz="2500" dirty="0"/>
          </a:p>
          <a:p>
            <a:r>
              <a:rPr lang="cs-CZ" sz="2500" dirty="0" err="1"/>
              <a:t>Due</a:t>
            </a:r>
            <a:r>
              <a:rPr lang="cs-CZ" sz="2500" dirty="0"/>
              <a:t> diligence </a:t>
            </a:r>
            <a:r>
              <a:rPr lang="cs-CZ" sz="2500" dirty="0" err="1"/>
              <a:t>for</a:t>
            </a:r>
            <a:r>
              <a:rPr lang="cs-CZ" sz="2500" dirty="0"/>
              <a:t> </a:t>
            </a:r>
            <a:r>
              <a:rPr lang="cs-CZ" sz="2500" dirty="0" err="1"/>
              <a:t>states</a:t>
            </a:r>
            <a:r>
              <a:rPr lang="cs-CZ" sz="2500" dirty="0"/>
              <a:t> and </a:t>
            </a:r>
            <a:r>
              <a:rPr lang="cs-CZ" sz="2500" dirty="0" err="1"/>
              <a:t>individuals</a:t>
            </a:r>
            <a:endParaRPr lang="cs-CZ" sz="2500" dirty="0"/>
          </a:p>
          <a:p>
            <a:r>
              <a:rPr lang="cs-CZ" sz="2500" dirty="0" err="1"/>
              <a:t>Cyber</a:t>
            </a:r>
            <a:r>
              <a:rPr lang="cs-CZ" sz="2500" dirty="0"/>
              <a:t> as use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force</a:t>
            </a:r>
            <a:r>
              <a:rPr lang="cs-CZ" sz="2500" dirty="0"/>
              <a:t> </a:t>
            </a:r>
            <a:r>
              <a:rPr lang="cs-CZ" sz="2500" dirty="0" err="1"/>
              <a:t>under</a:t>
            </a:r>
            <a:r>
              <a:rPr lang="cs-CZ" sz="2500" dirty="0"/>
              <a:t> UN Charter</a:t>
            </a:r>
          </a:p>
          <a:p>
            <a:r>
              <a:rPr lang="cs-CZ" sz="2500" dirty="0" err="1"/>
              <a:t>Cyber</a:t>
            </a:r>
            <a:r>
              <a:rPr lang="cs-CZ" sz="2500" dirty="0"/>
              <a:t> as </a:t>
            </a:r>
            <a:r>
              <a:rPr lang="cs-CZ" sz="2500" dirty="0" err="1"/>
              <a:t>trigger</a:t>
            </a:r>
            <a:r>
              <a:rPr lang="cs-CZ" sz="2500" dirty="0"/>
              <a:t> </a:t>
            </a:r>
            <a:r>
              <a:rPr lang="cs-CZ" sz="2500" dirty="0" err="1"/>
              <a:t>for</a:t>
            </a:r>
            <a:r>
              <a:rPr lang="cs-CZ" sz="2500" dirty="0"/>
              <a:t> Art 5 </a:t>
            </a:r>
            <a:r>
              <a:rPr lang="cs-CZ" sz="2500" dirty="0" err="1"/>
              <a:t>of</a:t>
            </a:r>
            <a:r>
              <a:rPr lang="cs-CZ" sz="2500" dirty="0"/>
              <a:t> NATO </a:t>
            </a:r>
            <a:r>
              <a:rPr lang="cs-CZ" sz="2500" dirty="0" err="1"/>
              <a:t>treaty</a:t>
            </a:r>
            <a:endParaRPr lang="cs-CZ" sz="2500" dirty="0"/>
          </a:p>
          <a:p>
            <a:r>
              <a:rPr lang="cs-CZ" sz="2500" dirty="0" err="1"/>
              <a:t>Cyberdeterrence</a:t>
            </a:r>
            <a:endParaRPr lang="cs-CZ" sz="2500" dirty="0"/>
          </a:p>
          <a:p>
            <a:r>
              <a:rPr lang="cs-CZ" sz="2500" dirty="0"/>
              <a:t>NCW/RMA/6th </a:t>
            </a:r>
            <a:r>
              <a:rPr lang="cs-CZ" sz="2500" dirty="0" err="1"/>
              <a:t>domain</a:t>
            </a:r>
            <a:endParaRPr lang="cs-CZ" sz="2500" dirty="0"/>
          </a:p>
          <a:p>
            <a:r>
              <a:rPr lang="cs-CZ" sz="2500" dirty="0" err="1"/>
              <a:t>Active</a:t>
            </a:r>
            <a:r>
              <a:rPr lang="cs-CZ" sz="2500" dirty="0"/>
              <a:t> </a:t>
            </a:r>
            <a:r>
              <a:rPr lang="cs-CZ" sz="2500" dirty="0" err="1"/>
              <a:t>Cyber</a:t>
            </a:r>
            <a:r>
              <a:rPr lang="cs-CZ" sz="2500" dirty="0"/>
              <a:t> </a:t>
            </a:r>
            <a:r>
              <a:rPr lang="cs-CZ" sz="2500" dirty="0" err="1"/>
              <a:t>Defence</a:t>
            </a:r>
            <a:endParaRPr lang="cs-CZ" sz="2500" dirty="0"/>
          </a:p>
          <a:p>
            <a:r>
              <a:rPr lang="cs-CZ" sz="2500" dirty="0" err="1"/>
              <a:t>Standardisation</a:t>
            </a:r>
            <a:r>
              <a:rPr lang="cs-CZ" sz="2500" dirty="0"/>
              <a:t> (ISO/NIST)</a:t>
            </a:r>
          </a:p>
          <a:p>
            <a:r>
              <a:rPr lang="cs-CZ" sz="2500" dirty="0" err="1"/>
              <a:t>Securitization</a:t>
            </a:r>
            <a:r>
              <a:rPr lang="cs-CZ" sz="2500" dirty="0"/>
              <a:t> vs. </a:t>
            </a:r>
            <a:r>
              <a:rPr lang="cs-CZ" sz="2500" dirty="0" err="1"/>
              <a:t>Security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85742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new – just better</a:t>
            </a:r>
          </a:p>
          <a:p>
            <a:r>
              <a:rPr lang="en-US" dirty="0" smtClean="0"/>
              <a:t>Availability</a:t>
            </a:r>
            <a:r>
              <a:rPr lang="en-US" dirty="0"/>
              <a:t> </a:t>
            </a:r>
            <a:r>
              <a:rPr lang="en-US" dirty="0" smtClean="0"/>
              <a:t>– ICT dependency</a:t>
            </a:r>
          </a:p>
        </p:txBody>
      </p:sp>
    </p:spTree>
    <p:extLst>
      <p:ext uri="{BB962C8B-B14F-4D97-AF65-F5344CB8AC3E}">
        <p14:creationId xmlns:p14="http://schemas.microsoft.com/office/powerpoint/2010/main" val="5298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Society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</a:p>
          <a:p>
            <a:pPr lvl="1"/>
            <a:r>
              <a:rPr lang="en-US" dirty="0" smtClean="0"/>
              <a:t>Commerce</a:t>
            </a:r>
          </a:p>
          <a:p>
            <a:pPr lvl="1"/>
            <a:r>
              <a:rPr lang="en-US" dirty="0" smtClean="0"/>
              <a:t>Social life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Entertainment</a:t>
            </a:r>
          </a:p>
          <a:p>
            <a:pPr lvl="1"/>
            <a:r>
              <a:rPr lang="en-US" dirty="0" smtClean="0"/>
              <a:t>Government</a:t>
            </a:r>
          </a:p>
          <a:p>
            <a:pPr lvl="1"/>
            <a:r>
              <a:rPr lang="en-US" dirty="0" smtClean="0"/>
              <a:t>Geography</a:t>
            </a:r>
          </a:p>
          <a:p>
            <a:pPr lvl="1"/>
            <a:r>
              <a:rPr lang="en-US" dirty="0" smtClean="0"/>
              <a:t>Threats!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CIA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Availability</a:t>
            </a:r>
          </a:p>
          <a:p>
            <a:pPr lvl="1"/>
            <a:endParaRPr lang="en-US" dirty="0"/>
          </a:p>
          <a:p>
            <a:r>
              <a:rPr lang="en-US" dirty="0" smtClean="0"/>
              <a:t>Alternative concepts</a:t>
            </a:r>
          </a:p>
          <a:p>
            <a:pPr lvl="1"/>
            <a:r>
              <a:rPr lang="en-US" dirty="0" err="1" smtClean="0"/>
              <a:t>Parkerian</a:t>
            </a:r>
            <a:r>
              <a:rPr lang="en-US" dirty="0" smtClean="0"/>
              <a:t> </a:t>
            </a:r>
            <a:r>
              <a:rPr lang="en-US" dirty="0" err="1" smtClean="0"/>
              <a:t>Hexade</a:t>
            </a:r>
            <a:endParaRPr lang="en-US" dirty="0" smtClean="0"/>
          </a:p>
          <a:p>
            <a:pPr lvl="2"/>
            <a:r>
              <a:rPr lang="en-US" dirty="0" smtClean="0"/>
              <a:t>confidentiality, possession </a:t>
            </a:r>
            <a:r>
              <a:rPr lang="en-US" dirty="0"/>
              <a:t>or </a:t>
            </a:r>
            <a:r>
              <a:rPr lang="en-US" dirty="0" smtClean="0"/>
              <a:t>control, integrity, authenticity, availability, utility</a:t>
            </a:r>
          </a:p>
        </p:txBody>
      </p:sp>
    </p:spTree>
    <p:extLst>
      <p:ext uri="{BB962C8B-B14F-4D97-AF65-F5344CB8AC3E}">
        <p14:creationId xmlns:p14="http://schemas.microsoft.com/office/powerpoint/2010/main" val="321304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Unauthorized cannot access</a:t>
            </a:r>
          </a:p>
          <a:p>
            <a:pPr lvl="1"/>
            <a:r>
              <a:rPr lang="en-US" dirty="0" smtClean="0"/>
              <a:t>Authentication – who are you?</a:t>
            </a:r>
          </a:p>
          <a:p>
            <a:pPr lvl="2"/>
            <a:r>
              <a:rPr lang="en-US" dirty="0" smtClean="0"/>
              <a:t>Knowing, having, being…</a:t>
            </a:r>
          </a:p>
          <a:p>
            <a:pPr lvl="1"/>
            <a:r>
              <a:rPr lang="en-US" dirty="0" smtClean="0"/>
              <a:t>Authorization – can you do that?</a:t>
            </a:r>
          </a:p>
          <a:p>
            <a:pPr lvl="1"/>
            <a:endParaRPr lang="en-US" dirty="0"/>
          </a:p>
          <a:p>
            <a:r>
              <a:rPr lang="en-US" dirty="0" smtClean="0"/>
              <a:t>Perfect situation:</a:t>
            </a:r>
          </a:p>
          <a:p>
            <a:pPr lvl="1"/>
            <a:r>
              <a:rPr lang="en-US" dirty="0" smtClean="0"/>
              <a:t>Computer minus Internet plus </a:t>
            </a:r>
            <a:r>
              <a:rPr lang="cs-CZ" dirty="0" err="1" smtClean="0"/>
              <a:t>finite</a:t>
            </a:r>
            <a:r>
              <a:rPr lang="cs-CZ" dirty="0" smtClean="0"/>
              <a:t>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r>
              <a:rPr lang="cs-CZ" dirty="0" smtClean="0"/>
              <a:t> </a:t>
            </a:r>
            <a:r>
              <a:rPr lang="en-US" dirty="0" smtClean="0"/>
              <a:t>plus heavy encryption</a:t>
            </a:r>
          </a:p>
          <a:p>
            <a:pPr lvl="2"/>
            <a:r>
              <a:rPr lang="en-US" dirty="0" smtClean="0"/>
              <a:t>So…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1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Preventing change of data</a:t>
            </a:r>
          </a:p>
          <a:p>
            <a:pPr lvl="1"/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Nonrepudiation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Every change has to be listed with possible recovery</a:t>
            </a:r>
          </a:p>
        </p:txBody>
      </p:sp>
    </p:spTree>
    <p:extLst>
      <p:ext uri="{BB962C8B-B14F-4D97-AF65-F5344CB8AC3E}">
        <p14:creationId xmlns:p14="http://schemas.microsoft.com/office/powerpoint/2010/main" val="10771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it?</a:t>
            </a:r>
          </a:p>
          <a:p>
            <a:pPr lvl="1"/>
            <a:r>
              <a:rPr lang="en-US" dirty="0" smtClean="0"/>
              <a:t>Up and running</a:t>
            </a:r>
          </a:p>
        </p:txBody>
      </p:sp>
    </p:spTree>
    <p:extLst>
      <p:ext uri="{BB962C8B-B14F-4D97-AF65-F5344CB8AC3E}">
        <p14:creationId xmlns:p14="http://schemas.microsoft.com/office/powerpoint/2010/main" val="353220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453</Words>
  <Application>Microsoft Office PowerPoint</Application>
  <PresentationFormat>Předvádění na obrazovce (4:3)</PresentationFormat>
  <Paragraphs>164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Cybersecurity</vt:lpstr>
      <vt:lpstr>Buzzwords</vt:lpstr>
      <vt:lpstr>Wait, there‘s more…</vt:lpstr>
      <vt:lpstr>Information Society</vt:lpstr>
      <vt:lpstr>Information Society II</vt:lpstr>
      <vt:lpstr>Cyber Security</vt:lpstr>
      <vt:lpstr>Confidentiality</vt:lpstr>
      <vt:lpstr>Integrity</vt:lpstr>
      <vt:lpstr>Availability</vt:lpstr>
      <vt:lpstr>Or…</vt:lpstr>
      <vt:lpstr>So far</vt:lpstr>
      <vt:lpstr>Cyber Security</vt:lpstr>
      <vt:lpstr>Prevention</vt:lpstr>
      <vt:lpstr>Reaction</vt:lpstr>
      <vt:lpstr>Investigation</vt:lpstr>
      <vt:lpstr>Legislation</vt:lpstr>
      <vt:lpstr>But also…</vt:lpstr>
      <vt:lpstr>CySec != InfoSec</vt:lpstr>
      <vt:lpstr>But…</vt:lpstr>
      <vt:lpstr>International Cooperation</vt:lpstr>
      <vt:lpstr>Czech legislation</vt:lpstr>
      <vt:lpstr>Basic obligations</vt:lpstr>
      <vt:lpstr>Let‘s Play A Game…</vt:lpstr>
      <vt:lpstr>Thanks! Questions?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Harašta</dc:creator>
  <cp:lastModifiedBy>Jakub Harašta</cp:lastModifiedBy>
  <cp:revision>17</cp:revision>
  <dcterms:created xsi:type="dcterms:W3CDTF">2015-12-01T10:47:20Z</dcterms:created>
  <dcterms:modified xsi:type="dcterms:W3CDTF">2016-10-11T10:33:26Z</dcterms:modified>
</cp:coreProperties>
</file>