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7.387"/>
    </inkml:context>
    <inkml:brush xml:id="br0">
      <inkml:brushProperty name="width" value="0.035" units="cm"/>
      <inkml:brushProperty name="height" value="0.035" units="cm"/>
      <inkml:brushProperty name="ignorePressure" value="1"/>
    </inkml:brush>
  </inkml:definitions>
  <inkml:traceGroup>
    <inkml:annotationXML>
      <emma:emma xmlns:emma="http://www.w3.org/2003/04/emma" version="1.0">
        <emma:interpretation id="{92FD2551-E3C5-425F-A888-E62E89E71D41}" emma:medium="tactile" emma:mode="ink">
          <msink:context xmlns:msink="http://schemas.microsoft.com/ink/2010/main" type="inkDrawing" rotatedBoundingBox="15915,14587 25548,10345 27217,14138 17584,18379" semanticType="callout" shapeName="Other"/>
        </emma:interpretation>
      </emma:emma>
    </inkml:annotationXML>
    <inkml:trace contextRef="#ctx0" brushRef="#br0">1 4051,'4'0,"5"0,13 0,15 0,9 8,24 14,16 16,18 9,26 8,39 11,45 3,43 4,41-2,45-4,39-7,30-5,9-4,-5-11,-8-4,-32-8,-34-1,-33-5,-34 1,-38-3,-37-4,-21 2,-16-2,-5-3,-5-4,3 0,-5-1,-5-2,-23-2,-24 6,-18 2,-14-2,-7 2,3-1,9-3,10-7,6-2,7-3,13-3,2-2,0-6,-8-1,-9-2,-13-1,-8-6,-15-3,-7-4,1-8,-1-6,-1-3,-4-5,1-5,-2 4,2-6,-2-3,-5 1,-1-1,-3-1,1-6,-2-2,-4-1,3 5,-6 1,-2-3,1-9,1-3,0 4,3-4,0 5,-4 3,-4 3,-4 5,1-5,3 1,5 1,1 1,-3-5,-2 0,2-1,-2-2,-6 3,-1-5,-4 2,5 3,-2 2,-2 6,0 1,-2 1,-3 6,-3 6,-2 0,-2 4,3 3,1-3,0-1,-2-4,0 2,-2-1,4 4,0 2,0 5,-1 6,-1-4,-1-2,6-7,3 1,-1 5,2-3,-1-1,-3-1,2 3,-1 2,-3-4,-1 2,-2 4,2 1,1-5,7 2,1-5,-2 3,-2 4,0 5,-1 4,-2 4,-2 3,-3-3,0-1,-2 1,0-4,-1 0,1 2,0-3,-1 0,1 2,0 2,0-2,0-4,0-1,0 3,0 2,0 6</inkml:trace>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8.434"/>
    </inkml:context>
    <inkml:brush xml:id="br0">
      <inkml:brushProperty name="width" value="0.035" units="cm"/>
      <inkml:brushProperty name="height" value="0.035" units="cm"/>
      <inkml:brushProperty name="ignorePressure" value="1"/>
    </inkml:brush>
  </inkml:definitions>
  <inkml:traceGroup>
    <inkml:annotationXML>
      <emma:emma xmlns:emma="http://www.w3.org/2003/04/emma" version="1.0">
        <emma:interpretation id="{44A5B7B2-80BD-4FC0-BF89-781267A7FEC8}" emma:medium="tactile" emma:mode="ink">
          <msink:context xmlns:msink="http://schemas.microsoft.com/ink/2010/main" type="writingRegion" rotatedBoundingBox="25056,10508 26417,10508 26417,11604 25056,11604"/>
        </emma:interpretation>
      </emma:emma>
    </inkml:annotationXML>
    <inkml:traceGroup>
      <inkml:annotationXML>
        <emma:emma xmlns:emma="http://www.w3.org/2003/04/emma" version="1.0">
          <emma:interpretation id="{E1AF9CDB-6480-45B1-A298-E96799F3F68F}" emma:medium="tactile" emma:mode="ink">
            <msink:context xmlns:msink="http://schemas.microsoft.com/ink/2010/main" type="paragraph" rotatedBoundingBox="25056,10508 26417,10508 26417,11604 25056,11604" alignmentLevel="1"/>
          </emma:interpretation>
        </emma:emma>
      </inkml:annotationXML>
      <inkml:traceGroup>
        <inkml:annotationXML>
          <emma:emma xmlns:emma="http://www.w3.org/2003/04/emma" version="1.0">
            <emma:interpretation id="{09D20708-43D2-4C52-BCAF-ED991D107060}" emma:medium="tactile" emma:mode="ink">
              <msink:context xmlns:msink="http://schemas.microsoft.com/ink/2010/main" type="line" rotatedBoundingBox="25056,10508 26417,10508 26417,11604 25056,11604"/>
            </emma:interpretation>
          </emma:emma>
        </inkml:annotationXML>
        <inkml:traceGroup>
          <inkml:annotationXML>
            <emma:emma xmlns:emma="http://www.w3.org/2003/04/emma" version="1.0">
              <emma:interpretation id="{4A2881CF-569B-419F-8F2B-D8D80F33FE08}" emma:medium="tactile" emma:mode="ink">
                <msink:context xmlns:msink="http://schemas.microsoft.com/ink/2010/main" type="inkWord" rotatedBoundingBox="25622,10499 26640,11330 25995,12120 24977,11289"/>
              </emma:interpretation>
            </emma:emma>
          </inkml:annotationXML>
          <inkml:trace contextRef="#ctx0" brushRef="#br0">2100-94,'-8'0,"-6"12,-6 8,-10 16,-9 14,-5 14,-7 13,-7 12,-5 8,4-2,3-4,9-15,7-15,11-15,11-14</inkml:trace>
          <inkml:trace contextRef="#ctx0" brushRef="#br0" timeOffset="1673">2077 23,'4'3,"5"7,1 12,11 7,6 18,10 9,10 7,2 12,4-2,1 2,0 1,1-2,5-9,-5-7,-8-6,1-8,-5-3,-5-5,-1-5,-3-3,-8-7</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4.018"/>
    </inkml:context>
    <inkml:brush xml:id="br0">
      <inkml:brushProperty name="width" value="0.035" units="cm"/>
      <inkml:brushProperty name="height" value="0.035" units="cm"/>
      <inkml:brushProperty name="ignorePressure" value="1"/>
    </inkml:brush>
  </inkml:definitions>
  <inkml:traceGroup>
    <inkml:annotationXML>
      <emma:emma xmlns:emma="http://www.w3.org/2003/04/emma" version="1.0">
        <emma:interpretation id="{9F6E41C6-196E-43B5-8378-7154E3E2176E}" emma:medium="tactile" emma:mode="ink">
          <msink:context xmlns:msink="http://schemas.microsoft.com/ink/2010/main" type="writingRegion" rotatedBoundingBox="21228,10602 24554,10602 24554,14121 21228,14121"/>
        </emma:interpretation>
      </emma:emma>
    </inkml:annotationXML>
    <inkml:traceGroup>
      <inkml:annotationXML>
        <emma:emma xmlns:emma="http://www.w3.org/2003/04/emma" version="1.0">
          <emma:interpretation id="{EECBE835-BFF8-4A87-8E11-1D55CD05DCD1}" emma:medium="tactile" emma:mode="ink">
            <msink:context xmlns:msink="http://schemas.microsoft.com/ink/2010/main" type="paragraph" rotatedBoundingBox="21228,10602 24554,10602 24554,14121 21228,14121" alignmentLevel="1"/>
          </emma:interpretation>
        </emma:emma>
      </inkml:annotationXML>
      <inkml:traceGroup>
        <inkml:annotationXML>
          <emma:emma xmlns:emma="http://www.w3.org/2003/04/emma" version="1.0">
            <emma:interpretation id="{049A1A2B-5F73-4A69-905E-70CB74B34FAA}" emma:medium="tactile" emma:mode="ink">
              <msink:context xmlns:msink="http://schemas.microsoft.com/ink/2010/main" type="line" rotatedBoundingBox="21228,10602 24554,10602 24554,14121 21228,14121"/>
            </emma:interpretation>
          </emma:emma>
        </inkml:annotationXML>
        <inkml:traceGroup>
          <inkml:annotationXML>
            <emma:emma xmlns:emma="http://www.w3.org/2003/04/emma" version="1.0">
              <emma:interpretation id="{8C27F23C-8B0F-49D3-B71B-C2DCFDE01B8C}" emma:medium="tactile" emma:mode="ink">
                <msink:context xmlns:msink="http://schemas.microsoft.com/ink/2010/main" type="inkWord" rotatedBoundingBox="21228,10602 24554,10602 24554,14121 21228,14121"/>
              </emma:interpretation>
            </emma:emma>
          </inkml:annotationXML>
          <inkml:trace contextRef="#ctx0" brushRef="#br0">749 0,'4'4,"6"5,0 14,-1 17,2 7,-1 7,-2 3,5-5,1 0,-3 0,2-5,-2 1,-3-3,2-2,2 4,0-2,-3 3,-2-2,1-6,0-1,-3 0,-1 2,7 6,1-2,-2-3,-2-6,-2-5,1-4,0 2,-2-4</inkml:trace>
          <inkml:trace contextRef="#ctx0" brushRef="#br0" timeOffset="-3152">-2304 3519,'4'0,"5"0,13 0,11 0,19 0,9 0,10 0,17 0,13-4,5-1,-3-8,-8-6,-4-3,-13 2,-8-4,-9 3,-2 0,-7 0,-9 0,1-8,0-4,5-4,-2 1,2-2,10-15,6-13,4-4,-2-1,-8-6,-2 0,-8 0,-3 6,-2 2,0 2,-5 0,1 4,-4 8,-4 2,-3-2,1 0,-4 2,-3 2,7-11,-2 3,-2 5,-1 6,3-2,1-4,-5 3,-2 3,3-3,1-4,-4 2,-1 0,-1 4,4 2,-1-2,6-5,-1-1,-5 4,-3 0,-1 0,0-3,-2-4,2-4,4 0,-4 7,0 1,5-2,-3 0,0-2,4-3,2 5,-4 8,-6 8,-5 7,-2-3,-1 1,1-2,-2 2,-1 7,-2 7</inkml:trace>
          <inkml:trace contextRef="#ctx0" brushRef="#br0" timeOffset="-1703">703 0,'-8'0,"-7"0,-4 4,-3 5,-2 6,-9 3,-2 11,0 5,2 0,4-2,-3 2,2-1,1 2,-7 3,0-2,1-2,4-3,1-3,4-2,-3-2,0 3,1 1,5 0,3-2,0 0,4-5</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10/04/2017</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4/10/2017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596234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4/10/2017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2631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4/10/2017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837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4/10/2017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4020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smtClean="0"/>
              <a:t>4/10/2017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555538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4/10/2017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6485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smtClean="0"/>
              <a:t>4/10/2017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49832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4/10/2017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2906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4/10/2017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90748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smtClean="0"/>
              <a:t>4/10/2017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824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4/10/2017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029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4/10/2017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536215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EEA </a:t>
            </a:r>
            <a:r>
              <a:rPr lang="cs-CZ" dirty="0" err="1" smtClean="0"/>
              <a:t>Law</a:t>
            </a:r>
            <a:endParaRPr lang="en-GB" dirty="0"/>
          </a:p>
        </p:txBody>
      </p:sp>
      <p:sp>
        <p:nvSpPr>
          <p:cNvPr id="3" name="Podnadpis 2"/>
          <p:cNvSpPr>
            <a:spLocks noGrp="1"/>
          </p:cNvSpPr>
          <p:nvPr>
            <p:ph type="subTitle" idx="1"/>
          </p:nvPr>
        </p:nvSpPr>
        <p:spPr/>
        <p:txBody>
          <a:bodyPr>
            <a:normAutofit/>
          </a:bodyPr>
          <a:lstStyle/>
          <a:p>
            <a:r>
              <a:rPr lang="en-GB" dirty="0"/>
              <a:t>Single resolution mechanism</a:t>
            </a:r>
          </a:p>
          <a:p>
            <a:r>
              <a:rPr lang="en-GB" dirty="0"/>
              <a:t>SRM</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IGA</a:t>
            </a:r>
            <a:r>
              <a:rPr lang="cs-CZ" dirty="0" smtClean="0"/>
              <a:t> </a:t>
            </a:r>
            <a:r>
              <a:rPr lang="cs-CZ" sz="2400" dirty="0" smtClean="0"/>
              <a:t>(Inter </a:t>
            </a:r>
            <a:r>
              <a:rPr lang="cs-CZ" sz="2400" dirty="0" err="1" smtClean="0"/>
              <a:t>Govermental</a:t>
            </a:r>
            <a:r>
              <a:rPr lang="cs-CZ" sz="2400" dirty="0" smtClean="0"/>
              <a:t> </a:t>
            </a:r>
            <a:r>
              <a:rPr lang="cs-CZ" sz="2400" dirty="0" err="1" smtClean="0"/>
              <a:t>agreement</a:t>
            </a:r>
            <a:r>
              <a:rPr lang="cs-CZ" sz="2400" dirty="0" smtClean="0"/>
              <a:t>)</a:t>
            </a:r>
            <a:endParaRPr lang="en-GB" sz="2400" dirty="0"/>
          </a:p>
        </p:txBody>
      </p:sp>
      <p:sp>
        <p:nvSpPr>
          <p:cNvPr id="3" name="Zástupný symbol pro obsah 2"/>
          <p:cNvSpPr>
            <a:spLocks noGrp="1"/>
          </p:cNvSpPr>
          <p:nvPr>
            <p:ph idx="1"/>
          </p:nvPr>
        </p:nvSpPr>
        <p:spPr/>
        <p:txBody>
          <a:bodyPr/>
          <a:lstStyle/>
          <a:p>
            <a:r>
              <a:rPr lang="en-GB" dirty="0"/>
              <a:t>This intergovernmental agreement of May 2014 regulates some special rules including the system of operation and financing of this fund—it is primarily financed by the banking </a:t>
            </a:r>
            <a:r>
              <a:rPr lang="en-GB" dirty="0" smtClean="0"/>
              <a:t>sector</a:t>
            </a:r>
            <a:endParaRPr lang="cs-CZ" dirty="0" smtClean="0"/>
          </a:p>
          <a:p>
            <a:r>
              <a:rPr lang="en-GB" dirty="0" smtClean="0"/>
              <a:t>- </a:t>
            </a:r>
            <a:r>
              <a:rPr lang="cs-CZ" dirty="0" err="1" smtClean="0"/>
              <a:t>transef</a:t>
            </a:r>
            <a:r>
              <a:rPr lang="cs-CZ" dirty="0" smtClean="0"/>
              <a:t> and </a:t>
            </a:r>
            <a:r>
              <a:rPr lang="cs-CZ" dirty="0" err="1" smtClean="0"/>
              <a:t>sharin</a:t>
            </a:r>
            <a:r>
              <a:rPr lang="cs-CZ" dirty="0" smtClean="0"/>
              <a:t> </a:t>
            </a:r>
            <a:r>
              <a:rPr lang="cs-CZ" dirty="0" err="1" smtClean="0"/>
              <a:t>from</a:t>
            </a:r>
            <a:r>
              <a:rPr lang="cs-CZ" dirty="0" smtClean="0"/>
              <a:t> NRF </a:t>
            </a:r>
            <a:r>
              <a:rPr lang="cs-CZ" dirty="0" err="1" smtClean="0"/>
              <a:t>towards</a:t>
            </a:r>
            <a:r>
              <a:rPr lang="cs-CZ" dirty="0" smtClean="0"/>
              <a:t> to </a:t>
            </a:r>
            <a:r>
              <a:rPr lang="en-GB" dirty="0" smtClean="0"/>
              <a:t>SRF</a:t>
            </a:r>
          </a:p>
          <a:p>
            <a:r>
              <a:rPr lang="cs-CZ" dirty="0" smtClean="0"/>
              <a:t>Has not </a:t>
            </a:r>
            <a:r>
              <a:rPr lang="cs-CZ" dirty="0" err="1" smtClean="0"/>
              <a:t>been</a:t>
            </a:r>
            <a:r>
              <a:rPr lang="cs-CZ" dirty="0" smtClean="0"/>
              <a:t> </a:t>
            </a:r>
            <a:r>
              <a:rPr lang="cs-CZ" dirty="0" err="1" smtClean="0"/>
              <a:t>signed</a:t>
            </a:r>
            <a:r>
              <a:rPr lang="cs-CZ" dirty="0" smtClean="0"/>
              <a:t> by GB and SWE</a:t>
            </a:r>
            <a:endParaRPr lang="en-GB" dirty="0"/>
          </a:p>
        </p:txBody>
      </p:sp>
    </p:spTree>
    <p:extLst>
      <p:ext uri="{BB962C8B-B14F-4D97-AF65-F5344CB8AC3E}">
        <p14:creationId xmlns:p14="http://schemas.microsoft.com/office/powerpoint/2010/main" val="3041649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Structure</a:t>
            </a:r>
            <a:endParaRPr lang="en-GB" dirty="0"/>
          </a:p>
        </p:txBody>
      </p:sp>
      <p:sp>
        <p:nvSpPr>
          <p:cNvPr id="3" name="Zástupný symbol pro obsah 2"/>
          <p:cNvSpPr>
            <a:spLocks noGrp="1"/>
          </p:cNvSpPr>
          <p:nvPr>
            <p:ph idx="1"/>
          </p:nvPr>
        </p:nvSpPr>
        <p:spPr/>
        <p:txBody>
          <a:bodyPr>
            <a:normAutofit fontScale="92500" lnSpcReduction="20000"/>
          </a:bodyPr>
          <a:lstStyle/>
          <a:p>
            <a:r>
              <a:rPr lang="en-GB" dirty="0"/>
              <a:t>This pillar consists of the Resolution Board and the Resolution Fund, established by the SRM Regulation. The BRRD Directive, on the other hand, opened the door to the establishment of national resolution authorities and national resolution funds.</a:t>
            </a:r>
            <a:endParaRPr lang="cs-CZ" dirty="0"/>
          </a:p>
          <a:p>
            <a:r>
              <a:rPr lang="en-GB" dirty="0"/>
              <a:t>National resolution authorities are endowed with powers to apply resolution instruments and to execute resolution power. They can be set up within the central bank, a ministry or even another public institution established with the same aim. Resolution funds are established as bodies that should finance the resolution policy. The resolution board is authorised to decide which resolution instrument to apply in a particular emergency situation. </a:t>
            </a:r>
            <a:endParaRPr lang="cs-CZ" dirty="0"/>
          </a:p>
          <a:p>
            <a:r>
              <a:rPr lang="en-GB" dirty="0"/>
              <a:t>EBA play an important role, too, for its task is to create binding technical norms, instructions and reports regarding the main areas of remedial mechanisms and the crisis management of </a:t>
            </a:r>
            <a:r>
              <a:rPr lang="en-GB" dirty="0" smtClean="0"/>
              <a:t>banks</a:t>
            </a:r>
            <a:r>
              <a:rPr lang="cs-CZ" dirty="0" smtClean="0"/>
              <a:t>.</a:t>
            </a:r>
            <a:endParaRPr lang="en-GB" dirty="0"/>
          </a:p>
        </p:txBody>
      </p:sp>
    </p:spTree>
    <p:extLst>
      <p:ext uri="{BB962C8B-B14F-4D97-AF65-F5344CB8AC3E}">
        <p14:creationId xmlns:p14="http://schemas.microsoft.com/office/powerpoint/2010/main" val="545914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smtClean="0"/>
              <a:t>Sc</a:t>
            </a:r>
            <a:r>
              <a:rPr lang="cs-CZ" dirty="0" smtClean="0"/>
              <a:t>heme </a:t>
            </a:r>
            <a:r>
              <a:rPr lang="cs-CZ" dirty="0" err="1" smtClean="0"/>
              <a:t>of</a:t>
            </a:r>
            <a:r>
              <a:rPr lang="en-GB" dirty="0" smtClean="0"/>
              <a:t> </a:t>
            </a:r>
            <a:r>
              <a:rPr lang="en-GB" dirty="0" err="1" smtClean="0"/>
              <a:t>stru</a:t>
            </a:r>
            <a:r>
              <a:rPr lang="cs-CZ" dirty="0" err="1" smtClean="0"/>
              <a:t>cture</a:t>
            </a:r>
            <a:endParaRPr lang="en-GB" dirty="0"/>
          </a:p>
        </p:txBody>
      </p:sp>
      <p:sp>
        <p:nvSpPr>
          <p:cNvPr id="3" name="Zástupný symbol pro obsah 2"/>
          <p:cNvSpPr>
            <a:spLocks noGrp="1"/>
          </p:cNvSpPr>
          <p:nvPr>
            <p:ph idx="1"/>
          </p:nvPr>
        </p:nvSpPr>
        <p:spPr/>
        <p:txBody>
          <a:bodyPr/>
          <a:lstStyle/>
          <a:p>
            <a:endParaRPr lang="en-GB" dirty="0"/>
          </a:p>
        </p:txBody>
      </p:sp>
      <p:sp>
        <p:nvSpPr>
          <p:cNvPr id="4" name="Obdélník: se zakulacenými rohy 3"/>
          <p:cNvSpPr/>
          <p:nvPr/>
        </p:nvSpPr>
        <p:spPr>
          <a:xfrm>
            <a:off x="4555222" y="2785146"/>
            <a:ext cx="2743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SRB</a:t>
            </a:r>
          </a:p>
        </p:txBody>
      </p:sp>
      <p:sp>
        <p:nvSpPr>
          <p:cNvPr id="5" name="Obdélník 4"/>
          <p:cNvSpPr/>
          <p:nvPr/>
        </p:nvSpPr>
        <p:spPr>
          <a:xfrm>
            <a:off x="2650922" y="4189036"/>
            <a:ext cx="1526796" cy="44168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6" name="Obdélník 5"/>
          <p:cNvSpPr/>
          <p:nvPr/>
        </p:nvSpPr>
        <p:spPr>
          <a:xfrm>
            <a:off x="4693641" y="4160940"/>
            <a:ext cx="1291904" cy="469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7" name="Obdélník 6"/>
          <p:cNvSpPr/>
          <p:nvPr/>
        </p:nvSpPr>
        <p:spPr>
          <a:xfrm>
            <a:off x="6501468" y="4141431"/>
            <a:ext cx="1249960" cy="525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8" name="Ovál 7"/>
          <p:cNvSpPr/>
          <p:nvPr/>
        </p:nvSpPr>
        <p:spPr>
          <a:xfrm>
            <a:off x="7835317" y="2711595"/>
            <a:ext cx="2125547" cy="10615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SRF</a:t>
            </a:r>
          </a:p>
        </p:txBody>
      </p:sp>
      <p:sp>
        <p:nvSpPr>
          <p:cNvPr id="9" name="Ovál 8"/>
          <p:cNvSpPr/>
          <p:nvPr/>
        </p:nvSpPr>
        <p:spPr>
          <a:xfrm>
            <a:off x="2860646" y="4866415"/>
            <a:ext cx="1107347" cy="44461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0" name="Ovál 9"/>
          <p:cNvSpPr/>
          <p:nvPr/>
        </p:nvSpPr>
        <p:spPr>
          <a:xfrm>
            <a:off x="4804795" y="4893048"/>
            <a:ext cx="1069596"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1" name="Ovál 10"/>
          <p:cNvSpPr/>
          <p:nvPr/>
        </p:nvSpPr>
        <p:spPr>
          <a:xfrm>
            <a:off x="6585358" y="4866415"/>
            <a:ext cx="1082180"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cxnSp>
        <p:nvCxnSpPr>
          <p:cNvPr id="13" name="Přímá spojnice 12"/>
          <p:cNvCxnSpPr/>
          <p:nvPr/>
        </p:nvCxnSpPr>
        <p:spPr>
          <a:xfrm>
            <a:off x="7407479" y="3242346"/>
            <a:ext cx="3439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stCxn id="5" idx="2"/>
            <a:endCxn id="9" idx="0"/>
          </p:cNvCxnSpPr>
          <p:nvPr/>
        </p:nvCxnSpPr>
        <p:spPr>
          <a:xfrm>
            <a:off x="3414320" y="4630724"/>
            <a:ext cx="0" cy="2356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a:stCxn id="6" idx="2"/>
            <a:endCxn id="10" idx="0"/>
          </p:cNvCxnSpPr>
          <p:nvPr/>
        </p:nvCxnSpPr>
        <p:spPr>
          <a:xfrm>
            <a:off x="5339593" y="4630724"/>
            <a:ext cx="0" cy="2623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Přímá spojnice 24"/>
          <p:cNvCxnSpPr>
            <a:stCxn id="7" idx="2"/>
          </p:cNvCxnSpPr>
          <p:nvPr/>
        </p:nvCxnSpPr>
        <p:spPr>
          <a:xfrm>
            <a:off x="7126448" y="4667008"/>
            <a:ext cx="0" cy="26735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47" name="Rukopis 46"/>
              <p14:cNvContentPartPr/>
              <p14:nvPr/>
            </p14:nvContentPartPr>
            <p14:xfrm>
              <a:off x="5729430" y="3793158"/>
              <a:ext cx="3499200" cy="1833480"/>
            </p14:xfrm>
          </p:contentPart>
        </mc:Choice>
        <mc:Fallback xmlns="">
          <p:pic>
            <p:nvPicPr>
              <p:cNvPr id="47" name="Rukopis 46"/>
              <p:cNvPicPr/>
              <p:nvPr/>
            </p:nvPicPr>
            <p:blipFill>
              <a:blip r:embed="rId3"/>
              <a:stretch>
                <a:fillRect/>
              </a:stretch>
            </p:blipFill>
            <p:spPr>
              <a:xfrm>
                <a:off x="5723310" y="3787038"/>
                <a:ext cx="3511440" cy="18457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1" name="Rukopis 50"/>
              <p14:cNvContentPartPr/>
              <p14:nvPr/>
            </p14:nvContentPartPr>
            <p14:xfrm>
              <a:off x="9020190" y="3783078"/>
              <a:ext cx="490320" cy="394920"/>
            </p14:xfrm>
          </p:contentPart>
        </mc:Choice>
        <mc:Fallback xmlns="">
          <p:pic>
            <p:nvPicPr>
              <p:cNvPr id="51" name="Rukopis 50"/>
              <p:cNvPicPr/>
              <p:nvPr/>
            </p:nvPicPr>
            <p:blipFill>
              <a:blip r:embed="rId5"/>
              <a:stretch>
                <a:fillRect/>
              </a:stretch>
            </p:blipFill>
            <p:spPr>
              <a:xfrm>
                <a:off x="9014070" y="3776958"/>
                <a:ext cx="502560" cy="407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3" name="Rukopis 52"/>
              <p14:cNvContentPartPr/>
              <p14:nvPr/>
            </p14:nvContentPartPr>
            <p14:xfrm>
              <a:off x="7642110" y="3816918"/>
              <a:ext cx="1197720" cy="1266840"/>
            </p14:xfrm>
          </p:contentPart>
        </mc:Choice>
        <mc:Fallback xmlns="">
          <p:pic>
            <p:nvPicPr>
              <p:cNvPr id="53" name="Rukopis 52"/>
              <p:cNvPicPr/>
              <p:nvPr/>
            </p:nvPicPr>
            <p:blipFill>
              <a:blip r:embed="rId7"/>
              <a:stretch>
                <a:fillRect/>
              </a:stretch>
            </p:blipFill>
            <p:spPr>
              <a:xfrm>
                <a:off x="7635990" y="3810800"/>
                <a:ext cx="1209960" cy="1279077"/>
              </a:xfrm>
              <a:prstGeom prst="rect">
                <a:avLst/>
              </a:prstGeom>
            </p:spPr>
          </p:pic>
        </mc:Fallback>
      </mc:AlternateContent>
      <p:sp>
        <p:nvSpPr>
          <p:cNvPr id="60" name="Obdélník 59"/>
          <p:cNvSpPr/>
          <p:nvPr/>
        </p:nvSpPr>
        <p:spPr>
          <a:xfrm>
            <a:off x="2650922" y="3405931"/>
            <a:ext cx="1455321" cy="38722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highlight>
                  <a:srgbClr val="000000"/>
                </a:highlight>
              </a:rPr>
              <a:t>NON EUROZONE</a:t>
            </a:r>
          </a:p>
        </p:txBody>
      </p:sp>
      <p:sp>
        <p:nvSpPr>
          <p:cNvPr id="61" name="Obdélník 60"/>
          <p:cNvSpPr/>
          <p:nvPr/>
        </p:nvSpPr>
        <p:spPr>
          <a:xfrm>
            <a:off x="5279076" y="3780668"/>
            <a:ext cx="1847372" cy="2517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a:solidFill>
                  <a:srgbClr val="FFFFFF"/>
                </a:solidFill>
                <a:highlight>
                  <a:srgbClr val="000000"/>
                </a:highlight>
              </a:rPr>
              <a:t>EURO ZONE</a:t>
            </a:r>
          </a:p>
        </p:txBody>
      </p:sp>
    </p:spTree>
    <p:extLst>
      <p:ext uri="{BB962C8B-B14F-4D97-AF65-F5344CB8AC3E}">
        <p14:creationId xmlns:p14="http://schemas.microsoft.com/office/powerpoint/2010/main" val="3084204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SRB</a:t>
            </a:r>
          </a:p>
        </p:txBody>
      </p:sp>
      <p:sp>
        <p:nvSpPr>
          <p:cNvPr id="3" name="Zástupný symbol pro obsah 2"/>
          <p:cNvSpPr>
            <a:spLocks noGrp="1"/>
          </p:cNvSpPr>
          <p:nvPr>
            <p:ph idx="1"/>
          </p:nvPr>
        </p:nvSpPr>
        <p:spPr/>
        <p:txBody>
          <a:bodyPr/>
          <a:lstStyle/>
          <a:p>
            <a:r>
              <a:rPr lang="en-GB" dirty="0"/>
              <a:t>It is an institution with legal personality, which is located in Brussels and was established at the beginning of 2015. It became fully operational on 1</a:t>
            </a:r>
            <a:r>
              <a:rPr lang="en-GB" baseline="30000" dirty="0"/>
              <a:t>st</a:t>
            </a:r>
            <a:r>
              <a:rPr lang="en-GB" dirty="0"/>
              <a:t> January 2016. The head of the board is the Chair and there are also the Vice-Chair and 4 other </a:t>
            </a:r>
            <a:r>
              <a:rPr lang="en-GB" dirty="0" smtClean="0"/>
              <a:t>members</a:t>
            </a:r>
            <a:endParaRPr lang="cs-CZ" dirty="0" smtClean="0"/>
          </a:p>
          <a:p>
            <a:r>
              <a:rPr lang="en-GB" dirty="0"/>
              <a:t>At present, the Chair is </a:t>
            </a:r>
            <a:r>
              <a:rPr lang="en-GB" dirty="0" err="1"/>
              <a:t>Elke</a:t>
            </a:r>
            <a:r>
              <a:rPr lang="en-GB" dirty="0"/>
              <a:t> </a:t>
            </a:r>
            <a:r>
              <a:rPr lang="en-GB" dirty="0" err="1"/>
              <a:t>König</a:t>
            </a:r>
            <a:r>
              <a:rPr lang="en-GB" dirty="0"/>
              <a:t>, the former president of the German supervisory authority (</a:t>
            </a:r>
            <a:r>
              <a:rPr lang="en-GB" dirty="0" err="1"/>
              <a:t>BaFin</a:t>
            </a:r>
            <a:r>
              <a:rPr lang="en-GB" dirty="0"/>
              <a:t>), the Vice-Chair is </a:t>
            </a:r>
            <a:r>
              <a:rPr lang="en-GB" dirty="0" err="1"/>
              <a:t>Timo</a:t>
            </a:r>
            <a:r>
              <a:rPr lang="en-GB" dirty="0"/>
              <a:t> </a:t>
            </a:r>
            <a:r>
              <a:rPr lang="en-GB" dirty="0" err="1"/>
              <a:t>Löyttiniemi</a:t>
            </a:r>
            <a:r>
              <a:rPr lang="en-GB" dirty="0"/>
              <a:t> and other members are Antonio </a:t>
            </a:r>
            <a:r>
              <a:rPr lang="en-GB" dirty="0" err="1"/>
              <a:t>Carrascosa</a:t>
            </a:r>
            <a:r>
              <a:rPr lang="en-GB" dirty="0"/>
              <a:t>, Mauro Grande, Joanne </a:t>
            </a:r>
            <a:r>
              <a:rPr lang="en-GB" dirty="0" err="1"/>
              <a:t>Kellermann</a:t>
            </a:r>
            <a:r>
              <a:rPr lang="en-GB" dirty="0"/>
              <a:t> and Dominique </a:t>
            </a:r>
            <a:r>
              <a:rPr lang="en-GB" dirty="0" err="1"/>
              <a:t>Laboureix</a:t>
            </a:r>
            <a:r>
              <a:rPr lang="cs-CZ" dirty="0" smtClean="0"/>
              <a:t>.</a:t>
            </a:r>
            <a:endParaRPr lang="en-GB" dirty="0"/>
          </a:p>
        </p:txBody>
      </p:sp>
    </p:spTree>
    <p:extLst>
      <p:ext uri="{BB962C8B-B14F-4D97-AF65-F5344CB8AC3E}">
        <p14:creationId xmlns:p14="http://schemas.microsoft.com/office/powerpoint/2010/main" val="3194627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SRB</a:t>
            </a:r>
          </a:p>
        </p:txBody>
      </p:sp>
      <p:sp>
        <p:nvSpPr>
          <p:cNvPr id="3" name="Zástupný symbol pro obsah 2"/>
          <p:cNvSpPr>
            <a:spLocks noGrp="1"/>
          </p:cNvSpPr>
          <p:nvPr>
            <p:ph idx="1"/>
          </p:nvPr>
        </p:nvSpPr>
        <p:spPr>
          <a:xfrm>
            <a:off x="2231136" y="2638044"/>
            <a:ext cx="7729728" cy="3712422"/>
          </a:xfrm>
        </p:spPr>
        <p:txBody>
          <a:bodyPr>
            <a:normAutofit/>
          </a:bodyPr>
          <a:lstStyle/>
          <a:p>
            <a:r>
              <a:rPr lang="en-GB" dirty="0"/>
              <a:t>The SRM is responsible for centralisation of most of the decision-making process and powers of resolution (rescue) measures for insolvent credit institutions (or for those credit institutions where insolvency is about to happen). </a:t>
            </a:r>
            <a:endParaRPr lang="cs-CZ" dirty="0" smtClean="0"/>
          </a:p>
          <a:p>
            <a:r>
              <a:rPr lang="en-GB" dirty="0"/>
              <a:t>it accepts decisions to ensure resolutions of failing banks with minimum costs to </a:t>
            </a:r>
            <a:r>
              <a:rPr lang="en-GB" dirty="0" smtClean="0"/>
              <a:t>taxpayers</a:t>
            </a:r>
            <a:endParaRPr lang="cs-CZ" dirty="0" smtClean="0"/>
          </a:p>
          <a:p>
            <a:r>
              <a:rPr lang="en-GB" dirty="0"/>
              <a:t>It is essentially an administrative parallel of a judicial ruling declaring insolvency</a:t>
            </a:r>
            <a:r>
              <a:rPr lang="en-GB" dirty="0" smtClean="0"/>
              <a:t>.</a:t>
            </a:r>
            <a:endParaRPr lang="cs-CZ" dirty="0" smtClean="0"/>
          </a:p>
          <a:p>
            <a:r>
              <a:rPr lang="en-GB" dirty="0"/>
              <a:t>The SRB is directly responsible for creating and realising resolution plans for important banks and is also responsible for all resolutions (regardless of the size of the bank) if it is necessary to use money from the </a:t>
            </a:r>
            <a:r>
              <a:rPr lang="en-GB" dirty="0" smtClean="0"/>
              <a:t>SRF</a:t>
            </a:r>
            <a:endParaRPr lang="cs-CZ" dirty="0" smtClean="0"/>
          </a:p>
          <a:p>
            <a:r>
              <a:rPr lang="en-GB" dirty="0" smtClean="0"/>
              <a:t>strong co-</a:t>
            </a:r>
            <a:r>
              <a:rPr lang="en-GB" dirty="0" err="1" smtClean="0"/>
              <a:t>operat</a:t>
            </a:r>
            <a:r>
              <a:rPr lang="cs-CZ" dirty="0" smtClean="0"/>
              <a:t>ion</a:t>
            </a:r>
            <a:r>
              <a:rPr lang="en-GB" dirty="0" smtClean="0"/>
              <a:t> </a:t>
            </a:r>
            <a:r>
              <a:rPr lang="en-GB" dirty="0"/>
              <a:t>with national resolution authorities.</a:t>
            </a:r>
            <a:endParaRPr lang="cs-CZ" dirty="0"/>
          </a:p>
          <a:p>
            <a:endParaRPr lang="en-GB" dirty="0"/>
          </a:p>
        </p:txBody>
      </p:sp>
    </p:spTree>
    <p:extLst>
      <p:ext uri="{BB962C8B-B14F-4D97-AF65-F5344CB8AC3E}">
        <p14:creationId xmlns:p14="http://schemas.microsoft.com/office/powerpoint/2010/main" val="3743086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SRF</a:t>
            </a:r>
          </a:p>
        </p:txBody>
      </p:sp>
      <p:sp>
        <p:nvSpPr>
          <p:cNvPr id="3" name="Zástupný symbol pro obsah 2"/>
          <p:cNvSpPr>
            <a:spLocks noGrp="1"/>
          </p:cNvSpPr>
          <p:nvPr>
            <p:ph idx="1"/>
          </p:nvPr>
        </p:nvSpPr>
        <p:spPr>
          <a:xfrm>
            <a:off x="1216404" y="2153412"/>
            <a:ext cx="9555059" cy="4448724"/>
          </a:xfrm>
        </p:spPr>
        <p:txBody>
          <a:bodyPr>
            <a:normAutofit/>
          </a:bodyPr>
          <a:lstStyle/>
          <a:p>
            <a:r>
              <a:rPr lang="en-GB" dirty="0"/>
              <a:t>This institution is going to be used to solve crises in banks which find themselves on the verge of bankruptcy with all the other options having been tried. </a:t>
            </a:r>
            <a:endParaRPr lang="cs-CZ" dirty="0" smtClean="0"/>
          </a:p>
          <a:p>
            <a:r>
              <a:rPr lang="en-GB" dirty="0" smtClean="0"/>
              <a:t>Another </a:t>
            </a:r>
            <a:r>
              <a:rPr lang="en-GB" dirty="0"/>
              <a:t>condition is that the shareholders and private creditors have contributed to the recovery attempts. </a:t>
            </a:r>
            <a:endParaRPr lang="cs-CZ" dirty="0" smtClean="0"/>
          </a:p>
          <a:p>
            <a:r>
              <a:rPr lang="en-GB" dirty="0" smtClean="0"/>
              <a:t>This </a:t>
            </a:r>
            <a:r>
              <a:rPr lang="en-GB" dirty="0"/>
              <a:t>authority is financed by banking institutions and its creation will last for eight years (i.e. the end is scheduled to 2024). The funds available in the SRF should reach at least 1% of covered deposits of all credit institutions of the Banking Union member </a:t>
            </a:r>
            <a:r>
              <a:rPr lang="en-GB" dirty="0" smtClean="0"/>
              <a:t>countries.</a:t>
            </a:r>
            <a:r>
              <a:rPr lang="cs-CZ" dirty="0" smtClean="0"/>
              <a:t> </a:t>
            </a:r>
            <a:r>
              <a:rPr lang="en-GB" dirty="0" smtClean="0"/>
              <a:t>It </a:t>
            </a:r>
            <a:r>
              <a:rPr lang="en-GB" dirty="0"/>
              <a:t>is expected that the fund will have about 55 billion EUR at its disposal. </a:t>
            </a:r>
            <a:endParaRPr lang="cs-CZ" dirty="0" smtClean="0"/>
          </a:p>
          <a:p>
            <a:r>
              <a:rPr lang="en-GB" dirty="0" smtClean="0"/>
              <a:t>Individual </a:t>
            </a:r>
            <a:r>
              <a:rPr lang="en-GB" dirty="0"/>
              <a:t>contributions of each bank will be calculated according to the ratio of the total amount of its liabilities (excluding the capital and covered deposits) to the aggregate liabilities (again excluding the capital and covered deposits) of all the credit institutions authorised in the participating member countries. The calculation process will also take into consideration the risks taken by the given institution.</a:t>
            </a:r>
            <a:endParaRPr lang="en-GB" dirty="0"/>
          </a:p>
        </p:txBody>
      </p:sp>
    </p:spTree>
    <p:extLst>
      <p:ext uri="{BB962C8B-B14F-4D97-AF65-F5344CB8AC3E}">
        <p14:creationId xmlns:p14="http://schemas.microsoft.com/office/powerpoint/2010/main" val="827112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SRF</a:t>
            </a:r>
          </a:p>
        </p:txBody>
      </p:sp>
      <p:sp>
        <p:nvSpPr>
          <p:cNvPr id="3" name="Zástupný symbol pro obsah 2"/>
          <p:cNvSpPr>
            <a:spLocks noGrp="1"/>
          </p:cNvSpPr>
          <p:nvPr>
            <p:ph idx="1"/>
          </p:nvPr>
        </p:nvSpPr>
        <p:spPr>
          <a:xfrm>
            <a:off x="2231136" y="2638044"/>
            <a:ext cx="7729728" cy="4014426"/>
          </a:xfrm>
        </p:spPr>
        <p:txBody>
          <a:bodyPr>
            <a:normAutofit fontScale="92500" lnSpcReduction="10000"/>
          </a:bodyPr>
          <a:lstStyle/>
          <a:p>
            <a:r>
              <a:rPr lang="en-GB" dirty="0"/>
              <a:t>Contributions from banks will be received by the participating member countries via their national funds and then transferred to the </a:t>
            </a:r>
            <a:r>
              <a:rPr lang="en-GB" dirty="0" smtClean="0"/>
              <a:t>SRF </a:t>
            </a:r>
            <a:endParaRPr lang="cs-CZ" dirty="0" smtClean="0"/>
          </a:p>
          <a:p>
            <a:r>
              <a:rPr lang="cs-CZ" dirty="0" err="1" smtClean="0"/>
              <a:t>It</a:t>
            </a:r>
            <a:r>
              <a:rPr lang="en-GB" dirty="0" smtClean="0"/>
              <a:t> </a:t>
            </a:r>
            <a:r>
              <a:rPr lang="en-GB" dirty="0"/>
              <a:t>will be activated only if the principles stipulated in the BRRD Directive and the SRM Regulation are observed and if shareholders and private creditors take part in the recovery plans. </a:t>
            </a:r>
            <a:endParaRPr lang="cs-CZ" dirty="0" smtClean="0"/>
          </a:p>
          <a:p>
            <a:r>
              <a:rPr lang="en-GB" dirty="0"/>
              <a:t>These national funds should gradually, during the eight-year transition period, merge, while the contributions collected by each national fund will be shared as well</a:t>
            </a:r>
            <a:r>
              <a:rPr lang="en-GB" dirty="0" smtClean="0"/>
              <a:t>.</a:t>
            </a:r>
            <a:endParaRPr lang="cs-CZ" dirty="0" smtClean="0"/>
          </a:p>
          <a:p>
            <a:r>
              <a:rPr lang="en-GB" dirty="0"/>
              <a:t>Before the SRF has enough finance, the system of financing is ensured by thanks to domestic funds based on banking contributions, alternatively from the European Stability Mechanism</a:t>
            </a:r>
            <a:r>
              <a:rPr lang="en-GB" dirty="0" smtClean="0"/>
              <a:t>.</a:t>
            </a:r>
            <a:endParaRPr lang="en-GB" dirty="0"/>
          </a:p>
          <a:p>
            <a:r>
              <a:rPr lang="en-GB" dirty="0"/>
              <a:t>Another option is to transfer money from one national resolution fund to another; if that happens, the help is financed from the contributions coming from the banking </a:t>
            </a:r>
            <a:r>
              <a:rPr lang="en-GB" dirty="0" smtClean="0"/>
              <a:t>sector</a:t>
            </a:r>
            <a:r>
              <a:rPr lang="cs-CZ" dirty="0" smtClean="0"/>
              <a:t>.</a:t>
            </a:r>
            <a:endParaRPr lang="en-GB" dirty="0"/>
          </a:p>
        </p:txBody>
      </p:sp>
    </p:spTree>
    <p:extLst>
      <p:ext uri="{BB962C8B-B14F-4D97-AF65-F5344CB8AC3E}">
        <p14:creationId xmlns:p14="http://schemas.microsoft.com/office/powerpoint/2010/main" val="2035423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The </a:t>
            </a:r>
            <a:r>
              <a:rPr lang="en-GB" dirty="0"/>
              <a:t>resolution mechanism</a:t>
            </a:r>
            <a:endParaRPr lang="en-GB" dirty="0"/>
          </a:p>
        </p:txBody>
      </p:sp>
      <p:sp>
        <p:nvSpPr>
          <p:cNvPr id="3" name="Zástupný symbol pro obsah 2"/>
          <p:cNvSpPr>
            <a:spLocks noGrp="1"/>
          </p:cNvSpPr>
          <p:nvPr>
            <p:ph idx="1"/>
          </p:nvPr>
        </p:nvSpPr>
        <p:spPr>
          <a:xfrm>
            <a:off x="2231136" y="2638044"/>
            <a:ext cx="7729728" cy="3871813"/>
          </a:xfrm>
        </p:spPr>
        <p:txBody>
          <a:bodyPr/>
          <a:lstStyle/>
          <a:p>
            <a:pPr marL="0" indent="0">
              <a:buNone/>
            </a:pPr>
            <a:r>
              <a:rPr lang="cs-CZ" dirty="0" err="1" smtClean="0"/>
              <a:t>Cooperation</a:t>
            </a:r>
            <a:r>
              <a:rPr lang="cs-CZ" dirty="0" smtClean="0"/>
              <a:t> </a:t>
            </a:r>
            <a:r>
              <a:rPr lang="cs-CZ" dirty="0" err="1" smtClean="0"/>
              <a:t>of</a:t>
            </a:r>
            <a:r>
              <a:rPr lang="cs-CZ" dirty="0" smtClean="0"/>
              <a:t> </a:t>
            </a:r>
            <a:r>
              <a:rPr lang="cs-CZ" dirty="0" err="1" smtClean="0"/>
              <a:t>several</a:t>
            </a:r>
            <a:r>
              <a:rPr lang="cs-CZ" dirty="0" smtClean="0"/>
              <a:t> </a:t>
            </a:r>
            <a:r>
              <a:rPr lang="cs-CZ" dirty="0" err="1" smtClean="0"/>
              <a:t>bodies</a:t>
            </a:r>
            <a:endParaRPr lang="en-GB" dirty="0"/>
          </a:p>
          <a:p>
            <a:pPr marL="0" indent="0">
              <a:buNone/>
            </a:pPr>
            <a:r>
              <a:rPr lang="en-GB" dirty="0"/>
              <a:t>ECB as the supervisory body within the SSM, the SRB consisting of national resolution authorities’ representatives from the participating countries (it prepares and issues resolution decisions), the European Commission and the Council of the EU (these two can raise objections to decisions made by the SRB; </a:t>
            </a:r>
            <a:endParaRPr lang="cs-CZ" dirty="0" smtClean="0"/>
          </a:p>
          <a:p>
            <a:pPr marL="0" indent="0">
              <a:buNone/>
            </a:pPr>
            <a:endParaRPr lang="cs-CZ" dirty="0"/>
          </a:p>
          <a:p>
            <a:pPr marL="0" indent="0">
              <a:buNone/>
            </a:pPr>
            <a:r>
              <a:rPr lang="en-GB" dirty="0" smtClean="0"/>
              <a:t>if </a:t>
            </a:r>
            <a:r>
              <a:rPr lang="en-GB" dirty="0"/>
              <a:t>the decision grants state support or support from the SRF, the Commission must supply a positive answer), and, last but not least, the SRF, which provides finance for the resolution </a:t>
            </a:r>
            <a:r>
              <a:rPr lang="en-GB" dirty="0" smtClean="0"/>
              <a:t>policy</a:t>
            </a:r>
            <a:r>
              <a:rPr lang="cs-CZ" dirty="0" smtClean="0"/>
              <a:t>.</a:t>
            </a:r>
            <a:endParaRPr lang="en-GB" dirty="0"/>
          </a:p>
        </p:txBody>
      </p:sp>
    </p:spTree>
    <p:extLst>
      <p:ext uri="{BB962C8B-B14F-4D97-AF65-F5344CB8AC3E}">
        <p14:creationId xmlns:p14="http://schemas.microsoft.com/office/powerpoint/2010/main" val="2630903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Time</a:t>
            </a:r>
            <a:r>
              <a:rPr lang="cs-CZ" dirty="0" smtClean="0"/>
              <a:t> </a:t>
            </a:r>
            <a:r>
              <a:rPr lang="cs-CZ" dirty="0" err="1" smtClean="0"/>
              <a:t>schedule</a:t>
            </a:r>
            <a:endParaRPr lang="en-GB" dirty="0"/>
          </a:p>
        </p:txBody>
      </p:sp>
      <p:sp>
        <p:nvSpPr>
          <p:cNvPr id="3" name="Zástupný symbol pro obsah 2"/>
          <p:cNvSpPr>
            <a:spLocks noGrp="1"/>
          </p:cNvSpPr>
          <p:nvPr>
            <p:ph idx="1"/>
          </p:nvPr>
        </p:nvSpPr>
        <p:spPr>
          <a:xfrm>
            <a:off x="2231136" y="2638044"/>
            <a:ext cx="7729728" cy="3645310"/>
          </a:xfrm>
        </p:spPr>
        <p:txBody>
          <a:bodyPr>
            <a:normAutofit fontScale="92500" lnSpcReduction="20000"/>
          </a:bodyPr>
          <a:lstStyle/>
          <a:p>
            <a:r>
              <a:rPr lang="en-GB" dirty="0"/>
              <a:t>The ECB informs the SRB that there is a credit institution on the verge of bankruptcy</a:t>
            </a:r>
            <a:r>
              <a:rPr lang="en-GB" dirty="0" smtClean="0"/>
              <a:t>.</a:t>
            </a:r>
            <a:endParaRPr lang="cs-CZ" dirty="0" smtClean="0"/>
          </a:p>
          <a:p>
            <a:r>
              <a:rPr lang="en-GB" dirty="0" smtClean="0"/>
              <a:t>Even </a:t>
            </a:r>
            <a:r>
              <a:rPr lang="en-GB" dirty="0"/>
              <a:t>the SRF can make such a decision if it informs the ECB and the ECB does not react in any way. </a:t>
            </a:r>
            <a:endParaRPr lang="cs-CZ" dirty="0" smtClean="0"/>
          </a:p>
          <a:p>
            <a:r>
              <a:rPr lang="en-GB" dirty="0" smtClean="0"/>
              <a:t>The </a:t>
            </a:r>
            <a:r>
              <a:rPr lang="en-GB" dirty="0"/>
              <a:t>SRB decides whether it is in the public interest to apply the resolution mechanism and whether it is possible to solve the crisis within the private-law sector. </a:t>
            </a:r>
            <a:endParaRPr lang="cs-CZ" dirty="0" smtClean="0"/>
          </a:p>
          <a:p>
            <a:r>
              <a:rPr lang="en-GB" dirty="0" smtClean="0"/>
              <a:t>If </a:t>
            </a:r>
            <a:r>
              <a:rPr lang="en-GB" dirty="0"/>
              <a:t>the conditions are not met, the bank is forced into liquidation according to the local legal norms. In the opposite case, the SRB accepts a resolution mechanism deciding on the instruments to be used and deciding also whether to ask the SRF for help. </a:t>
            </a:r>
            <a:endParaRPr lang="cs-CZ" dirty="0" smtClean="0"/>
          </a:p>
          <a:p>
            <a:r>
              <a:rPr lang="en-GB" dirty="0" smtClean="0"/>
              <a:t>If </a:t>
            </a:r>
            <a:r>
              <a:rPr lang="en-GB" dirty="0"/>
              <a:t>the European Commission or the Council of the EU do not raise any objections and if it is not necessary to raise the finance stated in the mechanism, the decision comes into force within 24 hours of approval.</a:t>
            </a:r>
            <a:endParaRPr lang="cs-CZ" dirty="0"/>
          </a:p>
        </p:txBody>
      </p:sp>
    </p:spTree>
    <p:extLst>
      <p:ext uri="{BB962C8B-B14F-4D97-AF65-F5344CB8AC3E}">
        <p14:creationId xmlns:p14="http://schemas.microsoft.com/office/powerpoint/2010/main" val="2206538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a:t>
            </a:r>
            <a:r>
              <a:rPr lang="cs-CZ" dirty="0" err="1" smtClean="0"/>
              <a:t>Council</a:t>
            </a:r>
            <a:r>
              <a:rPr lang="cs-CZ" dirty="0" smtClean="0"/>
              <a:t> </a:t>
            </a:r>
            <a:r>
              <a:rPr lang="cs-CZ" dirty="0" err="1" smtClean="0"/>
              <a:t>of</a:t>
            </a:r>
            <a:r>
              <a:rPr lang="cs-CZ" dirty="0" smtClean="0"/>
              <a:t> </a:t>
            </a:r>
            <a:r>
              <a:rPr lang="cs-CZ" dirty="0" err="1" smtClean="0"/>
              <a:t>the</a:t>
            </a:r>
            <a:r>
              <a:rPr lang="cs-CZ" dirty="0" smtClean="0"/>
              <a:t> EU</a:t>
            </a:r>
            <a:endParaRPr lang="en-GB" dirty="0"/>
          </a:p>
        </p:txBody>
      </p:sp>
      <p:sp>
        <p:nvSpPr>
          <p:cNvPr id="3" name="Zástupný symbol pro obsah 2"/>
          <p:cNvSpPr>
            <a:spLocks noGrp="1"/>
          </p:cNvSpPr>
          <p:nvPr>
            <p:ph idx="1"/>
          </p:nvPr>
        </p:nvSpPr>
        <p:spPr/>
        <p:txBody>
          <a:bodyPr/>
          <a:lstStyle/>
          <a:p>
            <a:r>
              <a:rPr lang="cs-CZ" dirty="0"/>
              <a:t>A</a:t>
            </a:r>
            <a:r>
              <a:rPr lang="en-GB" dirty="0" err="1" smtClean="0"/>
              <a:t>ppoints</a:t>
            </a:r>
            <a:r>
              <a:rPr lang="en-GB" dirty="0" smtClean="0"/>
              <a:t> </a:t>
            </a:r>
            <a:r>
              <a:rPr lang="en-GB" dirty="0"/>
              <a:t>the SRB members; it determines which way the banking-sector contributions to the SRF are made and it raises objections to proposed resolution schemes that are supposed to deal with a </a:t>
            </a:r>
            <a:r>
              <a:rPr lang="en-GB" dirty="0" smtClean="0"/>
              <a:t>crisis</a:t>
            </a:r>
            <a:r>
              <a:rPr lang="cs-CZ" dirty="0" smtClean="0"/>
              <a:t>.</a:t>
            </a:r>
            <a:endParaRPr lang="en-GB" dirty="0"/>
          </a:p>
        </p:txBody>
      </p:sp>
    </p:spTree>
    <p:extLst>
      <p:ext uri="{BB962C8B-B14F-4D97-AF65-F5344CB8AC3E}">
        <p14:creationId xmlns:p14="http://schemas.microsoft.com/office/powerpoint/2010/main" val="2075494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Single </a:t>
            </a:r>
            <a:r>
              <a:rPr lang="cs-CZ" sz="2400" dirty="0" err="1"/>
              <a:t>Resolution</a:t>
            </a:r>
            <a:r>
              <a:rPr lang="cs-CZ" sz="2400" dirty="0"/>
              <a:t> </a:t>
            </a:r>
            <a:r>
              <a:rPr lang="cs-CZ" sz="2400" dirty="0" err="1"/>
              <a:t>Mechanism</a:t>
            </a:r>
            <a:r>
              <a:rPr lang="cs-CZ" sz="2400" dirty="0"/>
              <a:t> – </a:t>
            </a:r>
            <a:r>
              <a:rPr lang="cs-CZ" sz="2400" dirty="0" smtClean="0"/>
              <a:t>Single </a:t>
            </a:r>
            <a:r>
              <a:rPr lang="cs-CZ" sz="2400" dirty="0" err="1" smtClean="0"/>
              <a:t>resolution</a:t>
            </a:r>
            <a:r>
              <a:rPr lang="cs-CZ" sz="2400" dirty="0" smtClean="0"/>
              <a:t> </a:t>
            </a:r>
            <a:r>
              <a:rPr lang="cs-CZ" sz="2400" dirty="0" err="1" smtClean="0"/>
              <a:t>of</a:t>
            </a:r>
            <a:r>
              <a:rPr lang="cs-CZ" sz="2400" dirty="0" smtClean="0"/>
              <a:t> </a:t>
            </a:r>
            <a:r>
              <a:rPr lang="cs-CZ" sz="2400" dirty="0" err="1" smtClean="0"/>
              <a:t>crisis</a:t>
            </a:r>
            <a:r>
              <a:rPr lang="cs-CZ" sz="2400" dirty="0" smtClean="0"/>
              <a:t> </a:t>
            </a:r>
            <a:r>
              <a:rPr lang="cs-CZ" sz="2400" dirty="0" err="1" smtClean="0"/>
              <a:t>situation</a:t>
            </a:r>
            <a:endParaRPr lang="en-GB" sz="2400" dirty="0"/>
          </a:p>
        </p:txBody>
      </p:sp>
      <p:sp>
        <p:nvSpPr>
          <p:cNvPr id="3" name="Zástupný symbol pro obsah 2"/>
          <p:cNvSpPr>
            <a:spLocks noGrp="1"/>
          </p:cNvSpPr>
          <p:nvPr>
            <p:ph idx="1"/>
          </p:nvPr>
        </p:nvSpPr>
        <p:spPr/>
        <p:txBody>
          <a:bodyPr/>
          <a:lstStyle/>
          <a:p>
            <a:pPr algn="just"/>
            <a:r>
              <a:rPr lang="en-GB" dirty="0"/>
              <a:t>Unlike the USA, most European countries did not have any special crisis mode before 2008. Such modes were introduced in reaction to the crisis and they are now being modified so that the BRRD Directive can be </a:t>
            </a:r>
            <a:r>
              <a:rPr lang="en-GB" dirty="0" smtClean="0"/>
              <a:t>implemented</a:t>
            </a:r>
            <a:r>
              <a:rPr lang="cs-CZ" dirty="0" smtClean="0"/>
              <a:t>.</a:t>
            </a:r>
            <a:endParaRPr lang="en-GB" dirty="0"/>
          </a:p>
        </p:txBody>
      </p:sp>
    </p:spTree>
    <p:extLst>
      <p:ext uri="{BB962C8B-B14F-4D97-AF65-F5344CB8AC3E}">
        <p14:creationId xmlns:p14="http://schemas.microsoft.com/office/powerpoint/2010/main" val="336935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Role </a:t>
            </a:r>
            <a:r>
              <a:rPr lang="cs-CZ" dirty="0" err="1" smtClean="0"/>
              <a:t>of</a:t>
            </a:r>
            <a:r>
              <a:rPr lang="cs-CZ" dirty="0" smtClean="0"/>
              <a:t> EU </a:t>
            </a:r>
            <a:r>
              <a:rPr lang="cs-CZ" dirty="0" err="1" smtClean="0"/>
              <a:t>Commission</a:t>
            </a:r>
            <a:endParaRPr lang="en-GB" dirty="0"/>
          </a:p>
        </p:txBody>
      </p:sp>
      <p:sp>
        <p:nvSpPr>
          <p:cNvPr id="3" name="Zástupný symbol pro obsah 2"/>
          <p:cNvSpPr>
            <a:spLocks noGrp="1"/>
          </p:cNvSpPr>
          <p:nvPr>
            <p:ph idx="1"/>
          </p:nvPr>
        </p:nvSpPr>
        <p:spPr/>
        <p:txBody>
          <a:bodyPr/>
          <a:lstStyle/>
          <a:p>
            <a:r>
              <a:rPr lang="en-GB" dirty="0"/>
              <a:t>confirms decisions made by the SRB or it may raise an objection to some of their aspects, which the SRB was supposed to consider on its own. If the criterion of the public interest of the resolution is not met, or if the amount of finance to be used from the SRF has changed, the Commission suggests that the objection should be raised by the Council. </a:t>
            </a:r>
            <a:endParaRPr lang="cs-CZ" dirty="0" smtClean="0"/>
          </a:p>
          <a:p>
            <a:r>
              <a:rPr lang="en-GB" dirty="0" smtClean="0"/>
              <a:t>If </a:t>
            </a:r>
            <a:r>
              <a:rPr lang="en-GB" dirty="0"/>
              <a:t>the resolution entails granting state aid pursuant to Article 107 of the TFEU or aid from the SRF, it can only be accepted once the Commission has adopted a positive or conditional decision regarding the compatibility of this aid with the internal market. </a:t>
            </a:r>
            <a:endParaRPr lang="cs-CZ" dirty="0"/>
          </a:p>
        </p:txBody>
      </p:sp>
    </p:spTree>
    <p:extLst>
      <p:ext uri="{BB962C8B-B14F-4D97-AF65-F5344CB8AC3E}">
        <p14:creationId xmlns:p14="http://schemas.microsoft.com/office/powerpoint/2010/main" val="3088975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National</a:t>
            </a:r>
            <a:r>
              <a:rPr lang="cs-CZ" dirty="0" smtClean="0"/>
              <a:t> </a:t>
            </a:r>
            <a:r>
              <a:rPr lang="cs-CZ" dirty="0" err="1" smtClean="0"/>
              <a:t>Authorities</a:t>
            </a:r>
            <a:endParaRPr lang="en-GB" dirty="0"/>
          </a:p>
        </p:txBody>
      </p:sp>
      <p:sp>
        <p:nvSpPr>
          <p:cNvPr id="3" name="Zástupný symbol pro obsah 2"/>
          <p:cNvSpPr>
            <a:spLocks noGrp="1"/>
          </p:cNvSpPr>
          <p:nvPr>
            <p:ph idx="1"/>
          </p:nvPr>
        </p:nvSpPr>
        <p:spPr/>
        <p:txBody>
          <a:bodyPr/>
          <a:lstStyle/>
          <a:p>
            <a:r>
              <a:rPr lang="en-GB" dirty="0"/>
              <a:t>National institutions of the participating member states are responsible for creating and accepting resolution plans of those banks which do not fall under the scope of the SRB. </a:t>
            </a:r>
            <a:endParaRPr lang="cs-CZ" dirty="0" smtClean="0"/>
          </a:p>
          <a:p>
            <a:r>
              <a:rPr lang="en-GB" dirty="0" smtClean="0"/>
              <a:t>Decisions </a:t>
            </a:r>
            <a:r>
              <a:rPr lang="en-GB" dirty="0"/>
              <a:t>made by the SRB are addressed to national resolution authorities that put them into practice according to instructions issued by the SRB; </a:t>
            </a:r>
            <a:endParaRPr lang="cs-CZ" dirty="0" smtClean="0"/>
          </a:p>
          <a:p>
            <a:r>
              <a:rPr lang="en-GB" dirty="0" smtClean="0"/>
              <a:t>in </a:t>
            </a:r>
            <a:r>
              <a:rPr lang="en-GB" dirty="0"/>
              <a:t>case these instructions are not followed properly, the SRB can address its decisions to failing banks themselves—in other words, the decisions affect the private sector directly. </a:t>
            </a:r>
            <a:endParaRPr lang="cs-CZ" dirty="0"/>
          </a:p>
        </p:txBody>
      </p:sp>
    </p:spTree>
    <p:extLst>
      <p:ext uri="{BB962C8B-B14F-4D97-AF65-F5344CB8AC3E}">
        <p14:creationId xmlns:p14="http://schemas.microsoft.com/office/powerpoint/2010/main" val="3339071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smtClean="0"/>
              <a:t>Efe</a:t>
            </a:r>
            <a:r>
              <a:rPr lang="cs-CZ" dirty="0" smtClean="0"/>
              <a:t>c</a:t>
            </a:r>
            <a:r>
              <a:rPr lang="en-GB" dirty="0" smtClean="0"/>
              <a:t>t </a:t>
            </a:r>
            <a:r>
              <a:rPr lang="cs-CZ" dirty="0" err="1" smtClean="0"/>
              <a:t>of</a:t>
            </a:r>
            <a:r>
              <a:rPr lang="cs-CZ" dirty="0" smtClean="0"/>
              <a:t> </a:t>
            </a:r>
            <a:r>
              <a:rPr lang="cs-CZ" dirty="0" err="1" smtClean="0"/>
              <a:t>resolution</a:t>
            </a:r>
            <a:r>
              <a:rPr lang="cs-CZ" dirty="0" smtClean="0"/>
              <a:t> </a:t>
            </a:r>
            <a:r>
              <a:rPr lang="cs-CZ" dirty="0" err="1" smtClean="0"/>
              <a:t>mechanism</a:t>
            </a:r>
            <a:endParaRPr lang="en-GB" dirty="0"/>
          </a:p>
        </p:txBody>
      </p:sp>
      <p:sp>
        <p:nvSpPr>
          <p:cNvPr id="3" name="Zástupný symbol pro obsah 2"/>
          <p:cNvSpPr>
            <a:spLocks noGrp="1"/>
          </p:cNvSpPr>
          <p:nvPr>
            <p:ph idx="1"/>
          </p:nvPr>
        </p:nvSpPr>
        <p:spPr>
          <a:xfrm>
            <a:off x="1652631" y="2441196"/>
            <a:ext cx="8875551" cy="4051883"/>
          </a:xfrm>
        </p:spPr>
        <p:txBody>
          <a:bodyPr>
            <a:normAutofit/>
          </a:bodyPr>
          <a:lstStyle/>
          <a:p>
            <a:r>
              <a:rPr lang="en-GB" dirty="0"/>
              <a:t>This way of solving crises originates in the fundamental principle of the Banking Union—namely the fact that any negative consequences of bankrupt credit institutions will be borne by the credit institutions and the financial sector rather than by </a:t>
            </a:r>
            <a:r>
              <a:rPr lang="en-GB" dirty="0" smtClean="0"/>
              <a:t>taxpayers</a:t>
            </a:r>
            <a:r>
              <a:rPr lang="cs-CZ" dirty="0" smtClean="0"/>
              <a:t>.</a:t>
            </a:r>
            <a:endParaRPr lang="en-GB" dirty="0"/>
          </a:p>
          <a:p>
            <a:r>
              <a:rPr lang="en-GB" dirty="0"/>
              <a:t>The crucial aspect of the abovementioned mechanism is the creation of a single procedure to follow when dealing with international and systemically important banks. </a:t>
            </a:r>
            <a:endParaRPr lang="en-GB" dirty="0" smtClean="0"/>
          </a:p>
          <a:p>
            <a:r>
              <a:rPr lang="en-GB" dirty="0"/>
              <a:t>The mechanism ensures that banks are only a little dependent on the states and their budgets; as a result, any resolution adopted should only exert a marginal impact on the economy of the given state—in the past, the public method used to harm the real economy much more noticeably</a:t>
            </a:r>
            <a:endParaRPr lang="en-GB" dirty="0"/>
          </a:p>
          <a:p>
            <a:r>
              <a:rPr lang="en-US" dirty="0"/>
              <a:t>SRM also assumes the establishment </a:t>
            </a:r>
            <a:r>
              <a:rPr lang="en-US" dirty="0" smtClean="0"/>
              <a:t>of </a:t>
            </a:r>
            <a:r>
              <a:rPr lang="en-US" dirty="0"/>
              <a:t>the appellate body for decisions of the SRB, which is called the SERB Appeal Panel (the appellate body), which will decide on appeals against the decisions of the </a:t>
            </a:r>
            <a:r>
              <a:rPr lang="en-US" dirty="0" smtClean="0"/>
              <a:t>SRB</a:t>
            </a:r>
            <a:r>
              <a:rPr lang="cs-CZ" dirty="0" smtClean="0"/>
              <a:t>.</a:t>
            </a:r>
            <a:r>
              <a:rPr lang="en-US" dirty="0" smtClean="0"/>
              <a:t> </a:t>
            </a:r>
            <a:r>
              <a:rPr lang="en-US" dirty="0"/>
              <a:t>see article 85 and 86 of the regulation of SRM</a:t>
            </a:r>
            <a:r>
              <a:rPr lang="cs-CZ" dirty="0" smtClean="0"/>
              <a:t>.</a:t>
            </a:r>
            <a:endParaRPr lang="en-GB" dirty="0"/>
          </a:p>
          <a:p>
            <a:endParaRPr lang="en-GB" dirty="0"/>
          </a:p>
        </p:txBody>
      </p:sp>
    </p:spTree>
    <p:extLst>
      <p:ext uri="{BB962C8B-B14F-4D97-AF65-F5344CB8AC3E}">
        <p14:creationId xmlns:p14="http://schemas.microsoft.com/office/powerpoint/2010/main" val="4155332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Legal</a:t>
            </a:r>
            <a:r>
              <a:rPr lang="cs-CZ" dirty="0" smtClean="0"/>
              <a:t> </a:t>
            </a:r>
            <a:r>
              <a:rPr lang="cs-CZ" dirty="0" err="1" smtClean="0"/>
              <a:t>Bases</a:t>
            </a:r>
            <a:endParaRPr lang="en-GB" dirty="0"/>
          </a:p>
        </p:txBody>
      </p:sp>
      <p:sp>
        <p:nvSpPr>
          <p:cNvPr id="3" name="Zástupný symbol pro obsah 2"/>
          <p:cNvSpPr>
            <a:spLocks noGrp="1"/>
          </p:cNvSpPr>
          <p:nvPr>
            <p:ph idx="1"/>
          </p:nvPr>
        </p:nvSpPr>
        <p:spPr>
          <a:xfrm>
            <a:off x="1149292" y="2281806"/>
            <a:ext cx="9588616" cy="4303552"/>
          </a:xfrm>
        </p:spPr>
        <p:txBody>
          <a:bodyPr>
            <a:normAutofit/>
          </a:bodyPr>
          <a:lstStyle/>
          <a:p>
            <a:r>
              <a:rPr lang="en-GB" dirty="0"/>
              <a:t>- Regulation (EU) No. 806/2014 of the European Parliament and of the Council of 15th July 2014 establishing uniform rules and a uniform procedure for the resolution of credit institutions and certain investment firms in the framework of a Single Resolution Mechanism and a single Resolution Fund and amending Regulation (EU) No. 1093/2010 </a:t>
            </a:r>
            <a:r>
              <a:rPr lang="en-GB" dirty="0" smtClean="0"/>
              <a:t>( ‘</a:t>
            </a:r>
            <a:r>
              <a:rPr lang="en-GB" dirty="0"/>
              <a:t>SRM Regulation’). </a:t>
            </a:r>
            <a:endParaRPr lang="cs-CZ" dirty="0" smtClean="0"/>
          </a:p>
          <a:p>
            <a:endParaRPr lang="en-GB" i="1" dirty="0"/>
          </a:p>
          <a:p>
            <a:r>
              <a:rPr lang="en-GB" dirty="0"/>
              <a:t>Directive 2014/59/EU of the European Parliament and of the Council of 15th May 2014 establishing a framework for the recovery and resolution of credit institutions and investment firms and amending Council Directive 82/891/EEC, and Directives 2001/24/EC, 2002/47/EC, 2004/25/EC, 2005/56/EC, 2007/36/EC, 2011/35/EU, 2012/30/EU and 2013/30/EU, and Regulations (EU) No. 1093/2010 and (EU) No. 648/2012, of the European Parliament and of the Council. Bank Recovery and Resolution Directive </a:t>
            </a:r>
            <a:r>
              <a:rPr lang="en-GB" dirty="0" smtClean="0"/>
              <a:t>(</a:t>
            </a:r>
            <a:r>
              <a:rPr lang="en-GB" dirty="0"/>
              <a:t>‘</a:t>
            </a:r>
            <a:r>
              <a:rPr lang="en-GB" dirty="0" smtClean="0"/>
              <a:t>BRRD </a:t>
            </a:r>
            <a:r>
              <a:rPr lang="en-GB" dirty="0"/>
              <a:t>Directive</a:t>
            </a:r>
            <a:r>
              <a:rPr lang="en-GB" dirty="0" smtClean="0"/>
              <a:t>’)</a:t>
            </a:r>
            <a:endParaRPr lang="cs-CZ" dirty="0"/>
          </a:p>
        </p:txBody>
      </p:sp>
    </p:spTree>
    <p:extLst>
      <p:ext uri="{BB962C8B-B14F-4D97-AF65-F5344CB8AC3E}">
        <p14:creationId xmlns:p14="http://schemas.microsoft.com/office/powerpoint/2010/main" val="3785910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Legal</a:t>
            </a:r>
            <a:r>
              <a:rPr lang="cs-CZ" dirty="0" smtClean="0"/>
              <a:t> </a:t>
            </a:r>
            <a:r>
              <a:rPr lang="cs-CZ" dirty="0" err="1" smtClean="0"/>
              <a:t>basis</a:t>
            </a:r>
            <a:endParaRPr lang="en-GB" dirty="0"/>
          </a:p>
        </p:txBody>
      </p:sp>
      <p:sp>
        <p:nvSpPr>
          <p:cNvPr id="3" name="Zástupný symbol pro obsah 2"/>
          <p:cNvSpPr>
            <a:spLocks noGrp="1"/>
          </p:cNvSpPr>
          <p:nvPr>
            <p:ph idx="1"/>
          </p:nvPr>
        </p:nvSpPr>
        <p:spPr>
          <a:xfrm>
            <a:off x="1208015" y="2214694"/>
            <a:ext cx="9571837" cy="4437776"/>
          </a:xfrm>
        </p:spPr>
        <p:txBody>
          <a:bodyPr>
            <a:normAutofit lnSpcReduction="10000"/>
          </a:bodyPr>
          <a:lstStyle/>
          <a:p>
            <a:r>
              <a:rPr lang="en-GB" dirty="0"/>
              <a:t>The SRM Directive is then based on article 114 of the TFEU, i.e. the common core of internal market </a:t>
            </a:r>
            <a:r>
              <a:rPr lang="en-GB" dirty="0" smtClean="0"/>
              <a:t>legislation</a:t>
            </a:r>
            <a:endParaRPr lang="cs-CZ" dirty="0" smtClean="0"/>
          </a:p>
          <a:p>
            <a:r>
              <a:rPr lang="en-GB" dirty="0"/>
              <a:t>The SRM Directive is crucial in so far as it establishes a supranational authority: the Single Resolution </a:t>
            </a:r>
            <a:r>
              <a:rPr lang="en-GB" dirty="0" smtClean="0"/>
              <a:t>Board</a:t>
            </a:r>
            <a:endParaRPr lang="cs-CZ" dirty="0" smtClean="0"/>
          </a:p>
          <a:p>
            <a:r>
              <a:rPr lang="en-GB" dirty="0"/>
              <a:t>Since EU primary law does not recognise such a body, there were some serious reservations raised concerning article 114 of the TFEU as the legal basis for the Single Resolution Board. These reservations were dealt with by the statements of 11</a:t>
            </a:r>
            <a:r>
              <a:rPr lang="en-GB" baseline="30000" dirty="0"/>
              <a:t>th</a:t>
            </a:r>
            <a:r>
              <a:rPr lang="en-GB" dirty="0"/>
              <a:t> September 2013 and of 7</a:t>
            </a:r>
            <a:r>
              <a:rPr lang="en-GB" baseline="30000" dirty="0"/>
              <a:t>th</a:t>
            </a:r>
            <a:r>
              <a:rPr lang="en-GB" dirty="0"/>
              <a:t> October 2013 of the legislative commission of the Council of the European Union along with the decision of the Court of Justice of the EU  C 270/2012 of 22</a:t>
            </a:r>
            <a:r>
              <a:rPr lang="en-GB" baseline="30000" dirty="0"/>
              <a:t>nd</a:t>
            </a:r>
            <a:r>
              <a:rPr lang="en-GB" dirty="0"/>
              <a:t> January 2014</a:t>
            </a:r>
            <a:r>
              <a:rPr lang="cs-CZ" dirty="0" smtClean="0"/>
              <a:t>. </a:t>
            </a:r>
            <a:endParaRPr lang="en-GB" dirty="0"/>
          </a:p>
          <a:p>
            <a:r>
              <a:rPr lang="en-GB" dirty="0"/>
              <a:t>It was eventually proposed to drop the decision making power originally envisaged in two ways: decisions would either be made by a primary-law EU body (i.e. the European Commission or the Council of the EU) or there would be further specification of the powers of the Single Resolution Board (which would curb its wide margin of discretion). Ultimately, the real decision-making body is the Single Resolution Board and primary-law EU bodies can raise objections to individual decisions.</a:t>
            </a:r>
            <a:endParaRPr lang="cs-CZ" dirty="0"/>
          </a:p>
        </p:txBody>
      </p:sp>
    </p:spTree>
    <p:extLst>
      <p:ext uri="{BB962C8B-B14F-4D97-AF65-F5344CB8AC3E}">
        <p14:creationId xmlns:p14="http://schemas.microsoft.com/office/powerpoint/2010/main" val="1182085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Legal</a:t>
            </a:r>
            <a:r>
              <a:rPr lang="cs-CZ" dirty="0" smtClean="0"/>
              <a:t> </a:t>
            </a:r>
            <a:r>
              <a:rPr lang="cs-CZ" dirty="0" err="1" smtClean="0"/>
              <a:t>Bases</a:t>
            </a:r>
            <a:endParaRPr lang="en-GB" dirty="0"/>
          </a:p>
        </p:txBody>
      </p:sp>
      <p:sp>
        <p:nvSpPr>
          <p:cNvPr id="3" name="Zástupný symbol pro obsah 2"/>
          <p:cNvSpPr>
            <a:spLocks noGrp="1"/>
          </p:cNvSpPr>
          <p:nvPr>
            <p:ph idx="1"/>
          </p:nvPr>
        </p:nvSpPr>
        <p:spPr>
          <a:xfrm>
            <a:off x="2231136" y="2290194"/>
            <a:ext cx="7729728" cy="3449833"/>
          </a:xfrm>
        </p:spPr>
        <p:txBody>
          <a:bodyPr>
            <a:normAutofit lnSpcReduction="10000"/>
          </a:bodyPr>
          <a:lstStyle/>
          <a:p>
            <a:r>
              <a:rPr lang="en-GB" dirty="0"/>
              <a:t>Interestingly enough, the supranational resolution board is not stipulated explicitly in EU primary law. It is anchored in the SRM Directive, i.e. in a set of regulations for legislative harmonisation</a:t>
            </a:r>
            <a:r>
              <a:rPr lang="en-GB" dirty="0" smtClean="0"/>
              <a:t>.</a:t>
            </a:r>
            <a:endParaRPr lang="cs-CZ" dirty="0" smtClean="0"/>
          </a:p>
          <a:p>
            <a:r>
              <a:rPr lang="en-GB" dirty="0"/>
              <a:t>Article 114 of the TFEU is a legal anchor of harmonisation—it does not include regulation of the European Commission’s authority over the internal market; it only discusses health, safety, environment protection and consumer protection issues. </a:t>
            </a:r>
            <a:r>
              <a:rPr lang="cs-CZ" dirty="0" smtClean="0"/>
              <a:t>– </a:t>
            </a:r>
            <a:r>
              <a:rPr lang="cs-CZ" dirty="0" err="1" smtClean="0"/>
              <a:t>it</a:t>
            </a:r>
            <a:r>
              <a:rPr lang="cs-CZ" dirty="0" smtClean="0"/>
              <a:t> </a:t>
            </a:r>
            <a:r>
              <a:rPr lang="cs-CZ" dirty="0" err="1" smtClean="0"/>
              <a:t>is</a:t>
            </a:r>
            <a:r>
              <a:rPr lang="cs-CZ" dirty="0" smtClean="0"/>
              <a:t> not </a:t>
            </a:r>
            <a:r>
              <a:rPr lang="cs-CZ" dirty="0" err="1" smtClean="0"/>
              <a:t>internal</a:t>
            </a:r>
            <a:r>
              <a:rPr lang="cs-CZ" dirty="0" smtClean="0"/>
              <a:t> market, art.. 114</a:t>
            </a:r>
            <a:r>
              <a:rPr lang="cs-CZ" dirty="0"/>
              <a:t>/</a:t>
            </a:r>
            <a:r>
              <a:rPr lang="cs-CZ" dirty="0" smtClean="0"/>
              <a:t>. </a:t>
            </a:r>
            <a:r>
              <a:rPr lang="cs-CZ" dirty="0"/>
              <a:t>2 TFEU. </a:t>
            </a:r>
            <a:endParaRPr lang="en-GB" dirty="0"/>
          </a:p>
          <a:p>
            <a:r>
              <a:rPr lang="en-GB" dirty="0"/>
              <a:t>That is why it does not seem apposite to consider this article the legal basis for delegation of authority from the European Commission to the Single Resolution Board, providing this body should, together with the Commission, participate in crisis management of banks or banking groups in a way enabled by administrative discretion.</a:t>
            </a:r>
            <a:endParaRPr lang="en-GB" dirty="0"/>
          </a:p>
        </p:txBody>
      </p:sp>
    </p:spTree>
    <p:extLst>
      <p:ext uri="{BB962C8B-B14F-4D97-AF65-F5344CB8AC3E}">
        <p14:creationId xmlns:p14="http://schemas.microsoft.com/office/powerpoint/2010/main" val="292568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Single Resolution Fund</a:t>
            </a:r>
          </a:p>
        </p:txBody>
      </p:sp>
      <p:sp>
        <p:nvSpPr>
          <p:cNvPr id="3" name="Zástupný symbol pro obsah 2"/>
          <p:cNvSpPr>
            <a:spLocks noGrp="1"/>
          </p:cNvSpPr>
          <p:nvPr>
            <p:ph idx="1"/>
          </p:nvPr>
        </p:nvSpPr>
        <p:spPr/>
        <p:txBody>
          <a:bodyPr/>
          <a:lstStyle/>
          <a:p>
            <a:r>
              <a:rPr lang="en-GB" dirty="0"/>
              <a:t>The SRM Directive also establishes the Single Resolution </a:t>
            </a:r>
            <a:r>
              <a:rPr lang="en-GB" dirty="0" smtClean="0"/>
              <a:t>Fund</a:t>
            </a:r>
            <a:r>
              <a:rPr lang="cs-CZ" dirty="0" smtClean="0"/>
              <a:t>.</a:t>
            </a:r>
            <a:r>
              <a:rPr lang="en-GB" dirty="0" smtClean="0"/>
              <a:t> </a:t>
            </a:r>
            <a:r>
              <a:rPr lang="cs-CZ" dirty="0" smtClean="0"/>
              <a:t>U</a:t>
            </a:r>
            <a:r>
              <a:rPr lang="en-GB" dirty="0" err="1" smtClean="0"/>
              <a:t>nder</a:t>
            </a:r>
            <a:r>
              <a:rPr lang="en-GB" dirty="0" smtClean="0"/>
              <a:t> </a:t>
            </a:r>
            <a:r>
              <a:rPr lang="en-GB" dirty="0"/>
              <a:t>the Single Resolution Board but financed via a special document called the Intergovernmental Agreement of 21</a:t>
            </a:r>
            <a:r>
              <a:rPr lang="en-GB" baseline="30000" dirty="0"/>
              <a:t>st</a:t>
            </a:r>
            <a:r>
              <a:rPr lang="en-GB" dirty="0"/>
              <a:t> May 2014; </a:t>
            </a:r>
            <a:r>
              <a:rPr lang="cs-CZ" dirty="0" smtClean="0"/>
              <a:t>(</a:t>
            </a:r>
            <a:r>
              <a:rPr lang="en-GB" dirty="0" smtClean="0"/>
              <a:t>the </a:t>
            </a:r>
            <a:r>
              <a:rPr lang="en-GB" dirty="0"/>
              <a:t>‘IGA’)</a:t>
            </a:r>
            <a:endParaRPr lang="en-GB" dirty="0"/>
          </a:p>
          <a:p>
            <a:pPr algn="just"/>
            <a:r>
              <a:rPr lang="en-GB" dirty="0"/>
              <a:t>Article 114 of the TFEU also served as the legal basis for the CRR Regulation, the CRD IV Directive, the DGSD Directive and the BRRD Directive, which stipulates and harmonises special rescue schemes for banks in all EU member countries and it also sets up national resolution authorities and national resolution funds.</a:t>
            </a:r>
            <a:endParaRPr lang="en-GB" dirty="0"/>
          </a:p>
        </p:txBody>
      </p:sp>
    </p:spTree>
    <p:extLst>
      <p:ext uri="{BB962C8B-B14F-4D97-AF65-F5344CB8AC3E}">
        <p14:creationId xmlns:p14="http://schemas.microsoft.com/office/powerpoint/2010/main" val="255591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a:t>
            </a:r>
            <a:r>
              <a:rPr lang="cs-CZ" dirty="0" err="1" smtClean="0"/>
              <a:t>esolution</a:t>
            </a:r>
            <a:r>
              <a:rPr lang="en-GB" dirty="0" smtClean="0"/>
              <a:t> mechanism</a:t>
            </a:r>
            <a:endParaRPr lang="en-GB" dirty="0"/>
          </a:p>
        </p:txBody>
      </p:sp>
      <p:sp>
        <p:nvSpPr>
          <p:cNvPr id="3" name="Zástupný symbol pro obsah 2"/>
          <p:cNvSpPr>
            <a:spLocks noGrp="1"/>
          </p:cNvSpPr>
          <p:nvPr>
            <p:ph idx="1"/>
          </p:nvPr>
        </p:nvSpPr>
        <p:spPr/>
        <p:txBody>
          <a:bodyPr/>
          <a:lstStyle/>
          <a:p>
            <a:r>
              <a:rPr lang="en-GB" dirty="0"/>
              <a:t>In comparison with the traditional insolvency proceeding, which is governed by national legal norms, Pillar 2 offers a more flexible and quicker way of tackling problematic situations during a crisis of financial </a:t>
            </a:r>
            <a:r>
              <a:rPr lang="en-GB" dirty="0" smtClean="0"/>
              <a:t>institutions</a:t>
            </a:r>
            <a:r>
              <a:rPr lang="cs-CZ" dirty="0" smtClean="0"/>
              <a:t> </a:t>
            </a:r>
            <a:r>
              <a:rPr lang="en-GB" dirty="0" smtClean="0"/>
              <a:t>(no </a:t>
            </a:r>
            <a:r>
              <a:rPr lang="en-GB" dirty="0"/>
              <a:t>creditor worse off principle).</a:t>
            </a:r>
          </a:p>
          <a:p>
            <a:r>
              <a:rPr lang="en-GB" dirty="0"/>
              <a:t>The resolution approach to crisis management also takes into account the fact that it may take place before legal conditions for bankruptcy are fulfilled, thereby incurring less damage to creditors in the resolution mechanism (if compared with the insolvency proceeding)</a:t>
            </a:r>
            <a:endParaRPr lang="en-GB" dirty="0"/>
          </a:p>
        </p:txBody>
      </p:sp>
    </p:spTree>
    <p:extLst>
      <p:ext uri="{BB962C8B-B14F-4D97-AF65-F5344CB8AC3E}">
        <p14:creationId xmlns:p14="http://schemas.microsoft.com/office/powerpoint/2010/main" val="3427266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Resolution</a:t>
            </a:r>
            <a:r>
              <a:rPr lang="en-GB" dirty="0" smtClean="0"/>
              <a:t> – </a:t>
            </a:r>
            <a:r>
              <a:rPr lang="cs-CZ" dirty="0" err="1" smtClean="0"/>
              <a:t>Bankruptcy</a:t>
            </a:r>
            <a:endParaRPr lang="en-GB" dirty="0"/>
          </a:p>
        </p:txBody>
      </p:sp>
      <p:sp>
        <p:nvSpPr>
          <p:cNvPr id="3" name="Zástupný symbol pro obsah 2"/>
          <p:cNvSpPr>
            <a:spLocks noGrp="1"/>
          </p:cNvSpPr>
          <p:nvPr>
            <p:ph idx="1"/>
          </p:nvPr>
        </p:nvSpPr>
        <p:spPr/>
        <p:txBody>
          <a:bodyPr/>
          <a:lstStyle/>
          <a:p>
            <a:r>
              <a:rPr lang="en-GB" dirty="0"/>
              <a:t>In the insolvency proceeding is employed either the principle of reorganisation (to put it simply, there is an agreement with the creditors to lower the debt burden) or the institution is liquidated (liquidation outside an insolvency proceeding or bankruptcy within an insolvency proceeding) and the losses are divided among creditors, or </a:t>
            </a:r>
            <a:r>
              <a:rPr lang="en-GB" dirty="0" smtClean="0"/>
              <a:t>both</a:t>
            </a:r>
            <a:r>
              <a:rPr lang="cs-CZ" dirty="0" smtClean="0"/>
              <a:t>.</a:t>
            </a:r>
          </a:p>
          <a:p>
            <a:r>
              <a:rPr lang="en-GB" dirty="0"/>
              <a:t>In any case, the creditors and shareholders do not get full coverage of their claims. Nonetheless, experience from several crises (e.g. the Lehman Brothers bankruptcy—the biggest bankruptcy ever) suggests that insolvency laws are not an effective way to deal with failures in financial institutions. </a:t>
            </a:r>
            <a:endParaRPr lang="en-GB" dirty="0"/>
          </a:p>
        </p:txBody>
      </p:sp>
    </p:spTree>
    <p:extLst>
      <p:ext uri="{BB962C8B-B14F-4D97-AF65-F5344CB8AC3E}">
        <p14:creationId xmlns:p14="http://schemas.microsoft.com/office/powerpoint/2010/main" val="220674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Resolution</a:t>
            </a:r>
            <a:r>
              <a:rPr lang="en-GB" dirty="0"/>
              <a:t> – </a:t>
            </a:r>
            <a:r>
              <a:rPr lang="cs-CZ" dirty="0" err="1"/>
              <a:t>Bankruptcy</a:t>
            </a:r>
            <a:endParaRPr lang="en-GB" dirty="0"/>
          </a:p>
        </p:txBody>
      </p:sp>
      <p:sp>
        <p:nvSpPr>
          <p:cNvPr id="3" name="Zástupný symbol pro obsah 2"/>
          <p:cNvSpPr>
            <a:spLocks noGrp="1"/>
          </p:cNvSpPr>
          <p:nvPr>
            <p:ph idx="1"/>
          </p:nvPr>
        </p:nvSpPr>
        <p:spPr/>
        <p:txBody>
          <a:bodyPr/>
          <a:lstStyle/>
          <a:p>
            <a:r>
              <a:rPr lang="en-GB" dirty="0"/>
              <a:t>An insolvency procedure takes more time and if reorganisation is opted for, it entails lengthy negotiations and agreements with creditors concerning potential losses of debtors and creditors connected with the delay, the costs and the </a:t>
            </a:r>
            <a:r>
              <a:rPr lang="en-GB" dirty="0" smtClean="0"/>
              <a:t>outcome</a:t>
            </a:r>
            <a:endParaRPr lang="cs-CZ" dirty="0" smtClean="0"/>
          </a:p>
          <a:p>
            <a:r>
              <a:rPr lang="en-GB" dirty="0"/>
              <a:t>The traditional mechanism of insolvency could disrupt the bank’s capacity to provide clients with payment services, which could potentially lead to far-reaching economic consequences</a:t>
            </a:r>
            <a:endParaRPr lang="en-GB" dirty="0"/>
          </a:p>
        </p:txBody>
      </p:sp>
    </p:spTree>
    <p:extLst>
      <p:ext uri="{BB962C8B-B14F-4D97-AF65-F5344CB8AC3E}">
        <p14:creationId xmlns:p14="http://schemas.microsoft.com/office/powerpoint/2010/main" val="3473445391"/>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2751</TotalTime>
  <Words>2345</Words>
  <Application>Microsoft Office PowerPoint</Application>
  <PresentationFormat>Širokoúhlá obrazovka</PresentationFormat>
  <Paragraphs>94</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Gill Sans MT</vt:lpstr>
      <vt:lpstr>Balík</vt:lpstr>
      <vt:lpstr>EEA Law</vt:lpstr>
      <vt:lpstr>Single Resolution Mechanism – Single resolution of crisis situation</vt:lpstr>
      <vt:lpstr>Legal Bases</vt:lpstr>
      <vt:lpstr>Legal basis</vt:lpstr>
      <vt:lpstr>Legal Bases</vt:lpstr>
      <vt:lpstr>Single Resolution Fund</vt:lpstr>
      <vt:lpstr>Resolution mechanism</vt:lpstr>
      <vt:lpstr>Resolution – Bankruptcy</vt:lpstr>
      <vt:lpstr>Resolution – Bankruptcy</vt:lpstr>
      <vt:lpstr>IGA (Inter Govermental agreement)</vt:lpstr>
      <vt:lpstr>Structure</vt:lpstr>
      <vt:lpstr>Scheme of structure</vt:lpstr>
      <vt:lpstr>SRB</vt:lpstr>
      <vt:lpstr>SRB</vt:lpstr>
      <vt:lpstr>SRF</vt:lpstr>
      <vt:lpstr>SRF</vt:lpstr>
      <vt:lpstr>The resolution mechanism</vt:lpstr>
      <vt:lpstr>Time schedule</vt:lpstr>
      <vt:lpstr>Role Council of the EU</vt:lpstr>
      <vt:lpstr>Role of EU Commission</vt:lpstr>
      <vt:lpstr>National Authorities</vt:lpstr>
      <vt:lpstr>Efect of resolution mechanism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118</cp:revision>
  <dcterms:created xsi:type="dcterms:W3CDTF">2016-10-09T11:29:16Z</dcterms:created>
  <dcterms:modified xsi:type="dcterms:W3CDTF">2017-04-10T07:34:19Z</dcterms:modified>
</cp:coreProperties>
</file>