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0"/>
  </p:notesMasterIdLst>
  <p:handoutMasterIdLst>
    <p:handoutMasterId r:id="rId31"/>
  </p:handoutMasterIdLst>
  <p:sldIdLst>
    <p:sldId id="309" r:id="rId3"/>
    <p:sldId id="337" r:id="rId4"/>
    <p:sldId id="311" r:id="rId5"/>
    <p:sldId id="312" r:id="rId6"/>
    <p:sldId id="322" r:id="rId7"/>
    <p:sldId id="323" r:id="rId8"/>
    <p:sldId id="313" r:id="rId9"/>
    <p:sldId id="314" r:id="rId10"/>
    <p:sldId id="320" r:id="rId11"/>
    <p:sldId id="321" r:id="rId12"/>
    <p:sldId id="315" r:id="rId13"/>
    <p:sldId id="316" r:id="rId14"/>
    <p:sldId id="317" r:id="rId15"/>
    <p:sldId id="318" r:id="rId16"/>
    <p:sldId id="319" r:id="rId17"/>
    <p:sldId id="338" r:id="rId18"/>
    <p:sldId id="305" r:id="rId19"/>
    <p:sldId id="325" r:id="rId20"/>
    <p:sldId id="331" r:id="rId21"/>
    <p:sldId id="326" r:id="rId22"/>
    <p:sldId id="332" r:id="rId23"/>
    <p:sldId id="327" r:id="rId24"/>
    <p:sldId id="328" r:id="rId25"/>
    <p:sldId id="334" r:id="rId26"/>
    <p:sldId id="329" r:id="rId27"/>
    <p:sldId id="330" r:id="rId28"/>
    <p:sldId id="335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4" d="100"/>
          <a:sy n="94" d="100"/>
        </p:scale>
        <p:origin x="108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D597B-AEFA-4B25-A946-C59F6BD5C9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63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139176-A3CC-4438-946F-EA9EB3237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68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C3FDDD-4C41-499A-9551-ECADA06EBA45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66A68-8262-40BC-8B1F-A2B8F0E495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22AF-1725-4EB5-A150-98AC11A01C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A1F61-1113-44CB-BF2A-B921A9FC7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6DCB7-B420-46DE-8A95-9B908A40EC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976D-A357-4E2E-B6E9-BC5FEB39F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60FA-287A-4A0D-9E08-BBED75BC9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B4D16-2636-4818-A8C6-66639F93A5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186F-1258-411F-8FF5-EA40464961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1EDC0-7450-466C-BA95-4177D0A518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E233-17BA-4CAE-972C-3D60468AB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AA95B-5789-4DA3-9F6F-9D7172532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F9432F2E-55AC-4D42-BA7D-346552865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</a:rPr>
              <a:t>jan.hurdik@law.muni.cz</a:t>
            </a:r>
          </a:p>
        </p:txBody>
      </p:sp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705100" y="2996456"/>
            <a:ext cx="5969000" cy="3744912"/>
          </a:xfrm>
        </p:spPr>
        <p:txBody>
          <a:bodyPr/>
          <a:lstStyle/>
          <a:p>
            <a:pPr eaLnBrk="1" hangingPunct="1"/>
            <a:r>
              <a:rPr lang="cs-CZ" dirty="0" smtClean="0"/>
              <a:t>Občanský zákoník</a:t>
            </a:r>
            <a:br>
              <a:rPr lang="cs-CZ" dirty="0" smtClean="0"/>
            </a:br>
            <a:r>
              <a:rPr lang="cs-CZ" dirty="0" smtClean="0"/>
              <a:t>Právnické osoby</a:t>
            </a:r>
            <a:br>
              <a:rPr lang="cs-CZ" dirty="0" smtClean="0"/>
            </a:br>
            <a:r>
              <a:rPr lang="cs-CZ" sz="2800" dirty="0" smtClean="0"/>
              <a:t>Obecná ustanovení § 118-209 </a:t>
            </a:r>
            <a:br>
              <a:rPr lang="cs-CZ" sz="2800" dirty="0" smtClean="0"/>
            </a:br>
            <a:r>
              <a:rPr lang="cs-CZ" sz="2800" dirty="0" smtClean="0"/>
              <a:t>Korporace – Spolky § 210-302</a:t>
            </a:r>
            <a:br>
              <a:rPr lang="cs-CZ" sz="2800" dirty="0" smtClean="0"/>
            </a:br>
            <a:r>
              <a:rPr lang="cs-CZ" sz="2800" dirty="0" smtClean="0"/>
              <a:t>Fundace – Nadace, </a:t>
            </a:r>
            <a:r>
              <a:rPr lang="cs-CZ" sz="2800" dirty="0" err="1" smtClean="0"/>
              <a:t>n.fondy</a:t>
            </a:r>
            <a:r>
              <a:rPr lang="cs-CZ" sz="2800" dirty="0" smtClean="0"/>
              <a:t> § 303-401</a:t>
            </a:r>
            <a:br>
              <a:rPr lang="cs-CZ" sz="2800" dirty="0" smtClean="0"/>
            </a:br>
            <a:r>
              <a:rPr lang="cs-CZ" sz="2800" dirty="0" smtClean="0"/>
              <a:t>Ústavy § 402-418</a:t>
            </a:r>
            <a:br>
              <a:rPr lang="cs-CZ" sz="2800" dirty="0" smtClean="0"/>
            </a:b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3. Jednání PO (pokračování)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Mezi založením a vznikem (§ 127)</a:t>
            </a:r>
          </a:p>
          <a:p>
            <a:pPr marL="0" indent="0" eaLnBrk="1" hangingPunct="1"/>
            <a:r>
              <a:rPr lang="cs-CZ" dirty="0" smtClean="0"/>
              <a:t>Lze jednat jménem PO</a:t>
            </a:r>
            <a:r>
              <a:rPr lang="cs-CZ" dirty="0" smtClean="0">
                <a:latin typeface="Arial" charset="0"/>
              </a:rPr>
              <a:t>;</a:t>
            </a:r>
            <a:r>
              <a:rPr lang="cs-CZ" dirty="0" smtClean="0"/>
              <a:t> kdo jedná, je zavázán sám, více osob solidárně </a:t>
            </a:r>
            <a:r>
              <a:rPr lang="cs-CZ" sz="2000" i="1" dirty="0" smtClean="0"/>
              <a:t>(jde o jednání: jménem </a:t>
            </a:r>
            <a:r>
              <a:rPr lang="cs-CZ" sz="2000" i="1" dirty="0" err="1" smtClean="0"/>
              <a:t>zastoupeného+na</a:t>
            </a:r>
            <a:r>
              <a:rPr lang="cs-CZ" sz="2000" i="1" dirty="0" smtClean="0"/>
              <a:t> účet svůj)</a:t>
            </a:r>
          </a:p>
          <a:p>
            <a:pPr marL="0" indent="0" eaLnBrk="1" hangingPunct="1"/>
            <a:r>
              <a:rPr lang="cs-CZ" dirty="0" smtClean="0"/>
              <a:t>Možnost PO převzít účinky jednání do 3 měsíců po vzniku a dát to najevo zúčastněným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109B6A-1DBD-4F29-B9B5-C264AE90739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4. Deliktní způsobilost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§ 167 – podmínky přičitatelnosti deliktu PO: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Právnickou osobu zavazuje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1)protiprávní čin</a:t>
            </a:r>
            <a:r>
              <a:rPr lang="cs-CZ" dirty="0" smtClean="0"/>
              <a:t>, kterého se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2)při plnění svých úkolů </a:t>
            </a:r>
            <a:r>
              <a:rPr lang="cs-CZ" dirty="0" smtClean="0"/>
              <a:t>(tj. nikoli </a:t>
            </a:r>
            <a:r>
              <a:rPr lang="cs-CZ" i="1" dirty="0" smtClean="0"/>
              <a:t>exces)</a:t>
            </a:r>
            <a:endParaRPr lang="cs-CZ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3)dopustil a)člen voleného orgánu,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	    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	     </a:t>
            </a:r>
            <a:r>
              <a:rPr lang="cs-CZ" dirty="0" smtClean="0">
                <a:solidFill>
                  <a:srgbClr val="FF0000"/>
                </a:solidFill>
              </a:rPr>
              <a:t> b)zaměstnanec nebo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	     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cs-CZ" dirty="0" smtClean="0">
                <a:solidFill>
                  <a:srgbClr val="FF0000"/>
                </a:solidFill>
              </a:rPr>
              <a:t>c)jiný její zástupce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(Srov. dřívější úprava § 4</a:t>
            </a:r>
            <a:r>
              <a:rPr lang="cs-CZ" dirty="0" smtClean="0">
                <a:latin typeface="Arial" charset="0"/>
              </a:rPr>
              <a:t>20</a:t>
            </a:r>
            <a:r>
              <a:rPr lang="cs-CZ" dirty="0" smtClean="0"/>
              <a:t>/2: škoda způsobená těmi, které PO ke své činnosti použila – na pohled širší)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4)vůči třetí osobě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9FD61C-9AC9-4D8B-99DB-35E541F73BF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433388"/>
          </a:xfrm>
        </p:spPr>
        <p:txBody>
          <a:bodyPr/>
          <a:lstStyle/>
          <a:p>
            <a:pPr eaLnBrk="1" hangingPunct="1"/>
            <a:r>
              <a:rPr lang="cs-CZ" b="1" smtClean="0"/>
              <a:t>5. Organizační struktura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§ 151 n.</a:t>
            </a:r>
            <a:r>
              <a:rPr lang="cs-CZ" smtClean="0">
                <a:latin typeface="Arial" charset="0"/>
              </a:rPr>
              <a:t> -</a:t>
            </a:r>
            <a:r>
              <a:rPr lang="cs-CZ" smtClean="0"/>
              <a:t> </a:t>
            </a:r>
            <a:r>
              <a:rPr lang="cs-CZ" smtClean="0">
                <a:latin typeface="Arial" charset="0"/>
              </a:rPr>
              <a:t>O</a:t>
            </a:r>
            <a:r>
              <a:rPr lang="cs-CZ" smtClean="0"/>
              <a:t>rgány PO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Členění:</a:t>
            </a:r>
          </a:p>
          <a:p>
            <a:pPr marL="0" indent="0" eaLnBrk="1" hangingPunct="1"/>
            <a:r>
              <a:rPr lang="cs-CZ" smtClean="0"/>
              <a:t>Statutární</a:t>
            </a:r>
          </a:p>
          <a:p>
            <a:pPr marL="0" indent="0" eaLnBrk="1" hangingPunct="1"/>
            <a:r>
              <a:rPr lang="cs-CZ" smtClean="0"/>
              <a:t>Jiné</a:t>
            </a:r>
          </a:p>
          <a:p>
            <a:pPr marL="0" indent="0" eaLnBrk="1" hangingPunct="1"/>
            <a:endParaRPr lang="cs-CZ" smtClean="0"/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Jednočlenné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Kolektivní </a:t>
            </a:r>
            <a:r>
              <a:rPr lang="cs-CZ" smtClean="0"/>
              <a:t>(§ 152 odst. 1)</a:t>
            </a:r>
          </a:p>
          <a:p>
            <a:pPr marL="0" indent="0" eaLnBrk="1" hangingPunct="1"/>
            <a:endParaRPr lang="cs-CZ" smtClean="0"/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Volené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Jmenované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Jinak sestavované </a:t>
            </a:r>
            <a:r>
              <a:rPr lang="cs-CZ" smtClean="0"/>
              <a:t>(§ 152 odst. 2)- </a:t>
            </a:r>
            <a:r>
              <a:rPr lang="cs-CZ" smtClean="0">
                <a:solidFill>
                  <a:srgbClr val="FF0000"/>
                </a:solidFill>
              </a:rPr>
              <a:t>vše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</a:rPr>
              <a:t>dále “člen voleného orgánu“ (zřejmě k odlišení od orgánů typu valné hromady aj.)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19AE05-D202-4E2E-AAFE-518D098F0DC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 smtClean="0"/>
              <a:t>Identifikační znaky: </a:t>
            </a:r>
            <a:br>
              <a:rPr lang="cs-CZ" b="1" smtClean="0"/>
            </a:br>
            <a:r>
              <a:rPr lang="cs-CZ" smtClean="0"/>
              <a:t>1. Název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675"/>
            <a:ext cx="7772400" cy="4286250"/>
          </a:xfrm>
        </p:spPr>
        <p:txBody>
          <a:bodyPr/>
          <a:lstStyle/>
          <a:p>
            <a:pPr eaLnBrk="1" hangingPunct="1"/>
            <a:r>
              <a:rPr lang="cs-CZ" dirty="0" smtClean="0"/>
              <a:t>§ 132-135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Název PO musí obsahovat označení právní </a:t>
            </a:r>
            <a:r>
              <a:rPr lang="cs-CZ" dirty="0" smtClean="0">
                <a:solidFill>
                  <a:srgbClr val="FF0000"/>
                </a:solidFill>
              </a:rPr>
              <a:t>formy (výjimky u spolků dle přechodných ustanovení)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357AA8-8B7E-4928-96C6-C6A25A41559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 smtClean="0"/>
              <a:t>Identifikační znaky: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2. Sídlo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114"/>
          </a:xfrm>
        </p:spPr>
        <p:txBody>
          <a:bodyPr/>
          <a:lstStyle/>
          <a:p>
            <a:pPr eaLnBrk="1" hangingPunct="1"/>
            <a:r>
              <a:rPr lang="cs-CZ" dirty="0" smtClean="0"/>
              <a:t>§ 136-143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136 - zapsané sídlo 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137/1 – skutečné sídlo</a:t>
            </a:r>
          </a:p>
          <a:p>
            <a:pPr marL="457200" lvl="1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CFFC38-4524-400B-92E6-2CD1A4EA650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>
          <a:xfrm>
            <a:off x="914400" y="765175"/>
            <a:ext cx="7772400" cy="1079500"/>
          </a:xfrm>
        </p:spPr>
        <p:txBody>
          <a:bodyPr/>
          <a:lstStyle/>
          <a:p>
            <a:pPr eaLnBrk="1" hangingPunct="1"/>
            <a:r>
              <a:rPr lang="cs-CZ" b="1" dirty="0" smtClean="0"/>
              <a:t>Identifikační znaky: </a:t>
            </a:r>
            <a:br>
              <a:rPr lang="cs-CZ" b="1" dirty="0" smtClean="0"/>
            </a:br>
            <a:r>
              <a:rPr lang="cs-CZ" dirty="0" smtClean="0"/>
              <a:t>3. „Národnost“-</a:t>
            </a:r>
            <a:r>
              <a:rPr lang="cs-CZ" dirty="0" err="1" smtClean="0"/>
              <a:t>os.statut</a:t>
            </a:r>
            <a:r>
              <a:rPr lang="cs-CZ" dirty="0" smtClean="0"/>
              <a:t> I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113"/>
            <a:ext cx="7772400" cy="42148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Česká - zahraniční PO</a:t>
            </a:r>
            <a:r>
              <a:rPr lang="cs-CZ" b="1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§ 3024:  „Za zahraniční osobu se považuje…PO se sídlem mimo území České republiky.“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FA70B-03EC-468E-898F-0CF04AE1DEE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/>
              <a:t>3. „Národnost“-</a:t>
            </a:r>
            <a:r>
              <a:rPr lang="cs-CZ" b="1" dirty="0" err="1"/>
              <a:t>os.statut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5400600"/>
          </a:xfrm>
        </p:spPr>
        <p:txBody>
          <a:bodyPr/>
          <a:lstStyle/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Určení osobního statusu PO pro vnitrostátní (= zda je česká nebo zahraniční - </a:t>
            </a:r>
            <a:r>
              <a:rPr lang="cs-CZ" dirty="0" smtClean="0">
                <a:solidFill>
                  <a:srgbClr val="000000"/>
                </a:solidFill>
              </a:rPr>
              <a:t>OZ</a:t>
            </a:r>
            <a:r>
              <a:rPr lang="cs-CZ" dirty="0">
                <a:solidFill>
                  <a:srgbClr val="000000"/>
                </a:solidFill>
              </a:rPr>
              <a:t>) a přeshraniční (pro oblast EU - SFEU) vztahy PO</a:t>
            </a:r>
            <a:r>
              <a:rPr lang="cs-CZ" dirty="0" smtClean="0">
                <a:solidFill>
                  <a:srgbClr val="000000"/>
                </a:solidFill>
              </a:rPr>
              <a:t>:</a:t>
            </a:r>
          </a:p>
          <a:p>
            <a:pPr lvl="1" eaLnBrk="1" hangingPunct="1"/>
            <a:r>
              <a:rPr lang="cs-CZ" sz="2000" dirty="0" smtClean="0"/>
              <a:t>§ </a:t>
            </a:r>
            <a:r>
              <a:rPr lang="cs-CZ" sz="2000" dirty="0"/>
              <a:t>138 odst. 2,3: (2)Právnická osoba, která hodlá přemístit své sídlo na území České republiky, přiloží k návrhu na zápis do příslušného veřejného rejstříku rozhodnutí o tom, jakou právní formu české právnické osoby zvolila, a zakladatelské právní jednání vyžadované českým právním řádem pro tuto formu právnické osoby.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	(</a:t>
            </a:r>
            <a:r>
              <a:rPr lang="cs-CZ" sz="2000" dirty="0"/>
              <a:t>3) Vnitřní právní poměry právnické osoby se po přemístění </a:t>
            </a:r>
            <a:r>
              <a:rPr lang="cs-CZ" sz="2000" dirty="0" smtClean="0"/>
              <a:t>	sídla </a:t>
            </a:r>
            <a:r>
              <a:rPr lang="cs-CZ" sz="2000" dirty="0"/>
              <a:t>do tuzemska řídí českým právním řádem.</a:t>
            </a:r>
          </a:p>
          <a:p>
            <a:pPr marL="457200" lvl="1" indent="0" eaLnBrk="1" hangingPunct="1">
              <a:buNone/>
            </a:pPr>
            <a:r>
              <a:rPr lang="cs-CZ" dirty="0" smtClean="0">
                <a:solidFill>
                  <a:srgbClr val="000000"/>
                </a:solidFill>
              </a:rPr>
              <a:t>= </a:t>
            </a:r>
            <a:r>
              <a:rPr lang="cs-CZ" dirty="0">
                <a:solidFill>
                  <a:srgbClr val="000000"/>
                </a:solidFill>
              </a:rPr>
              <a:t>pro určení, zda PO je česká nebo zahraniční kombinace teorie </a:t>
            </a:r>
            <a:r>
              <a:rPr lang="cs-CZ" dirty="0" smtClean="0">
                <a:solidFill>
                  <a:srgbClr val="000000"/>
                </a:solidFill>
              </a:rPr>
              <a:t>(inkorporace</a:t>
            </a:r>
            <a:r>
              <a:rPr lang="cs-CZ" sz="1600" dirty="0" smtClean="0">
                <a:solidFill>
                  <a:srgbClr val="000000"/>
                </a:solidFill>
              </a:rPr>
              <a:t>? - ve kterém nebo podle kterého byla založena</a:t>
            </a:r>
            <a:r>
              <a:rPr lang="cs-CZ" dirty="0" smtClean="0">
                <a:solidFill>
                  <a:srgbClr val="000000"/>
                </a:solidFill>
              </a:rPr>
              <a:t>) zapsaného</a:t>
            </a:r>
            <a:r>
              <a:rPr lang="cs-CZ" dirty="0">
                <a:solidFill>
                  <a:srgbClr val="000000"/>
                </a:solidFill>
              </a:rPr>
              <a:t>, resp. skutečného sídla (srov. v právu EU čl. 49 a 54 SFEU, které kombinují teorii inkorporace, skutečného a zapsaného sídla </a:t>
            </a:r>
            <a:r>
              <a:rPr lang="cs-CZ" sz="1600" dirty="0">
                <a:solidFill>
                  <a:srgbClr val="000000"/>
                </a:solidFill>
              </a:rPr>
              <a:t>+ </a:t>
            </a:r>
            <a:r>
              <a:rPr lang="cs-CZ" sz="1600" dirty="0" err="1" smtClean="0">
                <a:solidFill>
                  <a:srgbClr val="000000"/>
                </a:solidFill>
              </a:rPr>
              <a:t>nerealiz</a:t>
            </a:r>
            <a:r>
              <a:rPr lang="cs-CZ" sz="1600" dirty="0" smtClean="0">
                <a:solidFill>
                  <a:srgbClr val="000000"/>
                </a:solidFill>
              </a:rPr>
              <a:t>. </a:t>
            </a:r>
            <a:r>
              <a:rPr lang="cs-CZ" sz="1600" dirty="0">
                <a:solidFill>
                  <a:srgbClr val="000000"/>
                </a:solidFill>
              </a:rPr>
              <a:t>pokus o </a:t>
            </a:r>
            <a:r>
              <a:rPr lang="cs-CZ" sz="1600" dirty="0" smtClean="0">
                <a:solidFill>
                  <a:srgbClr val="000000"/>
                </a:solidFill>
              </a:rPr>
              <a:t>teorii </a:t>
            </a:r>
            <a:r>
              <a:rPr lang="cs-CZ" sz="1600" dirty="0">
                <a:solidFill>
                  <a:srgbClr val="000000"/>
                </a:solidFill>
              </a:rPr>
              <a:t>kontroly)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7173416"/>
            <a:ext cx="6837363" cy="7200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C6DCB7-B420-46DE-8A95-9B908A40ECB9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86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0C0811-AA71-42BE-9A65-7A2CE5DA1B1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Typologie právnických osob v OZ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Obecná charakteristika PO (§ 118-209)</a:t>
            </a:r>
          </a:p>
          <a:p>
            <a:pPr eaLnBrk="1" hangingPunct="1">
              <a:defRPr/>
            </a:pPr>
            <a:r>
              <a:rPr lang="cs-CZ" dirty="0"/>
              <a:t>Korporace (§ 210-213  -302 </a:t>
            </a:r>
            <a:r>
              <a:rPr lang="cs-CZ" dirty="0" smtClean="0"/>
              <a:t>včetně spolku)</a:t>
            </a:r>
            <a:endParaRPr lang="cs-CZ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Spolky (§ 214-302)</a:t>
            </a:r>
          </a:p>
          <a:p>
            <a:pPr eaLnBrk="1" hangingPunct="1">
              <a:defRPr/>
            </a:pPr>
            <a:r>
              <a:rPr lang="cs-CZ" dirty="0"/>
              <a:t>Fundace (§ 303-305 – 401 </a:t>
            </a:r>
            <a:r>
              <a:rPr lang="cs-CZ" dirty="0" smtClean="0"/>
              <a:t>včetně </a:t>
            </a:r>
            <a:r>
              <a:rPr lang="cs-CZ" dirty="0" err="1" smtClean="0"/>
              <a:t>nadací+NF</a:t>
            </a:r>
            <a:r>
              <a:rPr lang="cs-CZ" dirty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Nadace (§ 306-393)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Nadační fondy (§ 394-401)</a:t>
            </a:r>
          </a:p>
          <a:p>
            <a:pPr eaLnBrk="1" hangingPunct="1">
              <a:defRPr/>
            </a:pPr>
            <a:r>
              <a:rPr lang="cs-CZ" dirty="0"/>
              <a:t>Ústavy (§ 402-418)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 smtClean="0"/>
              <a:t>Korporace (§ 210-213)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772400" cy="4968875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Kategorie historicky </a:t>
            </a:r>
            <a:r>
              <a:rPr lang="cs-CZ" sz="2000" dirty="0"/>
              <a:t>vzniklá </a:t>
            </a:r>
            <a:r>
              <a:rPr lang="cs-CZ" sz="2000" dirty="0" smtClean="0"/>
              <a:t>z konfrontace:</a:t>
            </a:r>
          </a:p>
          <a:p>
            <a:pPr lvl="1">
              <a:defRPr/>
            </a:pPr>
            <a:r>
              <a:rPr lang="cs-CZ" sz="2000" i="1" dirty="0" err="1" smtClean="0"/>
              <a:t>societas-universitas</a:t>
            </a:r>
            <a:endParaRPr lang="cs-CZ" sz="2000" i="1" dirty="0" smtClean="0"/>
          </a:p>
          <a:p>
            <a:pPr lvl="1">
              <a:defRPr/>
            </a:pPr>
            <a:r>
              <a:rPr lang="cs-CZ" sz="2000" i="1" dirty="0" err="1" smtClean="0"/>
              <a:t>universitas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personarum</a:t>
            </a:r>
            <a:r>
              <a:rPr lang="cs-CZ" sz="2000" i="1" dirty="0" smtClean="0"/>
              <a:t>- </a:t>
            </a:r>
            <a:r>
              <a:rPr lang="cs-CZ" sz="2000" i="1" dirty="0" err="1" smtClean="0"/>
              <a:t>universitas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bonorum</a:t>
            </a:r>
            <a:endParaRPr lang="cs-CZ" sz="2000" i="1" dirty="0" smtClean="0"/>
          </a:p>
          <a:p>
            <a:pPr>
              <a:defRPr/>
            </a:pPr>
            <a:r>
              <a:rPr lang="cs-CZ" sz="2000" dirty="0" smtClean="0"/>
              <a:t>Historicky první uznaný </a:t>
            </a:r>
            <a:r>
              <a:rPr lang="cs-CZ" sz="2000" dirty="0" smtClean="0"/>
              <a:t>korporační typ </a:t>
            </a:r>
            <a:r>
              <a:rPr lang="cs-CZ" sz="2000" dirty="0" smtClean="0"/>
              <a:t>PO (§ 26 ABGB)</a:t>
            </a:r>
          </a:p>
          <a:p>
            <a:pPr>
              <a:defRPr/>
            </a:pPr>
            <a:r>
              <a:rPr lang="cs-CZ" sz="2000" dirty="0" smtClean="0"/>
              <a:t>Základní kategorizace korporací: </a:t>
            </a:r>
          </a:p>
          <a:p>
            <a:pPr lvl="1">
              <a:defRPr/>
            </a:pPr>
            <a:r>
              <a:rPr lang="cs-CZ" sz="2000" dirty="0" smtClean="0"/>
              <a:t>Spolek (§ 214-302)</a:t>
            </a:r>
          </a:p>
          <a:p>
            <a:pPr lvl="1">
              <a:defRPr/>
            </a:pPr>
            <a:r>
              <a:rPr lang="cs-CZ" sz="2000" dirty="0" smtClean="0"/>
              <a:t>Obchodní korporace a družstva (ZOK)</a:t>
            </a:r>
          </a:p>
          <a:p>
            <a:pPr>
              <a:defRPr/>
            </a:pPr>
            <a:r>
              <a:rPr lang="cs-CZ" sz="2000" dirty="0" smtClean="0"/>
              <a:t>Korporace – vytvářena společenstvím osob = </a:t>
            </a:r>
            <a:r>
              <a:rPr lang="cs-CZ" sz="2000" dirty="0"/>
              <a:t>členský princip </a:t>
            </a:r>
            <a:r>
              <a:rPr lang="cs-CZ" sz="2000" dirty="0" smtClean="0"/>
              <a:t>(základ právní osobnosti korporace</a:t>
            </a:r>
            <a:r>
              <a:rPr lang="cs-CZ" sz="2000" dirty="0" smtClean="0"/>
              <a:t>). Korporace </a:t>
            </a:r>
            <a:r>
              <a:rPr lang="cs-CZ" sz="2000" dirty="0" smtClean="0"/>
              <a:t>bez členů je nepřípustná </a:t>
            </a:r>
            <a:r>
              <a:rPr lang="cs-CZ" sz="2000" dirty="0"/>
              <a:t>(§ </a:t>
            </a:r>
            <a:r>
              <a:rPr lang="cs-CZ" sz="2000" dirty="0" smtClean="0"/>
              <a:t>211/1,2).</a:t>
            </a:r>
          </a:p>
          <a:p>
            <a:pPr>
              <a:defRPr/>
            </a:pPr>
            <a:r>
              <a:rPr lang="cs-CZ" sz="2000" dirty="0" smtClean="0"/>
              <a:t>Jednočlenná PO: </a:t>
            </a:r>
          </a:p>
          <a:p>
            <a:pPr lvl="1">
              <a:defRPr/>
            </a:pPr>
            <a:r>
              <a:rPr lang="cs-CZ" sz="2000" dirty="0" smtClean="0"/>
              <a:t>„se hledí jako na korporaci“ (§ 210/2)</a:t>
            </a:r>
          </a:p>
          <a:p>
            <a:pPr lvl="1">
              <a:defRPr/>
            </a:pPr>
            <a:r>
              <a:rPr lang="cs-CZ" sz="2000" dirty="0" smtClean="0"/>
              <a:t>„Připouští-li to zákon(§ 211/1; srov. § 11/1 ZOK; spolek naopak výslovně vyloučen - </a:t>
            </a:r>
            <a:r>
              <a:rPr lang="cs-CZ" sz="2000" dirty="0"/>
              <a:t>§ </a:t>
            </a:r>
            <a:r>
              <a:rPr lang="cs-CZ" sz="2000" dirty="0" smtClean="0"/>
              <a:t>214/2).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7245350"/>
            <a:ext cx="6837363" cy="57626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prezentace;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A46D7A-D5D9-481F-84F4-813CA2B98BE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914400" y="981075"/>
            <a:ext cx="7772400" cy="503238"/>
          </a:xfrm>
        </p:spPr>
        <p:txBody>
          <a:bodyPr/>
          <a:lstStyle/>
          <a:p>
            <a:r>
              <a:rPr lang="cs-CZ" b="1" dirty="0" smtClean="0"/>
              <a:t>Korporace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313"/>
            <a:ext cx="7772400" cy="489743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Obecná pravidla </a:t>
            </a:r>
            <a:r>
              <a:rPr lang="cs-CZ" dirty="0" smtClean="0"/>
              <a:t>vzájemného chování § 212-213</a:t>
            </a:r>
            <a:endParaRPr lang="cs-CZ" dirty="0"/>
          </a:p>
          <a:p>
            <a:pPr>
              <a:defRPr/>
            </a:pPr>
            <a:r>
              <a:rPr lang="cs-CZ" b="1" dirty="0"/>
              <a:t>Člen</a:t>
            </a:r>
            <a:r>
              <a:rPr lang="cs-CZ" dirty="0"/>
              <a:t> vůči korporaci je </a:t>
            </a:r>
            <a:r>
              <a:rPr lang="cs-CZ" dirty="0" smtClean="0"/>
              <a:t>povinen:</a:t>
            </a:r>
          </a:p>
          <a:p>
            <a:pPr lvl="1">
              <a:defRPr/>
            </a:pPr>
            <a:r>
              <a:rPr lang="cs-CZ" dirty="0" smtClean="0"/>
              <a:t>chovat </a:t>
            </a:r>
            <a:r>
              <a:rPr lang="cs-CZ" dirty="0"/>
              <a:t>se čestně,</a:t>
            </a:r>
          </a:p>
          <a:p>
            <a:pPr lvl="1">
              <a:defRPr/>
            </a:pPr>
            <a:r>
              <a:rPr lang="cs-CZ" dirty="0"/>
              <a:t>zachovávat její vnitřní řád,</a:t>
            </a:r>
          </a:p>
          <a:p>
            <a:pPr lvl="1">
              <a:defRPr/>
            </a:pPr>
            <a:r>
              <a:rPr lang="cs-CZ" dirty="0" smtClean="0"/>
              <a:t>nezneužívat </a:t>
            </a:r>
            <a:r>
              <a:rPr lang="cs-CZ" dirty="0"/>
              <a:t>hlasovací právo k </a:t>
            </a:r>
            <a:r>
              <a:rPr lang="cs-CZ" dirty="0" smtClean="0"/>
              <a:t>újmě </a:t>
            </a:r>
            <a:r>
              <a:rPr lang="cs-CZ" dirty="0"/>
              <a:t>korporace; </a:t>
            </a:r>
            <a:r>
              <a:rPr lang="cs-CZ" dirty="0" smtClean="0"/>
              <a:t>žaloba na eliminaci hlasu (3 měsíce od zneužití).</a:t>
            </a:r>
          </a:p>
          <a:p>
            <a:pPr>
              <a:defRPr/>
            </a:pPr>
            <a:r>
              <a:rPr lang="cs-CZ" b="1" dirty="0" smtClean="0"/>
              <a:t>Korporace</a:t>
            </a:r>
            <a:r>
              <a:rPr lang="cs-CZ" dirty="0" smtClean="0"/>
              <a:t> je výslovně povinna:</a:t>
            </a:r>
          </a:p>
          <a:p>
            <a:pPr lvl="1">
              <a:defRPr/>
            </a:pPr>
            <a:r>
              <a:rPr lang="cs-CZ" dirty="0" smtClean="0"/>
              <a:t>nezvýhodňovat </a:t>
            </a:r>
            <a:r>
              <a:rPr lang="cs-CZ" dirty="0"/>
              <a:t>ani neznevýhodňovat bezdůvodně svého člena,</a:t>
            </a:r>
          </a:p>
          <a:p>
            <a:pPr lvl="1">
              <a:defRPr/>
            </a:pPr>
            <a:r>
              <a:rPr lang="cs-CZ" dirty="0"/>
              <a:t>šetřit jeho práva i oprávněné zájmy</a:t>
            </a:r>
            <a:r>
              <a:rPr lang="cs-CZ" dirty="0" smtClean="0"/>
              <a:t>.</a:t>
            </a:r>
          </a:p>
          <a:p>
            <a:pPr lvl="1">
              <a:defRPr/>
            </a:pPr>
            <a:r>
              <a:rPr lang="cs-CZ" dirty="0" smtClean="0"/>
              <a:t>Při poškození korporace i člena/ů </a:t>
            </a:r>
            <a:r>
              <a:rPr lang="cs-CZ" dirty="0" err="1" smtClean="0"/>
              <a:t>korp</a:t>
            </a:r>
            <a:r>
              <a:rPr lang="cs-CZ" dirty="0" smtClean="0"/>
              <a:t>. členem </a:t>
            </a:r>
            <a:r>
              <a:rPr lang="cs-CZ" dirty="0" err="1" smtClean="0"/>
              <a:t>korp</a:t>
            </a:r>
            <a:r>
              <a:rPr lang="cs-CZ" dirty="0" smtClean="0"/>
              <a:t>. možnost soudu rozhodnout o tzv. </a:t>
            </a:r>
            <a:r>
              <a:rPr lang="cs-CZ" i="1" dirty="0" smtClean="0"/>
              <a:t>reflexní škodě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75B48C-B924-4DB0-B1F7-FEA6BA5971E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charakteristika PO (§ 118-209)</a:t>
            </a:r>
            <a:br>
              <a:rPr lang="cs-CZ" smtClean="0"/>
            </a:br>
            <a:endParaRPr lang="cs-CZ" smtClean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023225" y="6442075"/>
            <a:ext cx="663575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8801608-0B82-4D54-A81C-62366977216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94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Spolky (§ 214-302)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výraz ústavního spolčovacího práva,</a:t>
            </a:r>
            <a:endParaRPr lang="cs-CZ" dirty="0"/>
          </a:p>
          <a:p>
            <a:pPr>
              <a:defRPr/>
            </a:pPr>
            <a:r>
              <a:rPr lang="cs-CZ" dirty="0" smtClean="0"/>
              <a:t>osobní </a:t>
            </a:r>
            <a:r>
              <a:rPr lang="cs-CZ" dirty="0"/>
              <a:t>nekapitálové společnosti,</a:t>
            </a:r>
          </a:p>
          <a:p>
            <a:pPr>
              <a:defRPr/>
            </a:pPr>
            <a:r>
              <a:rPr lang="cs-CZ" dirty="0"/>
              <a:t>zásadní </a:t>
            </a:r>
            <a:r>
              <a:rPr lang="cs-CZ" dirty="0" smtClean="0"/>
              <a:t>neziskovost,</a:t>
            </a:r>
            <a:endParaRPr lang="cs-CZ" dirty="0"/>
          </a:p>
          <a:p>
            <a:pPr>
              <a:defRPr/>
            </a:pPr>
            <a:r>
              <a:rPr lang="cs-CZ" dirty="0" smtClean="0"/>
              <a:t>členský princip,</a:t>
            </a:r>
            <a:endParaRPr lang="cs-CZ" dirty="0"/>
          </a:p>
          <a:p>
            <a:pPr>
              <a:defRPr/>
            </a:pPr>
            <a:r>
              <a:rPr lang="cs-CZ" dirty="0" smtClean="0"/>
              <a:t>dobrovolnost </a:t>
            </a:r>
            <a:r>
              <a:rPr lang="cs-CZ" dirty="0"/>
              <a:t>členství,</a:t>
            </a:r>
          </a:p>
          <a:p>
            <a:pPr>
              <a:defRPr/>
            </a:pPr>
            <a:r>
              <a:rPr lang="cs-CZ" dirty="0"/>
              <a:t>zásadní </a:t>
            </a:r>
            <a:r>
              <a:rPr lang="cs-CZ" dirty="0" smtClean="0"/>
              <a:t>otevřenost </a:t>
            </a:r>
            <a:r>
              <a:rPr lang="cs-CZ" dirty="0"/>
              <a:t>členství,</a:t>
            </a:r>
          </a:p>
          <a:p>
            <a:pPr>
              <a:defRPr/>
            </a:pPr>
            <a:r>
              <a:rPr lang="cs-CZ" dirty="0" smtClean="0"/>
              <a:t>modifikovaný registrační princip;</a:t>
            </a:r>
            <a:endParaRPr lang="cs-CZ" dirty="0"/>
          </a:p>
          <a:p>
            <a:pPr>
              <a:defRPr/>
            </a:pPr>
            <a:r>
              <a:rPr lang="cs-CZ" dirty="0" smtClean="0"/>
              <a:t>možnost </a:t>
            </a:r>
            <a:r>
              <a:rPr lang="cs-CZ" dirty="0"/>
              <a:t>vytváření odvozených a právně samostatných spolkových struktur vyšších – svazů (§ 214 odst. 2) nebo nižších - pobočných spolků (§ 219, § 228 n.).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53BFB8-F361-48C2-88A8-078D9FD21F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 smtClean="0"/>
              <a:t>Spolky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1847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Typová právní charakteristika spolků jako práv. osob:</a:t>
            </a:r>
          </a:p>
          <a:p>
            <a:pPr>
              <a:defRPr/>
            </a:pPr>
            <a:r>
              <a:rPr lang="cs-CZ" dirty="0"/>
              <a:t>Pojmové znaky spolkového typu právnické osoby, </a:t>
            </a:r>
            <a:r>
              <a:rPr lang="cs-CZ" dirty="0" smtClean="0"/>
              <a:t> </a:t>
            </a:r>
            <a:r>
              <a:rPr lang="cs-CZ" dirty="0"/>
              <a:t>obecnou a specifickou charakteristiku (účel – pojmový znak dle DZ k § 118 návrhu) </a:t>
            </a:r>
          </a:p>
          <a:p>
            <a:pPr>
              <a:defRPr/>
            </a:pPr>
            <a:r>
              <a:rPr lang="cs-CZ" dirty="0"/>
              <a:t>Identifikační znaky</a:t>
            </a:r>
          </a:p>
          <a:p>
            <a:pPr>
              <a:defRPr/>
            </a:pPr>
            <a:r>
              <a:rPr lang="cs-CZ" dirty="0"/>
              <a:t>Vznik spolkového typu právnické osoby</a:t>
            </a:r>
          </a:p>
          <a:p>
            <a:pPr>
              <a:defRPr/>
            </a:pPr>
            <a:r>
              <a:rPr lang="cs-CZ" dirty="0"/>
              <a:t>Členství ve spolku</a:t>
            </a:r>
          </a:p>
          <a:p>
            <a:pPr>
              <a:defRPr/>
            </a:pPr>
            <a:r>
              <a:rPr lang="cs-CZ" dirty="0"/>
              <a:t>Organizační struktura a činnost spolku</a:t>
            </a:r>
          </a:p>
          <a:p>
            <a:pPr>
              <a:defRPr/>
            </a:pPr>
            <a:r>
              <a:rPr lang="cs-CZ" dirty="0"/>
              <a:t>Změna a zánik spolku</a:t>
            </a:r>
          </a:p>
          <a:p>
            <a:pPr>
              <a:defRPr/>
            </a:pPr>
            <a:r>
              <a:rPr lang="cs-CZ" dirty="0"/>
              <a:t>Vliv veřejné sféry na právní poměry spolku</a:t>
            </a:r>
          </a:p>
          <a:p>
            <a:pPr>
              <a:defRPr/>
            </a:pPr>
            <a:r>
              <a:rPr lang="cs-CZ" dirty="0"/>
              <a:t>Fiskální režim spolku</a:t>
            </a:r>
          </a:p>
          <a:p>
            <a:pPr>
              <a:defRPr/>
            </a:pPr>
            <a:r>
              <a:rPr lang="cs-CZ" dirty="0"/>
              <a:t>Přeshraniční režim (osobní status) spolku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BAB836-408A-4868-8078-655E170D8E9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Fundace (§ 303-305)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58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smtClean="0"/>
              <a:t>Společné typové rysy fundací:</a:t>
            </a:r>
          </a:p>
          <a:p>
            <a:pPr marL="0" indent="0"/>
            <a:r>
              <a:rPr lang="cs-CZ" dirty="0" smtClean="0"/>
              <a:t>neosobní povaha právní osobnosti, naopak</a:t>
            </a:r>
          </a:p>
          <a:p>
            <a:pPr marL="0" indent="0"/>
            <a:r>
              <a:rPr lang="cs-CZ" dirty="0" smtClean="0"/>
              <a:t>spojení práv. osobnosti s </a:t>
            </a:r>
            <a:r>
              <a:rPr lang="cs-CZ" u="sng" dirty="0" smtClean="0"/>
              <a:t>účelově určeným majetkem</a:t>
            </a:r>
            <a:r>
              <a:rPr lang="cs-CZ" dirty="0" smtClean="0"/>
              <a:t>,</a:t>
            </a:r>
          </a:p>
          <a:p>
            <a:pPr marL="0" indent="0"/>
            <a:r>
              <a:rPr lang="cs-CZ" u="sng" dirty="0" smtClean="0"/>
              <a:t>společensky nebo hospodářsky užitečný účel</a:t>
            </a:r>
            <a:r>
              <a:rPr lang="cs-CZ" dirty="0" smtClean="0"/>
              <a:t>,</a:t>
            </a:r>
          </a:p>
          <a:p>
            <a:pPr marL="0" indent="0"/>
            <a:r>
              <a:rPr lang="cs-CZ" u="sng" dirty="0" smtClean="0"/>
              <a:t>konzervovaná vůl</a:t>
            </a:r>
            <a:r>
              <a:rPr lang="cs-CZ" u="sng" dirty="0" smtClean="0">
                <a:latin typeface="Arial" charset="0"/>
              </a:rPr>
              <a:t>e</a:t>
            </a:r>
            <a:r>
              <a:rPr lang="cs-CZ" u="sng" dirty="0" smtClean="0"/>
              <a:t> zřizovatele</a:t>
            </a:r>
            <a:r>
              <a:rPr lang="cs-CZ" dirty="0" smtClean="0"/>
              <a:t>, provázející nadační typ právnické osoby od vzniku po zánik,</a:t>
            </a:r>
          </a:p>
          <a:p>
            <a:pPr marL="0" indent="0"/>
            <a:r>
              <a:rPr lang="cs-CZ" dirty="0" smtClean="0"/>
              <a:t>omezení rozhodovací pravomocí orgánů,</a:t>
            </a:r>
          </a:p>
          <a:p>
            <a:pPr marL="0" indent="0"/>
            <a:r>
              <a:rPr lang="cs-CZ" dirty="0" smtClean="0"/>
              <a:t>přísnější pravidla organizační, dispozice s prostředky aj., sledující zachování fundací jejich účelu, a dále (podle míry liberalismu zákonodárce) větší či menší míra státního dohledu nebo veřejné kontroly nad fundačními subjekty.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659563"/>
            <a:ext cx="6837363" cy="4603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B428AB-19E2-44A3-82FC-967F6A082D3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Nadace (§ 306-393)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Pojmové znaky: majetek a účel</a:t>
            </a:r>
          </a:p>
          <a:p>
            <a:pPr>
              <a:defRPr/>
            </a:pPr>
            <a:r>
              <a:rPr lang="cs-CZ" sz="2000" dirty="0" smtClean="0"/>
              <a:t>Účel: opuštěna oblig. obecná prospěšnost, nahrazena obecným statusem veř. prospěšnosti (§146-150).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Nadace podle účelu :</a:t>
            </a:r>
          </a:p>
          <a:p>
            <a:pPr>
              <a:defRPr/>
            </a:pPr>
            <a:r>
              <a:rPr lang="cs-CZ" sz="2000" dirty="0"/>
              <a:t>obecně (veřejně) </a:t>
            </a:r>
            <a:r>
              <a:rPr lang="cs-CZ" sz="2000" dirty="0" smtClean="0"/>
              <a:t>prospěšn</a:t>
            </a:r>
            <a:r>
              <a:rPr lang="cs-CZ" sz="2000" dirty="0"/>
              <a:t>é</a:t>
            </a:r>
            <a:r>
              <a:rPr lang="cs-CZ" sz="2000" dirty="0" smtClean="0"/>
              <a:t>, sloužící </a:t>
            </a:r>
            <a:r>
              <a:rPr lang="cs-CZ" sz="2000" dirty="0"/>
              <a:t>obecnému blahu (§ </a:t>
            </a:r>
            <a:r>
              <a:rPr lang="cs-CZ" sz="2000" dirty="0" smtClean="0"/>
              <a:t>306/1), 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dobročinné, sloužící </a:t>
            </a:r>
            <a:r>
              <a:rPr lang="cs-CZ" sz="2000" dirty="0"/>
              <a:t>určenému okruhu osob (§ </a:t>
            </a:r>
            <a:r>
              <a:rPr lang="cs-CZ" sz="2000" dirty="0" smtClean="0"/>
              <a:t>306/1),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omezeně </a:t>
            </a:r>
            <a:r>
              <a:rPr lang="cs-CZ" sz="2000" dirty="0" smtClean="0"/>
              <a:t>podnikající </a:t>
            </a:r>
            <a:r>
              <a:rPr lang="cs-CZ" sz="2000" dirty="0"/>
              <a:t>(§ 307</a:t>
            </a:r>
            <a:r>
              <a:rPr lang="cs-CZ" sz="2000" dirty="0" smtClean="0"/>
              <a:t>). </a:t>
            </a:r>
            <a:r>
              <a:rPr lang="cs-CZ" sz="2000" dirty="0" err="1" smtClean="0"/>
              <a:t>Ot</a:t>
            </a:r>
            <a:r>
              <a:rPr lang="cs-CZ" sz="2000" dirty="0" smtClean="0"/>
              <a:t>.: </a:t>
            </a:r>
            <a:r>
              <a:rPr lang="cs-CZ" sz="2000" dirty="0"/>
              <a:t>existence nadací-podniků (spravujících kapitálový základ podnikatelských subjektů</a:t>
            </a:r>
            <a:r>
              <a:rPr lang="cs-CZ" sz="2000" dirty="0" smtClean="0"/>
              <a:t>).Limit: §307. Řešení: </a:t>
            </a:r>
            <a:r>
              <a:rPr lang="cs-CZ" sz="2000" dirty="0" err="1" smtClean="0"/>
              <a:t>svěřenský</a:t>
            </a:r>
            <a:r>
              <a:rPr lang="cs-CZ" sz="2000" dirty="0" smtClean="0"/>
              <a:t> fond,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podnikové,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rodinné,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s</a:t>
            </a:r>
            <a:r>
              <a:rPr lang="cs-CZ" sz="2000" dirty="0" smtClean="0"/>
              <a:t>amostatné (nesamostatné nelze nazvat nadace; srov. </a:t>
            </a:r>
            <a:r>
              <a:rPr lang="cs-CZ" sz="2000" dirty="0"/>
              <a:t>(přidružený fond - § 3491 a násl</a:t>
            </a:r>
            <a:r>
              <a:rPr lang="cs-CZ" sz="2000" dirty="0" smtClean="0"/>
              <a:t>.),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Možnost </a:t>
            </a:r>
            <a:r>
              <a:rPr lang="cs-CZ" sz="2000" b="1" dirty="0" smtClean="0"/>
              <a:t>změny </a:t>
            </a:r>
            <a:r>
              <a:rPr lang="cs-CZ" sz="2000" b="1" dirty="0"/>
              <a:t>účelu nadace </a:t>
            </a:r>
            <a:r>
              <a:rPr lang="cs-CZ" sz="2000" dirty="0"/>
              <a:t>(srov. § 321-326).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</a:t>
            </a:r>
            <a:r>
              <a:rPr lang="cs-CZ" dirty="0" err="1" smtClean="0"/>
              <a:t>prezenta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1BFBAB-00B2-48FD-A45F-0E336A1603F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Nadace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6813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Majetek nadace tvoří:</a:t>
            </a:r>
            <a:endParaRPr lang="cs-CZ" dirty="0"/>
          </a:p>
          <a:p>
            <a:pPr>
              <a:defRPr/>
            </a:pPr>
            <a:r>
              <a:rPr lang="cs-CZ" dirty="0"/>
              <a:t>nadační </a:t>
            </a:r>
            <a:r>
              <a:rPr lang="cs-CZ" dirty="0" smtClean="0"/>
              <a:t>jistina; ve finančním vyjádření n. kapitál,</a:t>
            </a:r>
            <a:endParaRPr lang="cs-CZ" dirty="0"/>
          </a:p>
          <a:p>
            <a:pPr>
              <a:defRPr/>
            </a:pPr>
            <a:r>
              <a:rPr lang="cs-CZ" dirty="0"/>
              <a:t>ostatní majetek (§ 335 n</a:t>
            </a:r>
            <a:r>
              <a:rPr lang="cs-CZ" dirty="0" smtClean="0"/>
              <a:t>.).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Nadační orgány tvoří:</a:t>
            </a:r>
            <a:endParaRPr lang="cs-CZ" dirty="0"/>
          </a:p>
          <a:p>
            <a:pPr>
              <a:defRPr/>
            </a:pPr>
            <a:r>
              <a:rPr lang="cs-CZ" dirty="0"/>
              <a:t>správní rada jako </a:t>
            </a:r>
            <a:r>
              <a:rPr lang="cs-CZ" b="1" dirty="0"/>
              <a:t>statutární orgán</a:t>
            </a:r>
            <a:r>
              <a:rPr lang="cs-CZ" dirty="0"/>
              <a:t> nadace (§ 362-367),</a:t>
            </a:r>
          </a:p>
          <a:p>
            <a:pPr>
              <a:defRPr/>
            </a:pPr>
            <a:r>
              <a:rPr lang="cs-CZ" dirty="0"/>
              <a:t>dozorčí rada jako kontrolní a revizní orgán nadace (§ 368-372), a nemusí-li být zřízena dozorčí rada (viz § 368 odst. 2</a:t>
            </a:r>
            <a:r>
              <a:rPr lang="cs-CZ" dirty="0" smtClean="0"/>
              <a:t>): </a:t>
            </a:r>
            <a:endParaRPr lang="cs-CZ" dirty="0"/>
          </a:p>
          <a:p>
            <a:pPr>
              <a:defRPr/>
            </a:pPr>
            <a:r>
              <a:rPr lang="cs-CZ" dirty="0"/>
              <a:t>revizor (§ 373-375), kterým může být i právnická osoba zaměřená profesně na kontrolní a revizní činnost (§ 373 odst. 2).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F5529-BAF6-44F8-8B6A-3909DB091F1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Nadační fondy (§ 394-401)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Odlišnosti právní od</a:t>
            </a:r>
            <a:r>
              <a:rPr lang="cs-CZ" sz="2000" smtClean="0"/>
              <a:t> nadací:</a:t>
            </a:r>
          </a:p>
          <a:p>
            <a:pPr marL="0" indent="0"/>
            <a:r>
              <a:rPr lang="cs-CZ" sz="2000" smtClean="0"/>
              <a:t>nadační fond </a:t>
            </a:r>
            <a:r>
              <a:rPr lang="cs-CZ" sz="2000" smtClean="0">
                <a:solidFill>
                  <a:schemeClr val="accent2"/>
                </a:solidFill>
              </a:rPr>
              <a:t>nevytváří nadační jistinu ani nadační kapitál</a:t>
            </a:r>
            <a:r>
              <a:rPr lang="cs-CZ" sz="2000" smtClean="0"/>
              <a:t>, spravuje pouze nadační </a:t>
            </a:r>
            <a:r>
              <a:rPr lang="cs-CZ" sz="2000" smtClean="0">
                <a:solidFill>
                  <a:schemeClr val="accent2"/>
                </a:solidFill>
              </a:rPr>
              <a:t>majetek</a:t>
            </a:r>
            <a:r>
              <a:rPr lang="cs-CZ" sz="2000" smtClean="0"/>
              <a:t>, který </a:t>
            </a:r>
            <a:r>
              <a:rPr lang="cs-CZ" sz="2000" smtClean="0">
                <a:solidFill>
                  <a:schemeClr val="accent2"/>
                </a:solidFill>
              </a:rPr>
              <a:t>nemusí splňovat předpoklad trvalého výnosu, </a:t>
            </a:r>
          </a:p>
          <a:p>
            <a:pPr marL="0" indent="0"/>
            <a:r>
              <a:rPr lang="cs-CZ" sz="2000" smtClean="0"/>
              <a:t>název nadační fond </a:t>
            </a:r>
            <a:r>
              <a:rPr lang="cs-CZ" sz="2000" smtClean="0">
                <a:solidFill>
                  <a:schemeClr val="accent2"/>
                </a:solidFill>
              </a:rPr>
              <a:t>musí obsahovat</a:t>
            </a:r>
            <a:r>
              <a:rPr lang="cs-CZ" sz="2000" smtClean="0"/>
              <a:t> slova „nadační fond“,</a:t>
            </a:r>
          </a:p>
          <a:p>
            <a:pPr marL="0" indent="0"/>
            <a:r>
              <a:rPr lang="cs-CZ" sz="2000" smtClean="0"/>
              <a:t>nadační fond </a:t>
            </a:r>
            <a:r>
              <a:rPr lang="cs-CZ" sz="2000" smtClean="0">
                <a:solidFill>
                  <a:schemeClr val="accent2"/>
                </a:solidFill>
              </a:rPr>
              <a:t>lze</a:t>
            </a:r>
            <a:r>
              <a:rPr lang="cs-CZ" sz="2000" smtClean="0"/>
              <a:t> , připouští-li tak výslovně zakladatelské právní jednání, na základě rozhodnutí správní rady po předchozím vyjádření dozorčí rady nebo revizora </a:t>
            </a:r>
            <a:r>
              <a:rPr lang="cs-CZ" sz="2000" smtClean="0">
                <a:solidFill>
                  <a:schemeClr val="accent2"/>
                </a:solidFill>
              </a:rPr>
              <a:t>změnit</a:t>
            </a:r>
            <a:r>
              <a:rPr lang="cs-CZ" sz="2000" smtClean="0"/>
              <a:t> co do právní formy </a:t>
            </a:r>
            <a:r>
              <a:rPr lang="cs-CZ" sz="2000" smtClean="0">
                <a:solidFill>
                  <a:schemeClr val="accent2"/>
                </a:solidFill>
              </a:rPr>
              <a:t>na</a:t>
            </a:r>
            <a:r>
              <a:rPr lang="cs-CZ" sz="2000" smtClean="0"/>
              <a:t> </a:t>
            </a:r>
            <a:r>
              <a:rPr lang="cs-CZ" sz="2000" smtClean="0">
                <a:solidFill>
                  <a:schemeClr val="accent2"/>
                </a:solidFill>
              </a:rPr>
              <a:t>nadaci</a:t>
            </a:r>
            <a:r>
              <a:rPr lang="cs-CZ" sz="2000" smtClean="0"/>
              <a:t>,</a:t>
            </a:r>
          </a:p>
          <a:p>
            <a:pPr marL="0" indent="0"/>
            <a:r>
              <a:rPr lang="cs-CZ" sz="2000" smtClean="0"/>
              <a:t>nadační fond může </a:t>
            </a:r>
            <a:r>
              <a:rPr lang="cs-CZ" sz="2000" smtClean="0">
                <a:solidFill>
                  <a:schemeClr val="accent2"/>
                </a:solidFill>
              </a:rPr>
              <a:t>zrušit s likvidací</a:t>
            </a:r>
            <a:r>
              <a:rPr lang="cs-CZ" sz="2000" smtClean="0"/>
              <a:t>:</a:t>
            </a:r>
          </a:p>
          <a:p>
            <a:pPr lvl="1"/>
            <a:r>
              <a:rPr lang="cs-CZ" sz="2000" smtClean="0"/>
              <a:t> správní rada, není-li trvale možné, aby nadační fond nadále plnil svůj účel,</a:t>
            </a:r>
          </a:p>
          <a:p>
            <a:pPr lvl="1"/>
            <a:r>
              <a:rPr lang="cs-CZ" sz="2000" smtClean="0"/>
              <a:t>soud na návrh osoby, která osvědčí právní zájem, pokud nadační fond neplní svůj účel.</a:t>
            </a:r>
          </a:p>
          <a:p>
            <a:pPr marL="0" indent="0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FCF2E8-FB94-406D-B955-04E35205C80F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503237"/>
          </a:xfrm>
        </p:spPr>
        <p:txBody>
          <a:bodyPr/>
          <a:lstStyle/>
          <a:p>
            <a:r>
              <a:rPr lang="cs-CZ" b="1" dirty="0" smtClean="0"/>
              <a:t>Ústavy (§ 402-418)</a:t>
            </a:r>
            <a:br>
              <a:rPr lang="cs-CZ" b="1" dirty="0" smtClean="0"/>
            </a:br>
            <a:endParaRPr lang="cs-CZ" b="1" dirty="0" smtClean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Soubor </a:t>
            </a:r>
            <a:r>
              <a:rPr lang="cs-CZ" smtClean="0">
                <a:solidFill>
                  <a:schemeClr val="accent2"/>
                </a:solidFill>
              </a:rPr>
              <a:t>věcné a osobní složky</a:t>
            </a:r>
            <a:r>
              <a:rPr lang="cs-CZ" smtClean="0"/>
              <a:t>. Není pojmově ani souborem majetku, ani sdružením osob. </a:t>
            </a:r>
            <a:endParaRPr lang="cs-CZ" sz="2000" smtClean="0"/>
          </a:p>
          <a:p>
            <a:r>
              <a:rPr lang="cs-CZ" smtClean="0"/>
              <a:t>Právní charakteristika vymezena především účelem: Využití věcné a osobní složky k provozování činnosti užitečné společensky nebo hospodářsky. </a:t>
            </a:r>
            <a:endParaRPr lang="cs-CZ" sz="2000" smtClean="0"/>
          </a:p>
          <a:p>
            <a:r>
              <a:rPr lang="cs-CZ" smtClean="0">
                <a:solidFill>
                  <a:schemeClr val="accent2"/>
                </a:solidFill>
              </a:rPr>
              <a:t>Činnost ústavu</a:t>
            </a:r>
            <a:r>
              <a:rPr lang="cs-CZ" smtClean="0"/>
              <a:t> je </a:t>
            </a:r>
            <a:r>
              <a:rPr lang="cs-CZ" smtClean="0">
                <a:solidFill>
                  <a:schemeClr val="accent2"/>
                </a:solidFill>
              </a:rPr>
              <a:t>dostupná každému</a:t>
            </a:r>
            <a:r>
              <a:rPr lang="cs-CZ" smtClean="0"/>
              <a:t> za předem stanovených podmínek.</a:t>
            </a:r>
            <a:endParaRPr lang="cs-CZ" sz="2000" smtClean="0"/>
          </a:p>
          <a:p>
            <a:r>
              <a:rPr lang="cs-CZ" smtClean="0"/>
              <a:t>Ústav </a:t>
            </a:r>
            <a:r>
              <a:rPr lang="cs-CZ" smtClean="0">
                <a:solidFill>
                  <a:schemeClr val="accent2"/>
                </a:solidFill>
              </a:rPr>
              <a:t>může podnikat, nikoli však</a:t>
            </a:r>
            <a:r>
              <a:rPr lang="cs-CZ" smtClean="0"/>
              <a:t> jako svou hlavní činnost a nikoli na újmu hlavní činnosti.</a:t>
            </a:r>
            <a:endParaRPr lang="cs-CZ" sz="2000" smtClean="0"/>
          </a:p>
          <a:p>
            <a:r>
              <a:rPr lang="cs-CZ" smtClean="0">
                <a:solidFill>
                  <a:schemeClr val="accent2"/>
                </a:solidFill>
              </a:rPr>
              <a:t>Zisk</a:t>
            </a:r>
            <a:r>
              <a:rPr lang="cs-CZ" smtClean="0"/>
              <a:t> lze použít pouze </a:t>
            </a:r>
            <a:r>
              <a:rPr lang="cs-CZ" smtClean="0">
                <a:solidFill>
                  <a:schemeClr val="accent2"/>
                </a:solidFill>
              </a:rPr>
              <a:t>k podpoře činnosti</a:t>
            </a:r>
            <a:r>
              <a:rPr lang="cs-CZ" smtClean="0"/>
              <a:t>, pro kterou byl ú. založen, a k úhradě nákladů </a:t>
            </a:r>
            <a:r>
              <a:rPr lang="cs-CZ" smtClean="0">
                <a:solidFill>
                  <a:schemeClr val="accent2"/>
                </a:solidFill>
              </a:rPr>
              <a:t>na svou správu</a:t>
            </a:r>
            <a:r>
              <a:rPr lang="cs-CZ" smtClean="0"/>
              <a:t>.</a:t>
            </a:r>
            <a:endParaRPr lang="cs-CZ" sz="2000" smtClean="0"/>
          </a:p>
          <a:p>
            <a:r>
              <a:rPr lang="cs-CZ" smtClean="0"/>
              <a:t>Název musí obs. slova „zapsaný ústav“ nebo „z.ú.“,</a:t>
            </a:r>
            <a:endParaRPr lang="cs-CZ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271CD4-B9F3-4202-AA4F-809133191E3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</a:rPr>
              <a:t>Přechodná ustanovení k PO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772400" cy="49337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Obecně</a:t>
            </a:r>
            <a:r>
              <a:rPr lang="cs-CZ" sz="1800" dirty="0" smtClean="0">
                <a:latin typeface="Arial" charset="0"/>
              </a:rPr>
              <a:t> § 3041-3053; viz též 3029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Dříve zahájená řízení o zápisu PO se dokončí podle </a:t>
            </a:r>
            <a:r>
              <a:rPr lang="cs-CZ" sz="1800" dirty="0" err="1" smtClean="0">
                <a:latin typeface="Arial" charset="0"/>
              </a:rPr>
              <a:t>dosav</a:t>
            </a:r>
            <a:r>
              <a:rPr lang="cs-CZ" sz="1800" dirty="0" smtClean="0">
                <a:latin typeface="Arial" charset="0"/>
              </a:rPr>
              <a:t>. předpisů</a:t>
            </a:r>
          </a:p>
          <a:p>
            <a:pPr lvl="1">
              <a:lnSpc>
                <a:spcPct val="80000"/>
              </a:lnSpc>
            </a:pPr>
            <a:r>
              <a:rPr lang="cs-CZ" sz="1800" dirty="0" err="1" smtClean="0">
                <a:latin typeface="Arial" charset="0"/>
              </a:rPr>
              <a:t>Ust</a:t>
            </a:r>
            <a:r>
              <a:rPr lang="cs-CZ" sz="1800" dirty="0" smtClean="0">
                <a:latin typeface="Arial" charset="0"/>
              </a:rPr>
              <a:t>. spol. </a:t>
            </a:r>
            <a:r>
              <a:rPr lang="cs-CZ" sz="1800" dirty="0" err="1" smtClean="0">
                <a:latin typeface="Arial" charset="0"/>
              </a:rPr>
              <a:t>sml</a:t>
            </a:r>
            <a:r>
              <a:rPr lang="cs-CZ" sz="1800" dirty="0" smtClean="0">
                <a:latin typeface="Arial" charset="0"/>
              </a:rPr>
              <a:t>./statutu PO upravených NOZ, odporující kogentním </a:t>
            </a:r>
            <a:r>
              <a:rPr lang="cs-CZ" sz="1800" dirty="0" err="1" smtClean="0">
                <a:latin typeface="Arial" charset="0"/>
              </a:rPr>
              <a:t>ust</a:t>
            </a:r>
            <a:r>
              <a:rPr lang="cs-CZ" sz="1800" dirty="0" smtClean="0">
                <a:latin typeface="Arial" charset="0"/>
              </a:rPr>
              <a:t>. NOZ, pozbývají závaznosti dnem nabytí jeho účinnosti – přizpůsobit do 3 let - sankce (§ 3041/2)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Občanská sdružení</a:t>
            </a:r>
            <a:r>
              <a:rPr lang="cs-CZ" sz="1800" dirty="0" smtClean="0">
                <a:latin typeface="Arial" charset="0"/>
              </a:rPr>
              <a:t> (</a:t>
            </a:r>
            <a:r>
              <a:rPr lang="cs-CZ" sz="1800" dirty="0" err="1" smtClean="0">
                <a:latin typeface="Arial" charset="0"/>
              </a:rPr>
              <a:t>o.s</a:t>
            </a:r>
            <a:r>
              <a:rPr lang="cs-CZ" sz="1800" dirty="0" smtClean="0">
                <a:latin typeface="Arial" charset="0"/>
              </a:rPr>
              <a:t>.) se považují za spolky dle NOZ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+ právo změnit právní formu na ústav nebo </a:t>
            </a:r>
            <a:r>
              <a:rPr lang="cs-CZ" sz="1800" dirty="0" err="1" smtClean="0">
                <a:latin typeface="Arial" charset="0"/>
              </a:rPr>
              <a:t>soc.družstvo</a:t>
            </a:r>
            <a:r>
              <a:rPr lang="cs-CZ" sz="1800" dirty="0" smtClean="0">
                <a:latin typeface="Arial" charset="0"/>
              </a:rPr>
              <a:t> (do konce 2013 na o.p.s.)</a:t>
            </a:r>
          </a:p>
          <a:p>
            <a:pPr lvl="1">
              <a:lnSpc>
                <a:spcPct val="80000"/>
              </a:lnSpc>
            </a:pPr>
            <a:r>
              <a:rPr lang="cs-CZ" sz="1800" dirty="0" err="1">
                <a:latin typeface="Arial" charset="0"/>
              </a:rPr>
              <a:t>o</a:t>
            </a:r>
            <a:r>
              <a:rPr lang="cs-CZ" sz="1800" dirty="0" err="1" smtClean="0">
                <a:latin typeface="Arial" charset="0"/>
              </a:rPr>
              <a:t>rg</a:t>
            </a:r>
            <a:r>
              <a:rPr lang="cs-CZ" sz="1800" dirty="0" smtClean="0">
                <a:latin typeface="Arial" charset="0"/>
              </a:rPr>
              <a:t>. jednotka </a:t>
            </a:r>
            <a:r>
              <a:rPr lang="cs-CZ" sz="1800" dirty="0" err="1" smtClean="0">
                <a:latin typeface="Arial" charset="0"/>
              </a:rPr>
              <a:t>o.s</a:t>
            </a:r>
            <a:r>
              <a:rPr lang="cs-CZ" sz="1800" dirty="0" smtClean="0">
                <a:latin typeface="Arial" charset="0"/>
              </a:rPr>
              <a:t>. – lhůta k zápisu jako </a:t>
            </a:r>
            <a:r>
              <a:rPr lang="cs-CZ" sz="1800" dirty="0" err="1" smtClean="0">
                <a:latin typeface="Arial" charset="0"/>
              </a:rPr>
              <a:t>pob</a:t>
            </a:r>
            <a:r>
              <a:rPr lang="cs-CZ" sz="1800" dirty="0" smtClean="0">
                <a:latin typeface="Arial" charset="0"/>
              </a:rPr>
              <a:t>. spolku 3 roky-prekluze!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podobně odborové </a:t>
            </a:r>
            <a:r>
              <a:rPr lang="cs-CZ" sz="1800" dirty="0" err="1" smtClean="0">
                <a:latin typeface="Arial" charset="0"/>
              </a:rPr>
              <a:t>org</a:t>
            </a:r>
            <a:r>
              <a:rPr lang="cs-CZ" sz="1800" dirty="0" smtClean="0">
                <a:latin typeface="Arial" charset="0"/>
              </a:rPr>
              <a:t>. aj. (§ 3045-3048)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Nadace</a:t>
            </a:r>
            <a:r>
              <a:rPr lang="cs-CZ" sz="1800" dirty="0" smtClean="0">
                <a:latin typeface="Arial" charset="0"/>
              </a:rPr>
              <a:t> podle OZ se považují za nadace podle NOZ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zakladatel může přizpůsobit – 2 roky!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Nadační fondy</a:t>
            </a:r>
            <a:r>
              <a:rPr lang="cs-CZ" sz="1800" dirty="0" smtClean="0">
                <a:latin typeface="Arial" charset="0"/>
              </a:rPr>
              <a:t> obdobně dtto (§ 3049)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O.p.s.</a:t>
            </a:r>
            <a:r>
              <a:rPr lang="cs-CZ" sz="1800" dirty="0" smtClean="0">
                <a:latin typeface="Arial" charset="0"/>
              </a:rPr>
              <a:t> se nadále řídí dosavadními předpisy (§ 3050)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právo změnit právní formu na ústav, N nebo NF podle NOZ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Zájmové sdružení PO</a:t>
            </a:r>
            <a:r>
              <a:rPr lang="cs-CZ" sz="1800" dirty="0" smtClean="0">
                <a:latin typeface="Arial" charset="0"/>
              </a:rPr>
              <a:t> (§ 20f-20i DOZ) se nadále řídí dosavadními předpisy (§ 3051)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právo změnit právní formu na spolek podle NOZ</a:t>
            </a:r>
          </a:p>
          <a:p>
            <a:pPr>
              <a:lnSpc>
                <a:spcPct val="80000"/>
              </a:lnSpc>
            </a:pPr>
            <a:endParaRPr lang="cs-CZ" sz="1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cs-CZ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827088" y="1125538"/>
            <a:ext cx="7772400" cy="501650"/>
          </a:xfrm>
        </p:spPr>
        <p:txBody>
          <a:bodyPr/>
          <a:lstStyle/>
          <a:p>
            <a:pPr eaLnBrk="1" hangingPunct="1"/>
            <a:r>
              <a:rPr lang="cs-CZ" b="1" dirty="0" smtClean="0"/>
              <a:t>Znaky právnických osob dle </a:t>
            </a:r>
            <a:r>
              <a:rPr lang="cs-CZ" b="1" dirty="0" smtClean="0"/>
              <a:t>OZ 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Vliv státu a práva na vznik PO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Právní osobnost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„Svéprávnost“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Deliktní způsobilost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Organizační struktura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„Národnost“ (osobní statut)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/>
              <a:t>Diskusní znaky – účel, majetek (majetková způsobilost)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2BB160-26A1-42FF-B13F-D818BCC71A3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1. Vliv státu a práva na vznik PO I</a:t>
            </a:r>
            <a:br>
              <a:rPr lang="cs-CZ" b="1" smtClean="0"/>
            </a:br>
            <a:endParaRPr lang="cs-CZ" b="1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Viz § 20 </a:t>
            </a:r>
            <a:r>
              <a:rPr lang="cs-CZ" sz="2800" dirty="0" smtClean="0"/>
              <a:t>OZ</a:t>
            </a:r>
            <a:endParaRPr lang="cs-CZ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Dvojí možnost výkladu: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dirty="0" smtClean="0">
                <a:solidFill>
                  <a:srgbClr val="FF0000"/>
                </a:solidFill>
              </a:rPr>
              <a:t>Celá definice: teorie fikce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 s odlišením PO SP a VP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dirty="0" smtClean="0">
                <a:solidFill>
                  <a:srgbClr val="FF0000"/>
                </a:solidFill>
              </a:rPr>
              <a:t>Teorie fikce první část,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druhá část může naznačovat teorii reality, dle DZ jde o uplatnění teorie podstatných náležitostí</a:t>
            </a:r>
          </a:p>
          <a:p>
            <a:pPr eaLnBrk="1" hangingPunct="1">
              <a:buFont typeface="Wingdings" pitchFamily="2" charset="2"/>
              <a:buAutoNum type="arabicParenR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86F8AF-7E94-4B82-986B-C9DA0661D406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1. Vliv státu a práva na vznik PO II</a:t>
            </a:r>
            <a:br>
              <a:rPr lang="cs-CZ" b="1" smtClean="0"/>
            </a:br>
            <a:r>
              <a:rPr lang="cs-CZ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41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800" b="1" dirty="0"/>
              <a:t>Postup vzniku</a:t>
            </a:r>
            <a:r>
              <a:rPr lang="cs-CZ" sz="2800" b="1" dirty="0" smtClean="0"/>
              <a:t>: </a:t>
            </a:r>
            <a:r>
              <a:rPr lang="cs-CZ" sz="2800" dirty="0" smtClean="0"/>
              <a:t>Ustavení - vznik</a:t>
            </a:r>
          </a:p>
          <a:p>
            <a:pPr>
              <a:defRPr/>
            </a:pPr>
            <a:r>
              <a:rPr lang="cs-CZ" sz="2800" b="1" dirty="0" smtClean="0"/>
              <a:t>Ustavení:</a:t>
            </a:r>
          </a:p>
          <a:p>
            <a:pPr lvl="1">
              <a:defRPr/>
            </a:pPr>
            <a:r>
              <a:rPr lang="cs-CZ" sz="2800" dirty="0" smtClean="0"/>
              <a:t>zakladatelské právní jednání</a:t>
            </a:r>
          </a:p>
          <a:p>
            <a:pPr lvl="2">
              <a:defRPr/>
            </a:pPr>
            <a:r>
              <a:rPr lang="cs-CZ" sz="2800" dirty="0"/>
              <a:t>p</a:t>
            </a:r>
            <a:r>
              <a:rPr lang="cs-CZ" sz="2800" dirty="0" smtClean="0"/>
              <a:t>řijetí stanov nebo uzavření jiné smlouvy (více osob)</a:t>
            </a:r>
          </a:p>
          <a:p>
            <a:pPr lvl="2">
              <a:defRPr/>
            </a:pPr>
            <a:r>
              <a:rPr lang="cs-CZ" sz="2800" dirty="0"/>
              <a:t>z</a:t>
            </a:r>
            <a:r>
              <a:rPr lang="cs-CZ" sz="2800" dirty="0" smtClean="0"/>
              <a:t>akladatelská listina (když to připustí zákon – 1 osoba; srov. § 11n. ZOK)</a:t>
            </a:r>
          </a:p>
          <a:p>
            <a:pPr lvl="1">
              <a:defRPr/>
            </a:pPr>
            <a:r>
              <a:rPr lang="cs-CZ" sz="2800" dirty="0" smtClean="0"/>
              <a:t>zákon</a:t>
            </a:r>
          </a:p>
          <a:p>
            <a:pPr lvl="1">
              <a:defRPr/>
            </a:pPr>
            <a:r>
              <a:rPr lang="cs-CZ" sz="2800" dirty="0"/>
              <a:t>j</a:t>
            </a:r>
            <a:r>
              <a:rPr lang="cs-CZ" sz="2800" dirty="0" smtClean="0"/>
              <a:t>iný způsob stanovený jiným předpisem (§ 122)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A251A5-5307-443B-970A-C51BA920512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 smtClean="0"/>
              <a:t>1. Vliv státu a práva na vznik PO III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329337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Vznik PO: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Pravidlem </a:t>
            </a:r>
            <a:r>
              <a:rPr lang="cs-CZ" b="1" dirty="0"/>
              <a:t>registrační </a:t>
            </a:r>
            <a:r>
              <a:rPr lang="cs-CZ" b="1" dirty="0" smtClean="0"/>
              <a:t>princip; vznik dnem registrace </a:t>
            </a:r>
            <a:r>
              <a:rPr lang="cs-CZ" dirty="0"/>
              <a:t>(§ 126)- výjimky:</a:t>
            </a:r>
          </a:p>
          <a:p>
            <a:pPr lvl="1">
              <a:buFontTx/>
              <a:buChar char="-"/>
              <a:defRPr/>
            </a:pPr>
            <a:r>
              <a:rPr lang="cs-CZ" dirty="0"/>
              <a:t>Vznik zákonem </a:t>
            </a:r>
            <a:r>
              <a:rPr lang="cs-CZ" dirty="0" smtClean="0"/>
              <a:t>(účinností, event. stanovením dne pozdějšího)</a:t>
            </a:r>
            <a:endParaRPr lang="cs-CZ" dirty="0"/>
          </a:p>
          <a:p>
            <a:pPr lvl="1">
              <a:buFontTx/>
              <a:buChar char="-"/>
              <a:defRPr/>
            </a:pPr>
            <a:r>
              <a:rPr lang="cs-CZ" dirty="0"/>
              <a:t>Zákonné </a:t>
            </a:r>
            <a:r>
              <a:rPr lang="cs-CZ" dirty="0" smtClean="0"/>
              <a:t>výjimky: vznik bez registrace (odkaz § 126/3)</a:t>
            </a:r>
            <a:endParaRPr lang="cs-CZ" dirty="0"/>
          </a:p>
          <a:p>
            <a:pPr lvl="2">
              <a:buFontTx/>
              <a:buChar char="-"/>
              <a:defRPr/>
            </a:pPr>
            <a:r>
              <a:rPr lang="cs-CZ" dirty="0"/>
              <a:t>V zákonem stanovených případech </a:t>
            </a:r>
            <a:r>
              <a:rPr lang="cs-CZ" b="1" dirty="0" smtClean="0"/>
              <a:t>princip koncesní </a:t>
            </a:r>
            <a:r>
              <a:rPr lang="cs-CZ" dirty="0" smtClean="0"/>
              <a:t>(pro založení nebo vznik – rozhodnutí orgánu veřejné moci); odkaz  § 126 odst. 3)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/>
              <a:t>Princip materiální i formální publicity </a:t>
            </a:r>
            <a:r>
              <a:rPr lang="cs-CZ" dirty="0"/>
              <a:t>(§ </a:t>
            </a:r>
            <a:r>
              <a:rPr lang="cs-CZ" dirty="0" smtClean="0"/>
              <a:t>121+ z.304)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Po vzniku PO:</a:t>
            </a:r>
          </a:p>
          <a:p>
            <a:pPr lvl="1">
              <a:buFontTx/>
              <a:buChar char="-"/>
              <a:defRPr/>
            </a:pPr>
            <a:r>
              <a:rPr lang="cs-CZ" dirty="0" smtClean="0"/>
              <a:t>se </a:t>
            </a:r>
            <a:r>
              <a:rPr lang="cs-CZ" b="1" dirty="0" smtClean="0"/>
              <a:t>nelze domáhat určení, že nevznikla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lze prohlásit PO za neplatnou </a:t>
            </a:r>
            <a:r>
              <a:rPr lang="cs-CZ" b="1" dirty="0"/>
              <a:t>=</a:t>
            </a:r>
            <a:r>
              <a:rPr lang="cs-CZ" b="1" dirty="0" smtClean="0"/>
              <a:t> vstup do likvidace (důvody v § 129)</a:t>
            </a:r>
            <a:endParaRPr lang="cs-CZ" b="1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97AAEC-592A-4E83-A2C5-F4BD04CB587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 smtClean="0"/>
              <a:t>2. Způsobilost k pr. a pov.- </a:t>
            </a:r>
            <a:r>
              <a:rPr lang="cs-CZ" b="1" smtClean="0">
                <a:solidFill>
                  <a:srgbClr val="FF0000"/>
                </a:solidFill>
              </a:rPr>
              <a:t>pr. osobnost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eaLnBrk="1" hangingPunct="1"/>
            <a:r>
              <a:rPr lang="cs-CZ" dirty="0" smtClean="0"/>
              <a:t>Dle terminologie </a:t>
            </a:r>
            <a:r>
              <a:rPr lang="cs-CZ" dirty="0" smtClean="0"/>
              <a:t>OZ </a:t>
            </a:r>
            <a:r>
              <a:rPr lang="cs-CZ" b="1" dirty="0" smtClean="0">
                <a:solidFill>
                  <a:srgbClr val="FF0000"/>
                </a:solidFill>
              </a:rPr>
              <a:t>„právní osobnost“ </a:t>
            </a:r>
            <a:r>
              <a:rPr lang="cs-CZ" dirty="0" smtClean="0"/>
              <a:t>(§ 15 odst. 1)</a:t>
            </a:r>
          </a:p>
          <a:p>
            <a:pPr eaLnBrk="1" hangingPunct="1"/>
            <a:r>
              <a:rPr lang="cs-CZ" dirty="0" smtClean="0"/>
              <a:t>§ 118: PO má právní osobnost od svého vzniku do zániku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Obecná limitace právní osobnosti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předmětem činnosti, resp. </a:t>
            </a:r>
            <a:r>
              <a:rPr lang="cs-CZ" dirty="0" smtClean="0">
                <a:solidFill>
                  <a:srgbClr val="FF0000"/>
                </a:solidFill>
              </a:rPr>
              <a:t>účelem (§ 144n.), resp. veřejnou či soukromou prospěšností (§ 146n.).</a:t>
            </a:r>
          </a:p>
          <a:p>
            <a:pPr eaLnBrk="1" hangingPunct="1"/>
            <a:r>
              <a:rPr lang="cs-CZ" dirty="0" smtClean="0"/>
              <a:t>§ 20 odst. 1 věta druhá: Právnická osoba může bez zřetele na předmět své činnosti mít práva a povinnosti, </a:t>
            </a:r>
            <a:r>
              <a:rPr lang="pt-BR" dirty="0" smtClean="0"/>
              <a:t>které se slu</a:t>
            </a:r>
            <a:r>
              <a:rPr lang="cs-CZ" dirty="0" smtClean="0"/>
              <a:t>č</a:t>
            </a:r>
            <a:r>
              <a:rPr lang="pt-BR" dirty="0" smtClean="0"/>
              <a:t>ují s její právní povahou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b="1" dirty="0" smtClean="0">
                <a:solidFill>
                  <a:srgbClr val="FF0000"/>
                </a:solidFill>
              </a:rPr>
              <a:t>=nepřijata </a:t>
            </a:r>
            <a:r>
              <a:rPr lang="cs-CZ" b="1" dirty="0" err="1" smtClean="0">
                <a:solidFill>
                  <a:srgbClr val="FF0000"/>
                </a:solidFill>
              </a:rPr>
              <a:t>spec.subjektivita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 smtClean="0"/>
          </a:p>
          <a:p>
            <a:pPr eaLnBrk="1" hangingPunct="1"/>
            <a:r>
              <a:rPr lang="cs-CZ" dirty="0" smtClean="0"/>
              <a:t> § 16 : Právní osobnosti ani svéprávnosti se nikdo (ani PO) nemůže vzdát ani zčásti; učiní-li tak, nepřihlíží se k tomu.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299261-DAED-4ED7-92B5-30591EBF419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936103"/>
          </a:xfrm>
        </p:spPr>
        <p:txBody>
          <a:bodyPr/>
          <a:lstStyle/>
          <a:p>
            <a:pPr eaLnBrk="1" hangingPunct="1"/>
            <a:r>
              <a:rPr lang="cs-CZ" b="1" dirty="0" smtClean="0"/>
              <a:t>3.Způsobilost k </a:t>
            </a:r>
            <a:r>
              <a:rPr lang="cs-CZ" b="1" dirty="0" err="1" smtClean="0"/>
              <a:t>pr</a:t>
            </a:r>
            <a:r>
              <a:rPr lang="cs-CZ" b="1" dirty="0" smtClean="0"/>
              <a:t>. </a:t>
            </a:r>
            <a:r>
              <a:rPr lang="cs-CZ" b="1" dirty="0" smtClean="0">
                <a:latin typeface="Arial" charset="0"/>
              </a:rPr>
              <a:t>ú</a:t>
            </a:r>
            <a:r>
              <a:rPr lang="cs-CZ" b="1" dirty="0" smtClean="0"/>
              <a:t>konům</a:t>
            </a:r>
            <a:r>
              <a:rPr lang="cs-CZ" b="1" dirty="0" smtClean="0">
                <a:latin typeface="Arial" charset="0"/>
              </a:rPr>
              <a:t>/</a:t>
            </a:r>
            <a:r>
              <a:rPr lang="cs-CZ" b="1" dirty="0" smtClean="0">
                <a:solidFill>
                  <a:schemeClr val="accent2"/>
                </a:solidFill>
                <a:latin typeface="Arial" charset="0"/>
              </a:rPr>
              <a:t>jednáním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(svéprávnost) - jednání přičitatelná PO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684213" y="2205038"/>
            <a:ext cx="7772400" cy="4357687"/>
          </a:xfrm>
        </p:spPr>
        <p:txBody>
          <a:bodyPr/>
          <a:lstStyle/>
          <a:p>
            <a:pPr eaLnBrk="1" hangingPunct="1"/>
            <a:r>
              <a:rPr lang="cs-CZ" dirty="0" smtClean="0"/>
              <a:t>Terminologicky způsobilost k právnímu jednání-  </a:t>
            </a:r>
            <a:r>
              <a:rPr lang="cs-CZ" dirty="0" smtClean="0">
                <a:solidFill>
                  <a:srgbClr val="FF0000"/>
                </a:solidFill>
              </a:rPr>
              <a:t> svéprávnost - § 15 odst. 2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Vychází se z teze, že </a:t>
            </a:r>
            <a:r>
              <a:rPr lang="cs-CZ" b="1" dirty="0" smtClean="0">
                <a:solidFill>
                  <a:srgbClr val="FF0000"/>
                </a:solidFill>
              </a:rPr>
              <a:t>PO svéprávnost nemá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Jednání za PO je v OZ chápáno jako </a:t>
            </a:r>
            <a:r>
              <a:rPr lang="cs-CZ" b="1" dirty="0" smtClean="0">
                <a:solidFill>
                  <a:srgbClr val="FF0000"/>
                </a:solidFill>
              </a:rPr>
              <a:t>zastupování </a:t>
            </a:r>
            <a:r>
              <a:rPr lang="cs-CZ" dirty="0" smtClean="0"/>
              <a:t>(§ 161, 162..)- jedná člen orgánu, nikoli orgán jako celek - § 151, 162..)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Otázka limitace způsobilosti k právnímu jednání účelem (§ 144n.), resp. veřejnou či soukromou prospěšností (§ 146n.).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– viz sub 2. právní osobnost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550025"/>
            <a:ext cx="663575" cy="263525"/>
          </a:xfrm>
        </p:spPr>
        <p:txBody>
          <a:bodyPr/>
          <a:lstStyle/>
          <a:p>
            <a:pPr>
              <a:defRPr/>
            </a:pPr>
            <a:fld id="{21E6F1F9-16C4-4C4A-A9CE-F1163D5D112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3. Jednání (právní) PO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§ 161-166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Statutární orgán (člen)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Opatrovník</a:t>
            </a:r>
            <a:r>
              <a:rPr lang="cs-CZ" dirty="0" smtClean="0"/>
              <a:t> (§165)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Zaměstnanci v rozsahu své funkce (jak se jeví T), </a:t>
            </a:r>
            <a:r>
              <a:rPr lang="cs-CZ" dirty="0" smtClean="0">
                <a:solidFill>
                  <a:srgbClr val="FF0000"/>
                </a:solidFill>
              </a:rPr>
              <a:t>obdobně člen PO nebo člen jiného orgánu </a:t>
            </a:r>
            <a:r>
              <a:rPr lang="cs-CZ" u="sng" dirty="0" smtClean="0">
                <a:solidFill>
                  <a:srgbClr val="FF0000"/>
                </a:solidFill>
              </a:rPr>
              <a:t>nezapsaného</a:t>
            </a:r>
            <a:r>
              <a:rPr lang="cs-CZ" dirty="0" smtClean="0">
                <a:solidFill>
                  <a:srgbClr val="FF0000"/>
                </a:solidFill>
              </a:rPr>
              <a:t> do VR </a:t>
            </a:r>
            <a:r>
              <a:rPr lang="cs-CZ" dirty="0" smtClean="0"/>
              <a:t>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+ zastoupení PO - podnikatele (§ </a:t>
            </a:r>
            <a:r>
              <a:rPr lang="cs-CZ" dirty="0" smtClean="0"/>
              <a:t>430/1 v rozsahu pověření, § 430/2 – dobrá víra T), </a:t>
            </a:r>
            <a:r>
              <a:rPr lang="cs-CZ" dirty="0" smtClean="0"/>
              <a:t>prokura (§ 450</a:t>
            </a:r>
            <a:r>
              <a:rPr lang="cs-CZ" dirty="0" smtClean="0"/>
              <a:t>), zastoupení </a:t>
            </a:r>
            <a:r>
              <a:rPr lang="cs-CZ" dirty="0" smtClean="0"/>
              <a:t>vedoucího odštěpného závodu (§ 503/1)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Interní omezení </a:t>
            </a:r>
            <a:r>
              <a:rPr lang="cs-CZ" dirty="0" err="1" smtClean="0"/>
              <a:t>zástupčího</a:t>
            </a:r>
            <a:r>
              <a:rPr lang="cs-CZ" dirty="0" smtClean="0"/>
              <a:t> oprávnění jen bylo-li známo T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8309A-8870-42A4-8784-3945A4E4B24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458</TotalTime>
  <Words>1763</Words>
  <Application>Microsoft Office PowerPoint</Application>
  <PresentationFormat>Předvádění na obrazovce (4:3)</PresentationFormat>
  <Paragraphs>256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3558</vt:lpstr>
      <vt:lpstr>BÉŽOVÁ TITL</vt:lpstr>
      <vt:lpstr>Občanský zákoník Právnické osoby Obecná ustanovení § 118-209  Korporace – Spolky § 210-302 Fundace – Nadace, n.fondy § 303-401 Ústavy § 402-418 </vt:lpstr>
      <vt:lpstr>Obecná charakteristika PO (§ 118-209) </vt:lpstr>
      <vt:lpstr>Znaky právnických osob dle OZ </vt:lpstr>
      <vt:lpstr>1. Vliv státu a práva na vznik PO I </vt:lpstr>
      <vt:lpstr>1. Vliv státu a práva na vznik PO II  </vt:lpstr>
      <vt:lpstr>1. Vliv státu a práva na vznik PO III </vt:lpstr>
      <vt:lpstr>2. Způsobilost k pr. a pov.- pr. osobnost </vt:lpstr>
      <vt:lpstr>3.Způsobilost k pr. úkonům/jednáním (svéprávnost) - jednání přičitatelná PO   </vt:lpstr>
      <vt:lpstr>3. Jednání (právní) PO</vt:lpstr>
      <vt:lpstr>3. Jednání PO (pokračování)</vt:lpstr>
      <vt:lpstr>4. Deliktní způsobilost </vt:lpstr>
      <vt:lpstr>5. Organizační struktura </vt:lpstr>
      <vt:lpstr>Identifikační znaky:  1. Název</vt:lpstr>
      <vt:lpstr>Identifikační znaky:  2. Sídlo</vt:lpstr>
      <vt:lpstr>Identifikační znaky:  3. „Národnost“-os.statut I</vt:lpstr>
      <vt:lpstr>3. „Národnost“-os.statut II</vt:lpstr>
      <vt:lpstr>Typologie právnických osob v OZ</vt:lpstr>
      <vt:lpstr>Korporace (§ 210-213)</vt:lpstr>
      <vt:lpstr>Korporace II</vt:lpstr>
      <vt:lpstr>Spolky (§ 214-302) </vt:lpstr>
      <vt:lpstr>Spolky II</vt:lpstr>
      <vt:lpstr>Fundace (§ 303-305)</vt:lpstr>
      <vt:lpstr>Nadace (§ 306-393)</vt:lpstr>
      <vt:lpstr>Nadace III</vt:lpstr>
      <vt:lpstr>Nadační fondy (§ 394-401)</vt:lpstr>
      <vt:lpstr>Ústavy (§ 402-418) </vt:lpstr>
      <vt:lpstr>Přechodná ustanovení k PO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Uživatel systému Windows</cp:lastModifiedBy>
  <cp:revision>54</cp:revision>
  <dcterms:created xsi:type="dcterms:W3CDTF">2012-04-17T18:58:32Z</dcterms:created>
  <dcterms:modified xsi:type="dcterms:W3CDTF">2018-04-18T17:43:51Z</dcterms:modified>
</cp:coreProperties>
</file>