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1" r:id="rId2"/>
    <p:sldId id="258" r:id="rId3"/>
    <p:sldId id="282" r:id="rId4"/>
    <p:sldId id="284" r:id="rId5"/>
    <p:sldId id="283" r:id="rId6"/>
    <p:sldId id="260" r:id="rId7"/>
    <p:sldId id="261" r:id="rId8"/>
    <p:sldId id="279" r:id="rId9"/>
    <p:sldId id="28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6" r:id="rId23"/>
    <p:sldId id="285" r:id="rId24"/>
    <p:sldId id="274" r:id="rId25"/>
    <p:sldId id="275" r:id="rId26"/>
    <p:sldId id="287" r:id="rId27"/>
    <p:sldId id="288" r:id="rId28"/>
    <p:sldId id="276" r:id="rId29"/>
    <p:sldId id="290" r:id="rId30"/>
    <p:sldId id="289" r:id="rId31"/>
    <p:sldId id="292" r:id="rId32"/>
    <p:sldId id="291" r:id="rId33"/>
    <p:sldId id="293" r:id="rId34"/>
    <p:sldId id="277" r:id="rId35"/>
    <p:sldId id="295" r:id="rId36"/>
    <p:sldId id="297" r:id="rId37"/>
    <p:sldId id="278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15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50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0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54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430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081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68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926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5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5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66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16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21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52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94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D052-E320-42A6-A562-02F420FC66C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F1EF-2F74-4A75-B008-7B25B0F91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94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Žaloba proti rozhodnutí správního orgánu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Lavický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Žalobní legitimace dle § 65 odst. 2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smtClean="0"/>
              <a:t>Účastník správního řízení (vč. opomenutého úč.)</a:t>
            </a:r>
          </a:p>
          <a:p>
            <a:pPr eaLnBrk="1" hangingPunct="1"/>
            <a:r>
              <a:rPr lang="cs-CZ" altLang="cs-CZ" sz="2800" smtClean="0"/>
              <a:t>Není legitimován dle § 65 odst. 1</a:t>
            </a:r>
          </a:p>
          <a:p>
            <a:pPr lvl="1" eaLnBrk="1" hangingPunct="1"/>
            <a:r>
              <a:rPr lang="cs-CZ" altLang="cs-CZ" smtClean="0"/>
              <a:t>v řízení nešlo o jeho práva, tento účastník v něm hájil pouze určité zájmy (např. ekologické spolky)</a:t>
            </a:r>
          </a:p>
          <a:p>
            <a:pPr eaLnBrk="1" hangingPunct="1"/>
            <a:r>
              <a:rPr lang="cs-CZ" altLang="cs-CZ" sz="2800" smtClean="0"/>
              <a:t>Tvrzení o zkrácení na právech zájemníku příslušejících (procesní práva)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4628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Zvláštní žalobní legitimace dle § 66</a:t>
            </a:r>
            <a:endParaRPr lang="cs-CZ" dirty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 smtClean="0"/>
              <a:t>Správní orgán</a:t>
            </a:r>
          </a:p>
          <a:p>
            <a:pPr lvl="1" eaLnBrk="1" hangingPunct="1"/>
            <a:r>
              <a:rPr lang="cs-CZ" altLang="cs-CZ" dirty="0" smtClean="0"/>
              <a:t>nevyskytuje se</a:t>
            </a:r>
          </a:p>
          <a:p>
            <a:pPr eaLnBrk="1" hangingPunct="1"/>
            <a:r>
              <a:rPr lang="cs-CZ" altLang="cs-CZ" dirty="0" smtClean="0"/>
              <a:t>Nejvyšší státní zástupce</a:t>
            </a:r>
          </a:p>
          <a:p>
            <a:pPr lvl="1" eaLnBrk="1" hangingPunct="1"/>
            <a:r>
              <a:rPr lang="cs-CZ" altLang="cs-CZ" dirty="0" smtClean="0"/>
              <a:t>závažný veřejný zájem</a:t>
            </a:r>
          </a:p>
          <a:p>
            <a:pPr lvl="1" eaLnBrk="1" hangingPunct="1"/>
            <a:r>
              <a:rPr lang="cs-CZ" altLang="cs-CZ" dirty="0" smtClean="0"/>
              <a:t>neplatí požadavek vyčerpání opravných prostředků</a:t>
            </a:r>
          </a:p>
          <a:p>
            <a:pPr eaLnBrk="1" hangingPunct="1"/>
            <a:r>
              <a:rPr lang="cs-CZ" altLang="cs-CZ" dirty="0" smtClean="0"/>
              <a:t>Veřejný ochránce práv</a:t>
            </a:r>
          </a:p>
          <a:p>
            <a:pPr eaLnBrk="1" hangingPunct="1"/>
            <a:r>
              <a:rPr lang="cs-CZ" altLang="cs-CZ" dirty="0" smtClean="0"/>
              <a:t>Ten, o kom to stanoví zákon nebo mezinárodní smlouva</a:t>
            </a:r>
          </a:p>
          <a:p>
            <a:pPr lvl="1"/>
            <a:r>
              <a:rPr lang="cs-CZ" altLang="cs-CZ" dirty="0" smtClean="0"/>
              <a:t>např. spolky, OPS a obce podle § 23/10 z. č. 100/2001 Sb.</a:t>
            </a:r>
          </a:p>
        </p:txBody>
      </p:sp>
    </p:spTree>
    <p:extLst>
      <p:ext uri="{BB962C8B-B14F-4D97-AF65-F5344CB8AC3E}">
        <p14:creationId xmlns:p14="http://schemas.microsoft.com/office/powerpoint/2010/main" val="2767823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Žalovaný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Správní </a:t>
            </a:r>
            <a:r>
              <a:rPr lang="cs-CZ" dirty="0" smtClean="0"/>
              <a:t>orgán </a:t>
            </a:r>
          </a:p>
          <a:p>
            <a:pPr lvl="1" indent="-246888">
              <a:defRPr/>
            </a:pPr>
            <a:r>
              <a:rPr lang="cs-CZ" dirty="0" smtClean="0"/>
              <a:t>který </a:t>
            </a:r>
            <a:r>
              <a:rPr lang="cs-CZ" dirty="0"/>
              <a:t>rozhodl </a:t>
            </a:r>
            <a:r>
              <a:rPr lang="cs-CZ" b="1" dirty="0"/>
              <a:t>v posledním </a:t>
            </a:r>
            <a:r>
              <a:rPr lang="cs-CZ" b="1" dirty="0" smtClean="0"/>
              <a:t>stupni</a:t>
            </a:r>
          </a:p>
          <a:p>
            <a:pPr lvl="1" indent="-246888">
              <a:defRPr/>
            </a:pPr>
            <a:r>
              <a:rPr lang="cs-CZ" dirty="0" smtClean="0"/>
              <a:t>na </a:t>
            </a:r>
            <a:r>
              <a:rPr lang="cs-CZ" dirty="0"/>
              <a:t>který jeho působnost přešla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Správní orgán:</a:t>
            </a:r>
          </a:p>
          <a:p>
            <a:pPr lvl="1" indent="-246888">
              <a:defRPr/>
            </a:pPr>
            <a:r>
              <a:rPr lang="cs-CZ" dirty="0"/>
              <a:t>§ 4 odst. 1 písm. a) </a:t>
            </a:r>
            <a:r>
              <a:rPr lang="cs-CZ" dirty="0" smtClean="0"/>
              <a:t>SŘS</a:t>
            </a:r>
          </a:p>
          <a:p>
            <a:pPr lvl="2" indent="-246888">
              <a:defRPr/>
            </a:pPr>
            <a:r>
              <a:rPr lang="cs-CZ" dirty="0" smtClean="0"/>
              <a:t>mj. i profesní komory, </a:t>
            </a:r>
          </a:p>
          <a:p>
            <a:pPr lvl="2" indent="-246888">
              <a:defRPr/>
            </a:pPr>
            <a:r>
              <a:rPr lang="cs-CZ" dirty="0" smtClean="0"/>
              <a:t>někdy též vláda, prezident republiky</a:t>
            </a:r>
          </a:p>
          <a:p>
            <a:pPr lvl="2" indent="-246888">
              <a:defRPr/>
            </a:pPr>
            <a:r>
              <a:rPr lang="cs-CZ" dirty="0" smtClean="0"/>
              <a:t>ministerstvo, nikoli ministr</a:t>
            </a:r>
            <a:endParaRPr lang="cs-CZ" dirty="0"/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Žalovaný je určen zákonem</a:t>
            </a:r>
          </a:p>
          <a:p>
            <a:pPr lvl="1" indent="-246888">
              <a:defRPr/>
            </a:pPr>
            <a:r>
              <a:rPr lang="cs-CZ" dirty="0" smtClean="0"/>
              <a:t>v případě nesprávného označení v žalobě bude soud jednat s tím, kdo je skutečně žalovaným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67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Nepřípustnost a kompetenční výluky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§ 68 a § 70 SŘS</a:t>
            </a:r>
          </a:p>
          <a:p>
            <a:pPr eaLnBrk="1" hangingPunct="1"/>
            <a:r>
              <a:rPr lang="cs-CZ" altLang="cs-CZ" b="1" smtClean="0"/>
              <a:t>Restriktivní interpretace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Ze soudního pravomoci </a:t>
            </a:r>
            <a:r>
              <a:rPr lang="cs-CZ" altLang="cs-CZ" b="1" smtClean="0"/>
              <a:t>nelze vyloučit</a:t>
            </a:r>
            <a:r>
              <a:rPr lang="cs-CZ" altLang="cs-CZ" smtClean="0"/>
              <a:t> přezkum rozhodnutí týkajících se</a:t>
            </a:r>
          </a:p>
          <a:p>
            <a:pPr lvl="1" eaLnBrk="1" hangingPunct="1"/>
            <a:r>
              <a:rPr lang="cs-CZ" altLang="cs-CZ" b="1" smtClean="0"/>
              <a:t>základních práv a svobod </a:t>
            </a:r>
            <a:r>
              <a:rPr lang="cs-CZ" altLang="cs-CZ" smtClean="0"/>
              <a:t>(čl. 36 odst. 2 Listiny)</a:t>
            </a:r>
          </a:p>
          <a:p>
            <a:pPr lvl="1" eaLnBrk="1" hangingPunct="1"/>
            <a:r>
              <a:rPr lang="cs-CZ" altLang="cs-CZ" b="1" smtClean="0"/>
              <a:t>občanských práv a závazků nebo trestních obvinění</a:t>
            </a:r>
            <a:r>
              <a:rPr lang="cs-CZ" altLang="cs-CZ" smtClean="0"/>
              <a:t> (6 odst. 1 Úmluvy)</a:t>
            </a:r>
          </a:p>
        </p:txBody>
      </p:sp>
    </p:spTree>
    <p:extLst>
      <p:ext uri="{BB962C8B-B14F-4D97-AF65-F5344CB8AC3E}">
        <p14:creationId xmlns:p14="http://schemas.microsoft.com/office/powerpoint/2010/main" val="284289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Nepřípustnost žaloby (§ 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Nevyčerpání řádných opravných prostředků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vztahuje se extenzivně i na rozhodnutí v blokovém řízení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neplatí pro žalobu NSZ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Rozhodnutí v </a:t>
            </a:r>
            <a:r>
              <a:rPr lang="cs-CZ" b="1" dirty="0" smtClean="0"/>
              <a:t>soukromoprávní </a:t>
            </a:r>
            <a:r>
              <a:rPr lang="cs-CZ" dirty="0" smtClean="0"/>
              <a:t>věci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viz dále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Písm. c) (</a:t>
            </a:r>
            <a:r>
              <a:rPr lang="cs-CZ" b="1" dirty="0" smtClean="0"/>
              <a:t>nicotnost</a:t>
            </a:r>
            <a:r>
              <a:rPr lang="cs-CZ" dirty="0" smtClean="0"/>
              <a:t>) se neuplatní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Napadání pouze </a:t>
            </a:r>
            <a:r>
              <a:rPr lang="cs-CZ" b="1" dirty="0" smtClean="0"/>
              <a:t>důvodů</a:t>
            </a:r>
            <a:r>
              <a:rPr lang="cs-CZ" dirty="0" smtClean="0"/>
              <a:t> rozhodnutí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Návrh na přezkum rozhodnutí </a:t>
            </a:r>
            <a:r>
              <a:rPr lang="cs-CZ" b="1" dirty="0" smtClean="0"/>
              <a:t>vyloučených</a:t>
            </a:r>
            <a:r>
              <a:rPr lang="cs-CZ" dirty="0" smtClean="0"/>
              <a:t> z přezkumu (viz § 70)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Dále viz </a:t>
            </a:r>
            <a:r>
              <a:rPr lang="cs-CZ" b="1" dirty="0" smtClean="0"/>
              <a:t>§ 66 odst. 5 a 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429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Věci projednávané v režimu části V. (I.)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Rozhodnutí ve věcech </a:t>
            </a:r>
            <a:r>
              <a:rPr lang="cs-CZ" altLang="cs-CZ" b="1" smtClean="0"/>
              <a:t>vkladu práva k nemovitostem</a:t>
            </a:r>
            <a:r>
              <a:rPr lang="cs-CZ" altLang="cs-CZ" smtClean="0"/>
              <a:t> (§ 249 odst. 2 OSŘ) </a:t>
            </a:r>
          </a:p>
          <a:p>
            <a:pPr lvl="1" eaLnBrk="1" hangingPunct="1"/>
            <a:r>
              <a:rPr lang="cs-CZ" altLang="cs-CZ" smtClean="0"/>
              <a:t>ostatní katastrální věci považuje judikatura za veřejnoprávní</a:t>
            </a:r>
          </a:p>
          <a:p>
            <a:pPr eaLnBrk="1" hangingPunct="1"/>
            <a:r>
              <a:rPr lang="cs-CZ" altLang="cs-CZ" smtClean="0"/>
              <a:t>Rozhodnutí o </a:t>
            </a:r>
            <a:r>
              <a:rPr lang="cs-CZ" altLang="cs-CZ" b="1" smtClean="0"/>
              <a:t>vyvlastnění</a:t>
            </a:r>
            <a:r>
              <a:rPr lang="cs-CZ" altLang="cs-CZ" smtClean="0"/>
              <a:t> (§ 28 z. č. 184/2006 Sb.)</a:t>
            </a:r>
          </a:p>
          <a:p>
            <a:pPr eaLnBrk="1" hangingPunct="1"/>
            <a:r>
              <a:rPr lang="cs-CZ" altLang="cs-CZ" smtClean="0"/>
              <a:t>Některá rozhodnutí podle z. č. </a:t>
            </a:r>
            <a:r>
              <a:rPr lang="cs-CZ" altLang="cs-CZ" b="1" smtClean="0"/>
              <a:t>229/1991</a:t>
            </a:r>
            <a:r>
              <a:rPr lang="cs-CZ" altLang="cs-CZ" smtClean="0"/>
              <a:t> Sb.: § 9 odst. 2, § 9 odst. 4, § 9 odst. 7 a § 6 odst. 3</a:t>
            </a:r>
          </a:p>
        </p:txBody>
      </p:sp>
    </p:spTree>
    <p:extLst>
      <p:ext uri="{BB962C8B-B14F-4D97-AF65-F5344CB8AC3E}">
        <p14:creationId xmlns:p14="http://schemas.microsoft.com/office/powerpoint/2010/main" val="256473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Věci projednávané v režimu části V. (II.)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3400" smtClean="0"/>
              <a:t>Rozhodnutí ČTÚ ve věci </a:t>
            </a:r>
            <a:r>
              <a:rPr lang="cs-CZ" altLang="cs-CZ" sz="3400" b="1" smtClean="0"/>
              <a:t>vyúčtování ceny za služby elektronických komunikací</a:t>
            </a:r>
          </a:p>
          <a:p>
            <a:pPr eaLnBrk="1" hangingPunct="1"/>
            <a:r>
              <a:rPr lang="cs-CZ" altLang="cs-CZ" sz="3400" smtClean="0"/>
              <a:t>Rozhodnutí ÚP o </a:t>
            </a:r>
            <a:r>
              <a:rPr lang="cs-CZ" altLang="cs-CZ" sz="3400" b="1" smtClean="0"/>
              <a:t>mzdových nárocích zaměstnance</a:t>
            </a:r>
            <a:r>
              <a:rPr lang="cs-CZ" altLang="cs-CZ" sz="3400" smtClean="0"/>
              <a:t> při platební neschopnosti zaměstnavatele podle § 9 odst. 4 z. č. 118/2000 Sb.</a:t>
            </a:r>
          </a:p>
        </p:txBody>
      </p:sp>
    </p:spTree>
    <p:extLst>
      <p:ext uri="{BB962C8B-B14F-4D97-AF65-F5344CB8AC3E}">
        <p14:creationId xmlns:p14="http://schemas.microsoft.com/office/powerpoint/2010/main" val="176071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Kompetenční výluky I.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Úkony, které </a:t>
            </a:r>
            <a:r>
              <a:rPr lang="cs-CZ" altLang="cs-CZ" b="1" smtClean="0"/>
              <a:t>nejsou rozhodnutími </a:t>
            </a:r>
            <a:r>
              <a:rPr lang="cs-CZ" altLang="cs-CZ" smtClean="0"/>
              <a:t>dle § 65 odst. 1</a:t>
            </a:r>
          </a:p>
          <a:p>
            <a:pPr eaLnBrk="1" hangingPunct="1"/>
            <a:r>
              <a:rPr lang="cs-CZ" altLang="cs-CZ" smtClean="0"/>
              <a:t>Rozhodnutí </a:t>
            </a:r>
            <a:r>
              <a:rPr lang="cs-CZ" altLang="cs-CZ" b="1" smtClean="0"/>
              <a:t>předběžné povahy</a:t>
            </a:r>
          </a:p>
          <a:p>
            <a:pPr lvl="1" eaLnBrk="1" hangingPunct="1"/>
            <a:r>
              <a:rPr lang="cs-CZ" altLang="cs-CZ" smtClean="0"/>
              <a:t>předběžné opatření</a:t>
            </a:r>
          </a:p>
          <a:p>
            <a:pPr lvl="1" eaLnBrk="1" hangingPunct="1"/>
            <a:r>
              <a:rPr lang="cs-CZ" altLang="cs-CZ" smtClean="0"/>
              <a:t>zastavení práce na nepovolené stavbě</a:t>
            </a:r>
          </a:p>
          <a:p>
            <a:pPr lvl="1" eaLnBrk="1" hangingPunct="1"/>
            <a:r>
              <a:rPr lang="cs-CZ" altLang="cs-CZ" smtClean="0"/>
              <a:t>zajištění zbrojního průkazu a zbraně</a:t>
            </a:r>
          </a:p>
          <a:p>
            <a:pPr lvl="1" eaLnBrk="1" hangingPunct="1"/>
            <a:r>
              <a:rPr lang="cs-CZ" altLang="cs-CZ" smtClean="0"/>
              <a:t>závazná informace o sazebním zařazení zboží</a:t>
            </a:r>
          </a:p>
        </p:txBody>
      </p:sp>
    </p:spTree>
    <p:extLst>
      <p:ext uri="{BB962C8B-B14F-4D97-AF65-F5344CB8AC3E}">
        <p14:creationId xmlns:p14="http://schemas.microsoft.com/office/powerpoint/2010/main" val="165405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Kompetenční výluky II.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Rozhodnutí o úpravě </a:t>
            </a:r>
            <a:r>
              <a:rPr lang="cs-CZ" altLang="cs-CZ" b="1" smtClean="0"/>
              <a:t>vedení správního řízení</a:t>
            </a:r>
          </a:p>
          <a:p>
            <a:pPr lvl="1" eaLnBrk="1" hangingPunct="1"/>
            <a:r>
              <a:rPr lang="cs-CZ" altLang="cs-CZ" smtClean="0"/>
              <a:t>vyloučení pro podjatost</a:t>
            </a:r>
          </a:p>
          <a:p>
            <a:pPr lvl="1" eaLnBrk="1" hangingPunct="1"/>
            <a:r>
              <a:rPr lang="cs-CZ" altLang="cs-CZ" smtClean="0"/>
              <a:t>výzva k zaplacení správního poplatku</a:t>
            </a:r>
          </a:p>
          <a:p>
            <a:pPr lvl="1" eaLnBrk="1" hangingPunct="1"/>
            <a:r>
              <a:rPr lang="cs-CZ" altLang="cs-CZ" smtClean="0"/>
              <a:t>ustanovení zástupce</a:t>
            </a:r>
          </a:p>
          <a:p>
            <a:pPr lvl="1" eaLnBrk="1" hangingPunct="1"/>
            <a:r>
              <a:rPr lang="cs-CZ" altLang="cs-CZ" smtClean="0"/>
              <a:t>rozhodnutí o rozsahu, v němž může daňový subjekt nahlížet do spisu</a:t>
            </a:r>
          </a:p>
          <a:p>
            <a:pPr lvl="1" eaLnBrk="1" hangingPunct="1"/>
            <a:r>
              <a:rPr lang="cs-CZ" altLang="cs-CZ" smtClean="0"/>
              <a:t>rozhodnutí zakazující pořídit z průběhu jednání zvukový záznam 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9555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Kompetenční výluky III.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Rozhodnutí závisející výlučně na posouzení </a:t>
            </a:r>
            <a:r>
              <a:rPr lang="cs-CZ" b="1" dirty="0" smtClean="0"/>
              <a:t>zdravotního stavu </a:t>
            </a:r>
            <a:r>
              <a:rPr lang="cs-CZ" dirty="0" smtClean="0"/>
              <a:t>osob nebo </a:t>
            </a:r>
            <a:r>
              <a:rPr lang="cs-CZ" b="1" dirty="0" smtClean="0"/>
              <a:t>technického stavu </a:t>
            </a:r>
            <a:r>
              <a:rPr lang="cs-CZ" dirty="0" smtClean="0"/>
              <a:t>věcí (nejsou-li překážkou výkonu hospodářské činnosti)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rozhodnutí lékaře o ukončení dočasné pracovní neschopnosti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není vyloučeno rozhodnutí o neschopnosti k vojenské činné službě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Rozhodnutí o nepřiznání nebo odnětí </a:t>
            </a:r>
            <a:r>
              <a:rPr lang="cs-CZ" b="1" dirty="0" smtClean="0"/>
              <a:t>odborné způsobilosti </a:t>
            </a:r>
            <a:r>
              <a:rPr lang="cs-CZ" dirty="0" smtClean="0"/>
              <a:t>FO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Rozhodnutí vyloučená </a:t>
            </a:r>
            <a:r>
              <a:rPr lang="cs-CZ" b="1" dirty="0" smtClean="0"/>
              <a:t>zvláštním zákonem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883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Pojem rozhodnutí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Rozhodnutí </a:t>
            </a:r>
            <a:r>
              <a:rPr lang="cs-CZ" altLang="cs-CZ" sz="2400" dirty="0" smtClean="0"/>
              <a:t>– úkon, kterým se zakládají, mění, ruší nebo závazně určují žalobcova práva či povinnosti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veřejná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subjektivní práva a povinnosti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 smtClean="0"/>
              <a:t>soukromá práva           část V. OSŘ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 smtClean="0"/>
              <a:t>hmotná i procesní 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 smtClean="0"/>
              <a:t>dotčení právní sféry</a:t>
            </a: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Materiální pojetí</a:t>
            </a:r>
            <a:r>
              <a:rPr lang="cs-CZ" altLang="cs-CZ" sz="2400" dirty="0" smtClean="0"/>
              <a:t> rozhodnutí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není rozhodující označení úkonu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IPA vydaný orgánem veřejné moci z pozice jeho vrchnostenského postavení (č. 923/2006)</a:t>
            </a:r>
          </a:p>
          <a:p>
            <a:pPr>
              <a:lnSpc>
                <a:spcPct val="90000"/>
              </a:lnSpc>
            </a:pPr>
            <a:endParaRPr lang="cs-CZ" altLang="cs-CZ" sz="2300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3491880" y="3645024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58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Náležitosti žaloby I.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Označení </a:t>
            </a:r>
            <a:r>
              <a:rPr lang="cs-CZ" altLang="cs-CZ" b="1" dirty="0" smtClean="0"/>
              <a:t>soudu</a:t>
            </a:r>
          </a:p>
          <a:p>
            <a:pPr lvl="1" eaLnBrk="1" hangingPunct="1"/>
            <a:r>
              <a:rPr lang="cs-CZ" altLang="cs-CZ" dirty="0" smtClean="0"/>
              <a:t>krajský soud (VP i MP - § 7)</a:t>
            </a:r>
          </a:p>
          <a:p>
            <a:pPr eaLnBrk="1" hangingPunct="1"/>
            <a:r>
              <a:rPr lang="cs-CZ" altLang="cs-CZ" dirty="0" smtClean="0"/>
              <a:t>Označení </a:t>
            </a:r>
            <a:r>
              <a:rPr lang="cs-CZ" altLang="cs-CZ" b="1" dirty="0" smtClean="0"/>
              <a:t>účastníků </a:t>
            </a:r>
            <a:r>
              <a:rPr lang="cs-CZ" altLang="cs-CZ" dirty="0" smtClean="0"/>
              <a:t>a jejich </a:t>
            </a:r>
            <a:r>
              <a:rPr lang="cs-CZ" altLang="cs-CZ" b="1" dirty="0" smtClean="0"/>
              <a:t>zástupců</a:t>
            </a:r>
          </a:p>
          <a:p>
            <a:pPr lvl="1"/>
            <a:r>
              <a:rPr lang="cs-CZ" altLang="cs-CZ" dirty="0" smtClean="0"/>
              <a:t>jméno, příjmení, doručovací adresa</a:t>
            </a:r>
          </a:p>
          <a:p>
            <a:pPr lvl="1"/>
            <a:r>
              <a:rPr lang="cs-CZ" altLang="cs-CZ" dirty="0"/>
              <a:t>n</a:t>
            </a:r>
            <a:r>
              <a:rPr lang="cs-CZ" altLang="cs-CZ" dirty="0" smtClean="0"/>
              <a:t>ázev (firma), sídlo, IČ</a:t>
            </a:r>
          </a:p>
          <a:p>
            <a:pPr eaLnBrk="1" hangingPunct="1"/>
            <a:r>
              <a:rPr lang="cs-CZ" altLang="cs-CZ" dirty="0" smtClean="0"/>
              <a:t>Označení </a:t>
            </a:r>
            <a:r>
              <a:rPr lang="cs-CZ" altLang="cs-CZ" b="1" dirty="0" smtClean="0"/>
              <a:t>osob zúčastněných na řízení</a:t>
            </a:r>
          </a:p>
          <a:p>
            <a:pPr lvl="1" eaLnBrk="1" hangingPunct="1"/>
            <a:r>
              <a:rPr lang="cs-CZ" altLang="cs-CZ" dirty="0" smtClean="0"/>
              <a:t>osoba, která byla přímo dotčena ve svých právech</a:t>
            </a:r>
          </a:p>
          <a:p>
            <a:pPr lvl="1" eaLnBrk="1" hangingPunct="1"/>
            <a:r>
              <a:rPr lang="cs-CZ" altLang="cs-CZ" dirty="0" smtClean="0"/>
              <a:t>není účastníkem řízení</a:t>
            </a:r>
          </a:p>
          <a:p>
            <a:pPr lvl="1" eaLnBrk="1" hangingPunct="1"/>
            <a:r>
              <a:rPr lang="cs-CZ" altLang="cs-CZ" dirty="0" smtClean="0"/>
              <a:t>oznámila, že bude uplatňovat práva OZŘ </a:t>
            </a:r>
          </a:p>
        </p:txBody>
      </p:sp>
    </p:spTree>
    <p:extLst>
      <p:ext uri="{BB962C8B-B14F-4D97-AF65-F5344CB8AC3E}">
        <p14:creationId xmlns:p14="http://schemas.microsoft.com/office/powerpoint/2010/main" val="310091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Náležitosti žaloby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Označení napadeného </a:t>
            </a:r>
            <a:r>
              <a:rPr lang="cs-CZ" b="1" dirty="0"/>
              <a:t>rozhodnutí </a:t>
            </a:r>
            <a:endParaRPr lang="cs-CZ" b="1" dirty="0" smtClean="0"/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správní orgán, číslo jednací, den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Uvedení</a:t>
            </a:r>
            <a:r>
              <a:rPr lang="cs-CZ" b="1" dirty="0" smtClean="0"/>
              <a:t> dne doručení </a:t>
            </a:r>
            <a:r>
              <a:rPr lang="cs-CZ" dirty="0"/>
              <a:t>nebo jiného oznámení </a:t>
            </a:r>
            <a:r>
              <a:rPr lang="cs-CZ" dirty="0" smtClean="0"/>
              <a:t>rozhodnutí žalobci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absence této náležitosti by neměla být důvodem pro odmítnutí žaloby</a:t>
            </a:r>
            <a:endParaRPr lang="cs-CZ" dirty="0"/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Označení</a:t>
            </a:r>
            <a:r>
              <a:rPr lang="cs-CZ" b="1" dirty="0" smtClean="0"/>
              <a:t> </a:t>
            </a:r>
            <a:r>
              <a:rPr lang="cs-CZ" b="1" dirty="0"/>
              <a:t>napadených výroků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rozšíření jenom ve lhůtě pro podání žaloby </a:t>
            </a:r>
          </a:p>
        </p:txBody>
      </p:sp>
    </p:spTree>
    <p:extLst>
      <p:ext uri="{BB962C8B-B14F-4D97-AF65-F5344CB8AC3E}">
        <p14:creationId xmlns:p14="http://schemas.microsoft.com/office/powerpoint/2010/main" val="229715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Žalobní body</a:t>
            </a:r>
          </a:p>
          <a:p>
            <a:pPr lvl="1" indent="-246888">
              <a:defRPr/>
            </a:pPr>
            <a:r>
              <a:rPr lang="cs-CZ" dirty="0"/>
              <a:t>skutkové a právní důvody, z nichž má žalobce rozhodnutí za nezákonné nebo nicotné</a:t>
            </a:r>
          </a:p>
          <a:p>
            <a:pPr lvl="1" indent="-246888">
              <a:defRPr/>
            </a:pPr>
            <a:r>
              <a:rPr lang="cs-CZ" dirty="0"/>
              <a:t>rozšíření jenom ve lhůtě pro podání žaloby </a:t>
            </a:r>
          </a:p>
          <a:p>
            <a:pPr lvl="1" indent="-246888">
              <a:defRPr/>
            </a:pPr>
            <a:r>
              <a:rPr lang="cs-CZ" dirty="0"/>
              <a:t>neobsahuje-li žaloba žádný žalobní bod, nelze jej po uplynutí lhůty pro podání žaloby doplňovat a soud žalobu odmítne</a:t>
            </a:r>
          </a:p>
          <a:p>
            <a:pPr lvl="1" indent="-246888">
              <a:defRPr/>
            </a:pPr>
            <a:r>
              <a:rPr lang="cs-CZ" dirty="0"/>
              <a:t>není-li dostatečně konkretizován, postup dle § 37 odst. 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Důkazní návrhy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Žalobní petit</a:t>
            </a:r>
          </a:p>
          <a:p>
            <a:pPr lvl="1" indent="-246888">
              <a:defRPr/>
            </a:pPr>
            <a:r>
              <a:rPr lang="cs-CZ" dirty="0" smtClean="0"/>
              <a:t>zrušení rozhodnutí správního orgánu</a:t>
            </a:r>
          </a:p>
          <a:p>
            <a:pPr lvl="1" indent="-246888">
              <a:defRPr/>
            </a:pPr>
            <a:r>
              <a:rPr lang="cs-CZ" dirty="0" smtClean="0"/>
              <a:t>vyslovení nicotnosti rozhodnutí správního orgánu</a:t>
            </a:r>
          </a:p>
          <a:p>
            <a:pPr lvl="1" indent="-246888">
              <a:defRPr/>
            </a:pPr>
            <a:r>
              <a:rPr lang="cs-CZ" dirty="0" smtClean="0"/>
              <a:t>moderace sankce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Podpis a datum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Odstraňování vad </a:t>
            </a:r>
            <a:r>
              <a:rPr lang="cs-CZ" dirty="0" smtClean="0"/>
              <a:t>viz § 37 odst. 5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Lhůta pro podání žaloby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2 měsíce </a:t>
            </a:r>
            <a:r>
              <a:rPr lang="cs-CZ" dirty="0" smtClean="0"/>
              <a:t>od doručení rozhodnutí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Zvláštní lhůty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§ 66 odst. 1 až 3 a odst. 4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zvláštní zákony (např. 10 nebo 30 dnů podle zákona o pobytu cizinců, 60 dnů podle z. č. 361/2003 Sb.)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Lhůta má dle praxe procesní povahu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Lhůta byla zachována podáním žaloby u správního orgánu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muselo jít o správní orgán, jehož rozhodnutí bylo napadeno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novela č. 303/2011 Sb. toto pravidlo zrušila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Zmeškání lhůty nelze prominout</a:t>
            </a:r>
          </a:p>
        </p:txBody>
      </p:sp>
    </p:spTree>
    <p:extLst>
      <p:ext uri="{BB962C8B-B14F-4D97-AF65-F5344CB8AC3E}">
        <p14:creationId xmlns:p14="http://schemas.microsoft.com/office/powerpoint/2010/main" val="19919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Odkladný účinek žaloby I.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Žaloba nemá zásadně odkladný účinek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podání žaloby neodkládá právní moc a vykonatelnost rozhodnutí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výjimky musí stanovit zákon, např.</a:t>
            </a:r>
          </a:p>
          <a:p>
            <a:pPr lvl="2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§ 32/2 zákona o azylu – odkladný účinek žaloby proti rozhodnutí MV ve věcech mezinárodní ochrany, krom několika výjimek</a:t>
            </a:r>
          </a:p>
          <a:p>
            <a:pPr lvl="2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§ 172/3 zákona o pobytu cizinců – odkladný účinek žaloby proti rozhodnutí o vyhoštění cizince</a:t>
            </a:r>
          </a:p>
        </p:txBody>
      </p:sp>
    </p:spTree>
    <p:extLst>
      <p:ext uri="{BB962C8B-B14F-4D97-AF65-F5344CB8AC3E}">
        <p14:creationId xmlns:p14="http://schemas.microsoft.com/office/powerpoint/2010/main" val="242740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Odkladný účinek žaloby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Soud </a:t>
            </a:r>
            <a:r>
              <a:rPr lang="cs-CZ" dirty="0" smtClean="0"/>
              <a:t>může žalobě odkladný účinek rozhodnutím přiznat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Postup:</a:t>
            </a:r>
            <a:endParaRPr lang="cs-CZ" dirty="0"/>
          </a:p>
          <a:p>
            <a:pPr lvl="1" indent="-246888">
              <a:buFont typeface="Wingdings 2"/>
              <a:buChar char=""/>
              <a:defRPr/>
            </a:pPr>
            <a:r>
              <a:rPr lang="cs-CZ" dirty="0"/>
              <a:t>návrh </a:t>
            </a:r>
            <a:r>
              <a:rPr lang="cs-CZ" dirty="0" smtClean="0"/>
              <a:t>žalobce (osoby zúčastněné na řízení – sporné)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cs-CZ" dirty="0" smtClean="0"/>
              <a:t>odstraňování vad postupem podle § 37/5</a:t>
            </a:r>
          </a:p>
          <a:p>
            <a:pPr lvl="1" indent="-246888">
              <a:buFont typeface="Wingdings 2"/>
              <a:buChar char=""/>
              <a:defRPr/>
            </a:pPr>
            <a:r>
              <a:rPr lang="cs-CZ" dirty="0" smtClean="0"/>
              <a:t>vyjádření žalovaného</a:t>
            </a:r>
          </a:p>
          <a:p>
            <a:pPr lvl="1" indent="-246888">
              <a:buFont typeface="Wingdings 2"/>
              <a:buChar char=""/>
              <a:defRPr/>
            </a:pPr>
            <a:r>
              <a:rPr lang="cs-CZ" dirty="0" smtClean="0"/>
              <a:t>vyjádření osoby zúčastněné na řízení</a:t>
            </a:r>
            <a:endParaRPr lang="cs-CZ" dirty="0"/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Nutno </a:t>
            </a:r>
            <a:r>
              <a:rPr lang="cs-CZ" dirty="0"/>
              <a:t>rozhodnout bez zbytečného odkladu, resp. do 30 dnů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Usnesení </a:t>
            </a:r>
            <a:r>
              <a:rPr lang="cs-CZ" dirty="0"/>
              <a:t>musí být vždy odůvodněno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Kasační stížnost není přípustná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910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Odkladný účinek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Kritéria:</a:t>
            </a:r>
          </a:p>
          <a:p>
            <a:pPr lvl="1"/>
            <a:r>
              <a:rPr lang="cs-CZ" dirty="0" smtClean="0"/>
              <a:t>hrozba </a:t>
            </a:r>
            <a:r>
              <a:rPr lang="cs-CZ" dirty="0"/>
              <a:t>nepoměrně větší újmy pro žalobce, než jaká může přiznáním odkladného účinku vzniknout jiným osobám</a:t>
            </a:r>
          </a:p>
          <a:p>
            <a:pPr lvl="1"/>
            <a:r>
              <a:rPr lang="cs-CZ" dirty="0" smtClean="0"/>
              <a:t>absence rozporu </a:t>
            </a:r>
            <a:r>
              <a:rPr lang="cs-CZ" dirty="0"/>
              <a:t>s důležitým veřejným zájmem</a:t>
            </a:r>
          </a:p>
          <a:p>
            <a:r>
              <a:rPr lang="cs-CZ" dirty="0" smtClean="0"/>
              <a:t>Následky přiznání odkladného účinku</a:t>
            </a:r>
          </a:p>
          <a:p>
            <a:pPr lvl="1"/>
            <a:r>
              <a:rPr lang="cs-CZ" dirty="0" smtClean="0"/>
              <a:t>pozastavení účinků napadeného rozhodnutí, zejména</a:t>
            </a:r>
          </a:p>
          <a:p>
            <a:pPr lvl="2"/>
            <a:r>
              <a:rPr lang="cs-CZ" dirty="0" smtClean="0"/>
              <a:t>právní moci</a:t>
            </a:r>
          </a:p>
          <a:p>
            <a:pPr lvl="2"/>
            <a:r>
              <a:rPr lang="cs-CZ" dirty="0" smtClean="0"/>
              <a:t>vykonatelnosti</a:t>
            </a:r>
          </a:p>
          <a:p>
            <a:pPr lvl="1"/>
            <a:r>
              <a:rPr lang="cs-CZ" dirty="0" smtClean="0"/>
              <a:t>až do skončení řízení před 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31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Průběh řízení - zahájení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Řízení je zahájeno podáním žaloby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Zkoumání </a:t>
            </a:r>
            <a:r>
              <a:rPr lang="cs-CZ" b="1" dirty="0" smtClean="0"/>
              <a:t>náležitostí</a:t>
            </a:r>
            <a:r>
              <a:rPr lang="cs-CZ" dirty="0" smtClean="0"/>
              <a:t> žaloby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odstraňování vad viz § 37/5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nezdaří-li se vady odstranit a brání-li věcnému projednání, odmítnutí žaloby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Zkoumání </a:t>
            </a:r>
            <a:r>
              <a:rPr lang="cs-CZ" b="1" dirty="0" smtClean="0"/>
              <a:t>včasnosti</a:t>
            </a:r>
            <a:r>
              <a:rPr lang="cs-CZ" dirty="0" smtClean="0"/>
              <a:t> žaloby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opožděnou žalobu soud odmítne podle § 46/1 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Zkoumání </a:t>
            </a:r>
            <a:r>
              <a:rPr lang="cs-CZ" b="1" dirty="0" smtClean="0"/>
              <a:t>přípustnosti</a:t>
            </a:r>
            <a:r>
              <a:rPr lang="cs-CZ" dirty="0" smtClean="0"/>
              <a:t> žaloby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nepřípustnou žalobu soud odmítne podle § 46/1 d) ve spojení s § 68, popř. též § 70</a:t>
            </a:r>
          </a:p>
        </p:txBody>
      </p:sp>
    </p:spTree>
    <p:extLst>
      <p:ext uri="{BB962C8B-B14F-4D97-AF65-F5344CB8AC3E}">
        <p14:creationId xmlns:p14="http://schemas.microsoft.com/office/powerpoint/2010/main" val="425287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řízení – </a:t>
            </a:r>
            <a:r>
              <a:rPr lang="cs-CZ" dirty="0" err="1" smtClean="0"/>
              <a:t>SoP</a:t>
            </a:r>
            <a:r>
              <a:rPr lang="cs-CZ" dirty="0" smtClean="0"/>
              <a:t> a procesní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Zkoumání splnění </a:t>
            </a:r>
            <a:r>
              <a:rPr lang="cs-CZ" b="1" dirty="0" smtClean="0"/>
              <a:t>poplatkové povinnosti</a:t>
            </a:r>
            <a:endParaRPr lang="cs-CZ" dirty="0" smtClean="0"/>
          </a:p>
          <a:p>
            <a:pPr lvl="1"/>
            <a:r>
              <a:rPr lang="cs-CZ" dirty="0" smtClean="0"/>
              <a:t>výzva k zaplacení (§ 9/1 z. č. 549/1991)</a:t>
            </a:r>
          </a:p>
          <a:p>
            <a:pPr lvl="1"/>
            <a:r>
              <a:rPr lang="cs-CZ" dirty="0" smtClean="0"/>
              <a:t>zastavení řízení dle § 47 písm. c) SŘS ve spojení s § 9/3 z. č. 549/1991)</a:t>
            </a:r>
          </a:p>
          <a:p>
            <a:r>
              <a:rPr lang="cs-CZ" dirty="0" smtClean="0"/>
              <a:t>Zkoumání </a:t>
            </a:r>
            <a:r>
              <a:rPr lang="cs-CZ" b="1" dirty="0" smtClean="0"/>
              <a:t>procesních podmínek</a:t>
            </a:r>
            <a:endParaRPr lang="cs-CZ" dirty="0" smtClean="0"/>
          </a:p>
          <a:p>
            <a:pPr lvl="1"/>
            <a:r>
              <a:rPr lang="cs-CZ" dirty="0" smtClean="0"/>
              <a:t>neodstranitelný nedostatek nebo neodstraněný nedostatek PP zásadně vede k odmítnutí žaloby dle § 46/1 a)</a:t>
            </a:r>
          </a:p>
          <a:p>
            <a:pPr lvl="1"/>
            <a:r>
              <a:rPr lang="cs-CZ" dirty="0" smtClean="0"/>
              <a:t>nedostatek pravomoci – odmítnutí dle § 46/2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materiálního pojetí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300" dirty="0" smtClean="0"/>
              <a:t>Výzva ručiteli k zaplacení daňového nedoplatku (187/2004)</a:t>
            </a:r>
          </a:p>
          <a:p>
            <a:pPr>
              <a:lnSpc>
                <a:spcPct val="90000"/>
              </a:lnSpc>
            </a:pPr>
            <a:r>
              <a:rPr lang="cs-CZ" altLang="cs-CZ" sz="2300" dirty="0" smtClean="0"/>
              <a:t>Stanovení poplatku za delší dobu studia na VŠ (907/2006)</a:t>
            </a:r>
          </a:p>
          <a:p>
            <a:pPr>
              <a:lnSpc>
                <a:spcPct val="90000"/>
              </a:lnSpc>
            </a:pPr>
            <a:r>
              <a:rPr lang="cs-CZ" altLang="cs-CZ" sz="2300" dirty="0" smtClean="0"/>
              <a:t>Závazné stanovisko 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 smtClean="0"/>
              <a:t>např. souhlas orgánu ochrany přírody a krajiny k umístění stavby (1764/2009)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 smtClean="0"/>
              <a:t>závazné stanovisko podle § 44a/3 zákona o státní památkové péči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řízení – výzvy a vyjádření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Žalobci i žalovanému soud doručí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výzvu podle § </a:t>
            </a:r>
            <a:r>
              <a:rPr lang="cs-CZ" b="1" dirty="0" smtClean="0"/>
              <a:t>51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poučení o </a:t>
            </a:r>
            <a:r>
              <a:rPr lang="cs-CZ" b="1" dirty="0" smtClean="0"/>
              <a:t>složení</a:t>
            </a:r>
            <a:r>
              <a:rPr lang="cs-CZ" dirty="0" smtClean="0"/>
              <a:t> senátu a o námitce podjatosti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Žalovanému soud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doručí výzvu k </a:t>
            </a:r>
            <a:r>
              <a:rPr lang="cs-CZ" b="1" dirty="0" smtClean="0"/>
              <a:t>vyjádření </a:t>
            </a:r>
            <a:r>
              <a:rPr lang="cs-CZ" dirty="0" smtClean="0"/>
              <a:t>k žalobě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uloží mu povinnost předložit vyjádření a </a:t>
            </a:r>
            <a:r>
              <a:rPr lang="cs-CZ" b="1" dirty="0" smtClean="0"/>
              <a:t>spisy</a:t>
            </a:r>
            <a:r>
              <a:rPr lang="cs-CZ" dirty="0" smtClean="0"/>
              <a:t>; nepředloží-li spis</a:t>
            </a:r>
          </a:p>
          <a:p>
            <a:pPr lvl="2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pořádková pokuta</a:t>
            </a:r>
          </a:p>
          <a:p>
            <a:pPr lvl="2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opětovná výzva, poučení a zrušení rozhodnutí pro nepřezkoumatelnost (1013/2007)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řízení – výzvy a vyjádření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Žalobu soud doručí také osobám zúčastněným na řízení (OZŘ)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Soud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doručí vyjádření žalovaného žalobci a OZŘ</a:t>
            </a:r>
          </a:p>
          <a:p>
            <a:pPr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žalobci může uložit podání </a:t>
            </a:r>
            <a:r>
              <a:rPr lang="cs-CZ" b="1" dirty="0" smtClean="0"/>
              <a:t>repliky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Projednání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46888">
              <a:defRPr/>
            </a:pPr>
            <a:r>
              <a:rPr lang="cs-CZ" dirty="0" smtClean="0"/>
              <a:t>Bez jednání</a:t>
            </a:r>
          </a:p>
          <a:p>
            <a:pPr lvl="1" indent="-246888">
              <a:defRPr/>
            </a:pPr>
            <a:r>
              <a:rPr lang="cs-CZ" dirty="0" smtClean="0"/>
              <a:t>§ 51</a:t>
            </a:r>
          </a:p>
          <a:p>
            <a:pPr lvl="1" indent="-246888">
              <a:defRPr/>
            </a:pPr>
            <a:r>
              <a:rPr lang="cs-CZ" dirty="0" smtClean="0"/>
              <a:t>vady řízení dle § 76 odst. 1</a:t>
            </a:r>
          </a:p>
          <a:p>
            <a:pPr lvl="1" indent="-246888">
              <a:defRPr/>
            </a:pPr>
            <a:r>
              <a:rPr lang="cs-CZ" dirty="0" smtClean="0"/>
              <a:t>nicotnost</a:t>
            </a:r>
          </a:p>
          <a:p>
            <a:pPr lvl="1" indent="-246888">
              <a:defRPr/>
            </a:pPr>
            <a:r>
              <a:rPr lang="cs-CZ" dirty="0" smtClean="0"/>
              <a:t>odmítnutí žaloby</a:t>
            </a:r>
          </a:p>
          <a:p>
            <a:pPr indent="-246888">
              <a:defRPr/>
            </a:pPr>
            <a:r>
              <a:rPr lang="cs-CZ" dirty="0" smtClean="0"/>
              <a:t>S jednáním v ostatních případech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Přezkoumání napadeného rozhodnutí – časové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Skutkový a právní stav </a:t>
            </a:r>
            <a:r>
              <a:rPr lang="cs-CZ" b="1" dirty="0" smtClean="0"/>
              <a:t>ke dni vydání napadeného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Výjimky – nové skutečnosti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ve věcech mezinárodní ochrany (5 </a:t>
            </a:r>
            <a:r>
              <a:rPr lang="cs-CZ" dirty="0" err="1" smtClean="0"/>
              <a:t>Azs</a:t>
            </a:r>
            <a:r>
              <a:rPr lang="cs-CZ" dirty="0" smtClean="0"/>
              <a:t> 3/2011)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Výjimky – nová právní úprava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bylo-li ustanovení zákona po vydání rozhodnutí SO zrušeno Ústavním soudem (2/2003, 690/2005, 1041/2007)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pozdější pro pachatele příznivější úprava ve věcech správního trestání (1684/2008)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dirty="0" smtClean="0"/>
              <a:t>Přezkoumání napadeného rozhodnutí - rozsah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Zásadně </a:t>
            </a:r>
            <a:r>
              <a:rPr lang="cs-CZ" b="1" dirty="0"/>
              <a:t>v mezích žalobních bodů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Z úřední povinnosti </a:t>
            </a:r>
            <a:r>
              <a:rPr lang="cs-CZ" dirty="0"/>
              <a:t>se přihlíží k:</a:t>
            </a:r>
          </a:p>
          <a:p>
            <a:pPr lvl="1" indent="-246888">
              <a:defRPr/>
            </a:pPr>
            <a:r>
              <a:rPr lang="cs-CZ" dirty="0"/>
              <a:t>nepřezkoumatelnosti</a:t>
            </a:r>
          </a:p>
          <a:p>
            <a:pPr lvl="1" indent="-246888">
              <a:defRPr/>
            </a:pPr>
            <a:r>
              <a:rPr lang="cs-CZ" dirty="0"/>
              <a:t>nejzávažnějším vadám, jež mohly mít vliv na </a:t>
            </a:r>
            <a:r>
              <a:rPr lang="cs-CZ" dirty="0" smtClean="0"/>
              <a:t>zákonnost</a:t>
            </a:r>
            <a:endParaRPr lang="cs-CZ" dirty="0"/>
          </a:p>
          <a:p>
            <a:pPr lvl="1" indent="-246888">
              <a:defRPr/>
            </a:pPr>
            <a:r>
              <a:rPr lang="cs-CZ" dirty="0" smtClean="0"/>
              <a:t>nicotnosti</a:t>
            </a:r>
          </a:p>
          <a:p>
            <a:pPr lvl="1" indent="-246888">
              <a:defRPr/>
            </a:pPr>
            <a:r>
              <a:rPr lang="cs-CZ" dirty="0" smtClean="0"/>
              <a:t>prekluzi, absolutní neplatnosti</a:t>
            </a:r>
          </a:p>
        </p:txBody>
      </p:sp>
    </p:spTree>
    <p:extLst>
      <p:ext uri="{BB962C8B-B14F-4D97-AF65-F5344CB8AC3E}">
        <p14:creationId xmlns:p14="http://schemas.microsoft.com/office/powerpoint/2010/main" val="317545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 podkladových úkonů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Podkladový úkon podle § 75/2</a:t>
            </a:r>
          </a:p>
          <a:p>
            <a:pPr lvl="1"/>
            <a:r>
              <a:rPr lang="cs-CZ" dirty="0" smtClean="0"/>
              <a:t>úkon, který není rozhodnutím</a:t>
            </a:r>
          </a:p>
          <a:p>
            <a:pPr lvl="1"/>
            <a:r>
              <a:rPr lang="cs-CZ" dirty="0" smtClean="0"/>
              <a:t>závazný podklad přezkoumávaného rozhodnutí (subsumovaný správní akt)</a:t>
            </a:r>
          </a:p>
          <a:p>
            <a:r>
              <a:rPr lang="cs-CZ" dirty="0" smtClean="0"/>
              <a:t>Soud podkladový úkon přezkoumá</a:t>
            </a:r>
          </a:p>
          <a:p>
            <a:pPr lvl="1"/>
            <a:r>
              <a:rPr lang="cs-CZ" dirty="0" smtClean="0"/>
              <a:t>k námitce</a:t>
            </a:r>
          </a:p>
          <a:p>
            <a:pPr lvl="1"/>
            <a:r>
              <a:rPr lang="cs-CZ" dirty="0" smtClean="0"/>
              <a:t>není-li jím sám vázán</a:t>
            </a:r>
          </a:p>
          <a:p>
            <a:pPr lvl="1"/>
            <a:r>
              <a:rPr lang="cs-CZ" dirty="0" smtClean="0"/>
              <a:t>nelze-li takový úkon napadnout samostatnou žalobou</a:t>
            </a:r>
          </a:p>
          <a:p>
            <a:r>
              <a:rPr lang="cs-CZ" dirty="0" smtClean="0"/>
              <a:t>Je-li subsumovaný akt nezákonný, soud nezruší jej, ale finální akt (1324/2007)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podkladových úkonů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Závazná stanoviska podle § 149 SŘ (2434/2011)</a:t>
            </a:r>
          </a:p>
          <a:p>
            <a:pPr lvl="1"/>
            <a:r>
              <a:rPr lang="cs-CZ" dirty="0" smtClean="0"/>
              <a:t>např. závazné stanovisko dle § 12 odst. 2 zákona o ochraně přírody a krajiny</a:t>
            </a:r>
          </a:p>
          <a:p>
            <a:r>
              <a:rPr lang="cs-CZ" dirty="0" smtClean="0"/>
              <a:t>Naproti tomu závazná stanoviska, která mají formu rozhodnutí, jsou samostatně napadnutelná žalobou a pod § 75/2 nespadají</a:t>
            </a:r>
          </a:p>
          <a:p>
            <a:pPr lvl="1"/>
            <a:r>
              <a:rPr lang="cs-CZ" dirty="0" smtClean="0"/>
              <a:t>např. závazné stanovisko vydané orgánem státní památkové péče týkající se rekonstrukce nemovité kulturní památky podle § 44a/3 zákona o státní památkové péči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Meritorní rozhodnutí o žalobě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Zamítnutí</a:t>
            </a:r>
            <a:r>
              <a:rPr lang="cs-CZ" altLang="cs-CZ" sz="2400" dirty="0" smtClean="0"/>
              <a:t> žaloby, není-li důvodná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není důvodn</a:t>
            </a:r>
            <a:r>
              <a:rPr lang="cs-CZ" altLang="cs-CZ" dirty="0" smtClean="0"/>
              <a:t>ý žádný žalobní bod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není dán důvod pro zrušení nebo vyslovení nicotnosti, k nimž soud hledí ex offo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Zrušení</a:t>
            </a:r>
            <a:r>
              <a:rPr lang="cs-CZ" altLang="cs-CZ" sz="2400" dirty="0" smtClean="0"/>
              <a:t> napadeného rozhodnutí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pro nezákonnost, včetně překročení nebo zneužití správního uvážení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pro vady řízení</a:t>
            </a:r>
            <a:endParaRPr lang="cs-CZ" alt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Prohlášení napadeného rozhodnutí za </a:t>
            </a:r>
            <a:r>
              <a:rPr lang="cs-CZ" altLang="cs-CZ" sz="2400" b="1" dirty="0" smtClean="0"/>
              <a:t>nicotné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Moderace </a:t>
            </a:r>
            <a:r>
              <a:rPr lang="cs-CZ" altLang="cs-CZ" sz="2400" dirty="0" smtClean="0"/>
              <a:t>výše trestu nebo upuštění od něj</a:t>
            </a:r>
          </a:p>
        </p:txBody>
      </p:sp>
    </p:spTree>
    <p:extLst>
      <p:ext uri="{BB962C8B-B14F-4D97-AF65-F5344CB8AC3E}">
        <p14:creationId xmlns:p14="http://schemas.microsoft.com/office/powerpoint/2010/main" val="744258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Rozhodnutím není např.: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Rozhodnutí o odvolání (jmenování) ředitele školy (553/2005)</a:t>
            </a:r>
          </a:p>
          <a:p>
            <a:r>
              <a:rPr lang="cs-CZ" dirty="0" smtClean="0"/>
              <a:t>Rozhodnutí rektora vysoké školy o neudělení výjimky ze studijního a zkušebního řádu spočívající v prominutí nevykonání státní závěrečné zkoušky v určené lhůtě (2974/2014)</a:t>
            </a:r>
          </a:p>
          <a:p>
            <a:r>
              <a:rPr lang="cs-CZ" dirty="0" smtClean="0"/>
              <a:t>Zásadně též rozhodnutí o výjimce z obecných požadavků na výstavbu (2908/2013)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a předmět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Rozhodnutí konstitutivní </a:t>
            </a:r>
          </a:p>
          <a:p>
            <a:pPr lvl="1"/>
            <a:r>
              <a:rPr lang="cs-CZ" altLang="cs-CZ" dirty="0" smtClean="0"/>
              <a:t>zakládají, mění či ruší práva a povinnosti</a:t>
            </a:r>
          </a:p>
          <a:p>
            <a:r>
              <a:rPr lang="cs-CZ" altLang="cs-CZ" b="1" dirty="0" smtClean="0"/>
              <a:t>Deklaratorní rozhodnutí</a:t>
            </a:r>
          </a:p>
          <a:p>
            <a:pPr lvl="1"/>
            <a:r>
              <a:rPr lang="cs-CZ" altLang="cs-CZ" dirty="0" smtClean="0"/>
              <a:t>závazně určujíc práva a povinnosti</a:t>
            </a:r>
          </a:p>
          <a:p>
            <a:r>
              <a:rPr lang="cs-CZ" altLang="cs-CZ" dirty="0" smtClean="0"/>
              <a:t>Oblast </a:t>
            </a:r>
            <a:r>
              <a:rPr lang="cs-CZ" altLang="cs-CZ" b="1" dirty="0" smtClean="0"/>
              <a:t>veřejné správy</a:t>
            </a:r>
          </a:p>
          <a:p>
            <a:pPr lvl="1"/>
            <a:r>
              <a:rPr lang="cs-CZ" altLang="cs-CZ" dirty="0" smtClean="0"/>
              <a:t>rozhodování ve věcech služebního poměru</a:t>
            </a:r>
          </a:p>
          <a:p>
            <a:pPr lvl="1"/>
            <a:r>
              <a:rPr lang="cs-CZ" altLang="cs-CZ" dirty="0" smtClean="0"/>
              <a:t>rozhodování ministra o odvolání z funkce vedoucího státního zástupce</a:t>
            </a:r>
          </a:p>
          <a:p>
            <a:pPr lvl="1"/>
            <a:r>
              <a:rPr lang="cs-CZ" altLang="cs-CZ" dirty="0" smtClean="0"/>
              <a:t>nikoli rozhodnutí státního zástupce o odložení trestního oznámení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Účastníci řízení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Žalobce a žalovaný</a:t>
            </a:r>
            <a:r>
              <a:rPr lang="cs-CZ" altLang="cs-CZ" sz="2400" smtClean="0"/>
              <a:t> (§ 33 odst. 1)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Žalobce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smtClean="0"/>
              <a:t>FO nebo PO podle § 65 odst. 1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smtClean="0"/>
              <a:t>Spolek dle § 65 odst. 2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smtClean="0"/>
              <a:t>Instituce či osoba, jíž svědčí zvláštní žalobní legitimace podle § 66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Žalovaný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 smtClean="0"/>
              <a:t>správní orgán vymezený zákonem (§ 33 odst. 1, § 69)</a:t>
            </a:r>
          </a:p>
        </p:txBody>
      </p:sp>
    </p:spTree>
    <p:extLst>
      <p:ext uri="{BB962C8B-B14F-4D97-AF65-F5344CB8AC3E}">
        <p14:creationId xmlns:p14="http://schemas.microsoft.com/office/powerpoint/2010/main" val="358865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Žalobce dle § 65 odst. 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FO či PO tvrdící zkrácení na svých právech</a:t>
            </a:r>
          </a:p>
          <a:p>
            <a:pPr lvl="1" eaLnBrk="1" hangingPunct="1"/>
            <a:r>
              <a:rPr lang="cs-CZ" altLang="cs-CZ" dirty="0" smtClean="0"/>
              <a:t>podmínkou není účastenství ve správním řízení</a:t>
            </a:r>
          </a:p>
          <a:p>
            <a:pPr lvl="1" eaLnBrk="1" hangingPunct="1"/>
            <a:r>
              <a:rPr lang="cs-CZ" altLang="cs-CZ" dirty="0" smtClean="0"/>
              <a:t>žalobní legitimace je založena tvrzením</a:t>
            </a:r>
          </a:p>
          <a:p>
            <a:pPr lvl="1" eaLnBrk="1" hangingPunct="1"/>
            <a:r>
              <a:rPr lang="cs-CZ" altLang="cs-CZ" dirty="0" smtClean="0"/>
              <a:t>zkrácení na subjektivním veřejném právu náležejícím žalobci</a:t>
            </a:r>
          </a:p>
          <a:p>
            <a:pPr lvl="2" eaLnBrk="1" hangingPunct="1"/>
            <a:r>
              <a:rPr lang="cs-CZ" altLang="cs-CZ" dirty="0" smtClean="0"/>
              <a:t>přímé zkrácení</a:t>
            </a:r>
          </a:p>
          <a:p>
            <a:pPr lvl="2" eaLnBrk="1" hangingPunct="1"/>
            <a:r>
              <a:rPr lang="cs-CZ" altLang="cs-CZ" dirty="0" smtClean="0"/>
              <a:t>zkrácení v důsledku porušení práv v předcházejícím řízení </a:t>
            </a:r>
          </a:p>
        </p:txBody>
      </p:sp>
    </p:spTree>
    <p:extLst>
      <p:ext uri="{BB962C8B-B14F-4D97-AF65-F5344CB8AC3E}">
        <p14:creationId xmlns:p14="http://schemas.microsoft.com/office/powerpoint/2010/main" val="51496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Dotčení právní 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Žalobce nemůže vždy tvrdit porušení svých subjektivních veřejných práv</a:t>
            </a:r>
          </a:p>
          <a:p>
            <a:pPr lvl="1"/>
            <a:r>
              <a:rPr lang="cs-CZ" dirty="0" smtClean="0"/>
              <a:t>např. není-li vyhověno jeho žádosti o vydání konstitutivního rozhodnutí v situaci, kdy rozhodnutí závisí na správním uvážení</a:t>
            </a:r>
          </a:p>
          <a:p>
            <a:r>
              <a:rPr lang="cs-CZ" dirty="0" smtClean="0"/>
              <a:t>Postačí proto, aby žalobce tvrdit, že je rozhodnutím dotčena jeho právní sféra</a:t>
            </a:r>
          </a:p>
          <a:p>
            <a:pPr lvl="1"/>
            <a:r>
              <a:rPr lang="cs-CZ" dirty="0" smtClean="0"/>
              <a:t>viz č. 906/2006 Sb.NSS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č. 1764/2009 Sb.NSS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žalobní legitimace v řízení o žalobě proti rozhodnutí správního orgánu (§ 65 a násl. s. ř. s.) bude dána vždy tehdy, pokud s ohledem na tvrzení žalobce není možné zjevně a jednoznačně konstatovat, že k zásahu do jeho právní sféry v žádném případě dojít nemohlo.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811</TotalTime>
  <Words>1836</Words>
  <Application>Microsoft Office PowerPoint</Application>
  <PresentationFormat>Předvádění na obrazovce (4:3)</PresentationFormat>
  <Paragraphs>261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Trebuchet MS</vt:lpstr>
      <vt:lpstr>Wingdings 2</vt:lpstr>
      <vt:lpstr>Berlín</vt:lpstr>
      <vt:lpstr>Žaloba proti rozhodnutí správního orgánu</vt:lpstr>
      <vt:lpstr>Pojem rozhodnutí</vt:lpstr>
      <vt:lpstr>Příklady materiálního pojetí rozhodnutí</vt:lpstr>
      <vt:lpstr>Rozhodnutím není např.:</vt:lpstr>
      <vt:lpstr>Povaha a předmět rozhodnutí</vt:lpstr>
      <vt:lpstr>Účastníci řízení</vt:lpstr>
      <vt:lpstr>Žalobce dle § 65 odst. 1</vt:lpstr>
      <vt:lpstr>Dotčení právní sféry</vt:lpstr>
      <vt:lpstr>č. 1764/2009 Sb.NSS</vt:lpstr>
      <vt:lpstr>Žalobní legitimace dle § 65 odst. 2</vt:lpstr>
      <vt:lpstr>Zvláštní žalobní legitimace dle § 66</vt:lpstr>
      <vt:lpstr>Žalovaný</vt:lpstr>
      <vt:lpstr>Nepřípustnost a kompetenční výluky</vt:lpstr>
      <vt:lpstr>Nepřípustnost žaloby (§ 68)</vt:lpstr>
      <vt:lpstr>Věci projednávané v režimu části V. (I.)</vt:lpstr>
      <vt:lpstr>Věci projednávané v režimu části V. (II.)</vt:lpstr>
      <vt:lpstr>Kompetenční výluky I.</vt:lpstr>
      <vt:lpstr>Kompetenční výluky II.</vt:lpstr>
      <vt:lpstr>Kompetenční výluky III.</vt:lpstr>
      <vt:lpstr>Náležitosti žaloby I.</vt:lpstr>
      <vt:lpstr>Náležitosti žaloby II.</vt:lpstr>
      <vt:lpstr>Náležitosti žaloby III.</vt:lpstr>
      <vt:lpstr>Náležitosti žaloby IV.</vt:lpstr>
      <vt:lpstr>Lhůta pro podání žaloby</vt:lpstr>
      <vt:lpstr>Odkladný účinek žaloby I.</vt:lpstr>
      <vt:lpstr>Odkladný účinek žaloby II.</vt:lpstr>
      <vt:lpstr>Odkladný účinek III.</vt:lpstr>
      <vt:lpstr>Průběh řízení - zahájení</vt:lpstr>
      <vt:lpstr>Průběh řízení – SoP a procesní podmínky</vt:lpstr>
      <vt:lpstr>Průběh řízení – výzvy a vyjádření I.</vt:lpstr>
      <vt:lpstr>Průběh řízení – výzvy a vyjádření II.</vt:lpstr>
      <vt:lpstr>Projednání žaloby</vt:lpstr>
      <vt:lpstr>Přezkoumání napadeného rozhodnutí – časové hledisko</vt:lpstr>
      <vt:lpstr>Přezkoumání napadeného rozhodnutí - rozsah</vt:lpstr>
      <vt:lpstr>Přezkum podkladových úkonů</vt:lpstr>
      <vt:lpstr>Příklady podkladových úkonů</vt:lpstr>
      <vt:lpstr>Meritorní rozhodnutí o žalobě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žalobě proti rozhodnutí správního orgánu</dc:title>
  <dc:creator>Petr Lavický</dc:creator>
  <cp:lastModifiedBy>Petr Lavický</cp:lastModifiedBy>
  <cp:revision>48</cp:revision>
  <dcterms:created xsi:type="dcterms:W3CDTF">2014-11-10T14:03:08Z</dcterms:created>
  <dcterms:modified xsi:type="dcterms:W3CDTF">2015-11-03T06:41:43Z</dcterms:modified>
</cp:coreProperties>
</file>