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sldIdLst>
    <p:sldId id="274" r:id="rId2"/>
    <p:sldId id="275" r:id="rId3"/>
    <p:sldId id="276" r:id="rId4"/>
    <p:sldId id="277" r:id="rId5"/>
    <p:sldId id="284" r:id="rId6"/>
    <p:sldId id="282" r:id="rId7"/>
    <p:sldId id="283" r:id="rId8"/>
    <p:sldId id="290" r:id="rId9"/>
    <p:sldId id="285" r:id="rId10"/>
    <p:sldId id="286" r:id="rId11"/>
    <p:sldId id="257" r:id="rId12"/>
    <p:sldId id="278" r:id="rId13"/>
    <p:sldId id="258" r:id="rId14"/>
    <p:sldId id="291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79" r:id="rId24"/>
    <p:sldId id="267" r:id="rId25"/>
    <p:sldId id="292" r:id="rId26"/>
    <p:sldId id="293" r:id="rId27"/>
    <p:sldId id="269" r:id="rId28"/>
    <p:sldId id="268" r:id="rId29"/>
    <p:sldId id="280" r:id="rId30"/>
    <p:sldId id="270" r:id="rId31"/>
    <p:sldId id="281" r:id="rId32"/>
    <p:sldId id="271" r:id="rId33"/>
    <p:sldId id="287" r:id="rId34"/>
    <p:sldId id="288" r:id="rId35"/>
    <p:sldId id="289" r:id="rId36"/>
    <p:sldId id="294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2EA27B-029E-4CF2-BF47-E764660F4AB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10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8F8CB-F5BB-40DE-912E-B59EFB7F1A7F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Garamond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90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8F8CB-F5BB-40DE-912E-B59EFB7F1A7F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Garamond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297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8F8CB-F5BB-40DE-912E-B59EFB7F1A7F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Garamond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9013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8F8CB-F5BB-40DE-912E-B59EFB7F1A7F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Garamond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488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8F8CB-F5BB-40DE-912E-B59EFB7F1A7F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Garamond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23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8F8CB-F5BB-40DE-912E-B59EFB7F1A7F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Garamond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276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8F8CB-F5BB-40DE-912E-B59EFB7F1A7F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Garamond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071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8F8CB-F5BB-40DE-912E-B59EFB7F1A7F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Garamond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739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8F0B6E-C7FA-4978-925F-8EBA44F862E1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057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8F8CB-F5BB-40DE-912E-B59EFB7F1A7F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Garamond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473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4878A1-546A-4F7F-9D2A-8ED60AD3B88A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333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BFCAA3-CEA5-4229-BB6D-C491B0F4FB0B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307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A91642-4A59-4CDE-BBBF-615EE8383A78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042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8F8CB-F5BB-40DE-912E-B59EFB7F1A7F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Garamond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256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B23F8A-BD93-4FAF-9EBF-AEFC8353C906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989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8F8CB-F5BB-40DE-912E-B59EFB7F1A7F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Garamond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486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C4634E-E7E3-49BD-93F6-0D25F1FF9158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656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1" name="arrow.wav"/>
          </p:stSnd>
        </p:sndAc>
      </p:transition>
    </mc:Choice>
    <mc:Fallback>
      <p:transition spd="slow">
        <p:random/>
        <p:sndAc>
          <p:stSnd>
            <p:snd r:embed="rId1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1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8F8CB-F5BB-40DE-912E-B59EFB7F1A7F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Garamond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401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  <p:sldLayoutId id="2147483779" r:id="rId16"/>
    <p:sldLayoutId id="2147483780" r:id="rId17"/>
    <p:sldLayoutId id="2147483781" r:id="rId18"/>
  </p:sldLayoutIdLst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0" name="arrow.wav"/>
          </p:stSnd>
        </p:sndAc>
      </p:transition>
    </mc:Choice>
    <mc:Fallback>
      <p:transition spd="slow">
        <p:random/>
        <p:sndAc>
          <p:stSnd>
            <p:snd r:embed="rId20" name="arrow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2570169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Základní ustanovení SŘS</a:t>
            </a:r>
            <a:br>
              <a:rPr lang="cs-CZ" dirty="0" smtClean="0"/>
            </a:br>
            <a:r>
              <a:rPr lang="cs-CZ" dirty="0" smtClean="0"/>
              <a:t>Procesní subjekty</a:t>
            </a:r>
            <a:br>
              <a:rPr lang="cs-CZ" dirty="0" smtClean="0"/>
            </a:br>
            <a:r>
              <a:rPr lang="cs-CZ" dirty="0" smtClean="0"/>
              <a:t>Obecná ustanovení o řízení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27200" y="4581128"/>
            <a:ext cx="5712179" cy="679494"/>
          </a:xfrm>
        </p:spPr>
        <p:txBody>
          <a:bodyPr/>
          <a:lstStyle/>
          <a:p>
            <a:r>
              <a:rPr lang="cs-CZ" dirty="0" smtClean="0"/>
              <a:t>Petr Lavický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347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 ústnosti a přímosti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projednání věci má být zásadně nařízeno jednání (§ 49/1)</a:t>
            </a:r>
          </a:p>
          <a:p>
            <a:r>
              <a:rPr lang="cs-CZ" dirty="0" smtClean="0"/>
              <a:t>Praxe intenzivně využívá možnosti rozhodovat bez jednání dle § 51</a:t>
            </a:r>
          </a:p>
          <a:p>
            <a:r>
              <a:rPr lang="cs-CZ" dirty="0" smtClean="0"/>
              <a:t>Důsledkem je spíše písemný a zprostředkovaný styk s účastníky, a nikoliv přímost a ústnost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6600" dirty="0" smtClean="0">
                <a:solidFill>
                  <a:schemeClr val="tx1"/>
                </a:solidFill>
              </a:rPr>
              <a:t>Procesní subjekty</a:t>
            </a:r>
            <a:endParaRPr lang="cs-CZ" sz="6600" dirty="0">
              <a:solidFill>
                <a:schemeClr val="tx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Část II.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6834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Část II. 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7999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 smtClean="0"/>
              <a:t>Soudy rozhodující věci správního soudnictví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Krajské soudy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specializované senáty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specializovaní samosoudci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Nejvyšší správní soud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od 2004 měl 2 kolegia (Finančně-správní; Sociálně-správní); ke konci roku 2013 zrušena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rozhoduje vždy v senátech, čítajících 3, 7 nebo 9 členů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sjednocování judikatury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Dva články, nikoliv dvě instance</a:t>
            </a:r>
          </a:p>
        </p:txBody>
      </p:sp>
    </p:spTree>
    <p:extLst>
      <p:ext uri="{BB962C8B-B14F-4D97-AF65-F5344CB8AC3E}">
        <p14:creationId xmlns:p14="http://schemas.microsoft.com/office/powerpoint/2010/main" val="4167548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Pravomoc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Soudní pravomoc</a:t>
            </a:r>
          </a:p>
          <a:p>
            <a:pPr lvl="1"/>
            <a:r>
              <a:rPr lang="cs-CZ" dirty="0" smtClean="0"/>
              <a:t>vymezení okruhu záležitostí, které jsou soudy oprávněny a povinny projednávat a rozhodovat</a:t>
            </a:r>
          </a:p>
          <a:p>
            <a:r>
              <a:rPr lang="cs-CZ" dirty="0" smtClean="0"/>
              <a:t>Pravomoc soudů ve správním soudnictví</a:t>
            </a:r>
          </a:p>
          <a:p>
            <a:pPr lvl="1"/>
            <a:r>
              <a:rPr lang="cs-CZ" dirty="0" smtClean="0"/>
              <a:t>generální klauzule (čl. 36/2 LPS, § 6 SŘS)</a:t>
            </a:r>
          </a:p>
          <a:p>
            <a:pPr lvl="1"/>
            <a:r>
              <a:rPr lang="cs-CZ" dirty="0" smtClean="0"/>
              <a:t>doplněná negativním výčtem (např. § 70)</a:t>
            </a:r>
          </a:p>
          <a:p>
            <a:pPr lvl="2"/>
            <a:r>
              <a:rPr lang="cs-CZ" dirty="0" smtClean="0"/>
              <a:t>restriktivní výklad výjimek</a:t>
            </a:r>
          </a:p>
          <a:p>
            <a:pPr lvl="2"/>
            <a:r>
              <a:rPr lang="cs-CZ" dirty="0" smtClean="0"/>
              <a:t>ústavní limity (36/2 LPS, 6/1 Úmluvy)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 smtClean="0"/>
              <a:t>Výčet věcí správního soudnictví I.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3600" dirty="0"/>
              <a:t>Soudy ve správním soudnictví rozhodují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3200" dirty="0"/>
              <a:t>o žalobách proti </a:t>
            </a:r>
            <a:r>
              <a:rPr lang="cs-CZ" sz="3200" b="1" dirty="0"/>
              <a:t>rozhodnutím</a:t>
            </a:r>
            <a:r>
              <a:rPr lang="cs-CZ" sz="3200" dirty="0"/>
              <a:t> vydaným v oblasti veřejné správy správními orgány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3200" dirty="0"/>
              <a:t>o ochraně proti </a:t>
            </a:r>
            <a:r>
              <a:rPr lang="cs-CZ" sz="3200" b="1" dirty="0"/>
              <a:t>nečinnosti</a:t>
            </a:r>
            <a:r>
              <a:rPr lang="cs-CZ" sz="3200" dirty="0"/>
              <a:t> správního orgánu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3200" dirty="0"/>
              <a:t>o ochraně před </a:t>
            </a:r>
            <a:r>
              <a:rPr lang="cs-CZ" sz="3200" b="1" dirty="0"/>
              <a:t>nezákonným zásahem</a:t>
            </a:r>
            <a:r>
              <a:rPr lang="cs-CZ" sz="3200" dirty="0"/>
              <a:t> správního orgánu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3200" dirty="0"/>
              <a:t>o </a:t>
            </a:r>
            <a:r>
              <a:rPr lang="cs-CZ" sz="3200" b="1" dirty="0"/>
              <a:t>kompetenčních</a:t>
            </a:r>
            <a:r>
              <a:rPr lang="cs-CZ" sz="3200" dirty="0"/>
              <a:t> žalobách</a:t>
            </a:r>
          </a:p>
        </p:txBody>
      </p:sp>
    </p:spTree>
    <p:extLst>
      <p:ext uri="{BB962C8B-B14F-4D97-AF65-F5344CB8AC3E}">
        <p14:creationId xmlns:p14="http://schemas.microsoft.com/office/powerpoint/2010/main" val="944386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 smtClean="0"/>
              <a:t>Výčet věcí správního soudnictví II.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dirty="0" smtClean="0"/>
              <a:t>Dále správní soudy rozhodují </a:t>
            </a:r>
          </a:p>
          <a:p>
            <a:pPr lvl="1" eaLnBrk="1" hangingPunct="1"/>
            <a:r>
              <a:rPr lang="cs-CZ" altLang="cs-CZ" dirty="0" smtClean="0"/>
              <a:t>ve věcech </a:t>
            </a:r>
            <a:r>
              <a:rPr lang="cs-CZ" altLang="cs-CZ" b="1" dirty="0" smtClean="0"/>
              <a:t>volebních</a:t>
            </a:r>
            <a:r>
              <a:rPr lang="cs-CZ" altLang="cs-CZ" dirty="0" smtClean="0"/>
              <a:t> a ve věcech místního a krajského referenda,</a:t>
            </a:r>
          </a:p>
          <a:p>
            <a:pPr lvl="1" eaLnBrk="1" hangingPunct="1"/>
            <a:r>
              <a:rPr lang="cs-CZ" altLang="cs-CZ" dirty="0" smtClean="0"/>
              <a:t>ve věcech </a:t>
            </a:r>
            <a:r>
              <a:rPr lang="cs-CZ" altLang="cs-CZ" b="1" dirty="0" smtClean="0"/>
              <a:t>politických</a:t>
            </a:r>
            <a:r>
              <a:rPr lang="cs-CZ" altLang="cs-CZ" dirty="0" smtClean="0"/>
              <a:t> stran a politických hnutí,</a:t>
            </a:r>
          </a:p>
          <a:p>
            <a:pPr lvl="1" eaLnBrk="1" hangingPunct="1"/>
            <a:r>
              <a:rPr lang="cs-CZ" altLang="cs-CZ" dirty="0" smtClean="0"/>
              <a:t>o zrušení </a:t>
            </a:r>
            <a:r>
              <a:rPr lang="cs-CZ" altLang="cs-CZ" b="1" dirty="0" smtClean="0"/>
              <a:t>opatření obecné povahy</a:t>
            </a:r>
            <a:r>
              <a:rPr lang="cs-CZ" altLang="cs-CZ" dirty="0" smtClean="0"/>
              <a:t> nebo jeho částí pro rozpor se zákonem</a:t>
            </a:r>
          </a:p>
          <a:p>
            <a:pPr eaLnBrk="1" hangingPunct="1"/>
            <a:r>
              <a:rPr lang="cs-CZ" altLang="cs-CZ" dirty="0" smtClean="0"/>
              <a:t>Nikoliv</a:t>
            </a:r>
          </a:p>
          <a:p>
            <a:pPr lvl="1"/>
            <a:r>
              <a:rPr lang="cs-CZ" altLang="cs-CZ" dirty="0" smtClean="0"/>
              <a:t>rušení podzákonných právních předpisů [srov. čl. 87 odst. 3 písm. a) Ústavy]</a:t>
            </a:r>
          </a:p>
          <a:p>
            <a:pPr lvl="1"/>
            <a:r>
              <a:rPr lang="cs-CZ" altLang="cs-CZ" dirty="0" smtClean="0"/>
              <a:t>rozhodování o kárné odpovědnosti – nejde o správní soudnictví (!)</a:t>
            </a:r>
          </a:p>
        </p:txBody>
      </p:sp>
    </p:spTree>
    <p:extLst>
      <p:ext uri="{BB962C8B-B14F-4D97-AF65-F5344CB8AC3E}">
        <p14:creationId xmlns:p14="http://schemas.microsoft.com/office/powerpoint/2010/main" val="2038557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Věcná příslušnost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Zásadně </a:t>
            </a:r>
            <a:r>
              <a:rPr lang="cs-CZ" b="1" dirty="0" smtClean="0"/>
              <a:t>krajské soudy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/>
              <a:t>NSS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kompetenční žaloby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volební věci (do PČR nebo EP)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rozpuštění politické strany (hnutí), pozastavení nebo znovuobnovení činnosti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/>
              <a:t>Nedostatek</a:t>
            </a:r>
            <a:r>
              <a:rPr lang="cs-CZ" dirty="0" smtClean="0"/>
              <a:t> věcné příslušnosti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postoupení soudu VP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účinky podání jsou zachovány i podáním k nepříslušnému soudu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odlišný postup dle § 104b a § 104c OSŘ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2182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Funkční příslušnost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mtClean="0"/>
              <a:t>O kasační stížnosti rozhoduje NSS</a:t>
            </a:r>
          </a:p>
          <a:p>
            <a:pPr eaLnBrk="1" hangingPunct="1"/>
            <a:r>
              <a:rPr lang="cs-CZ" altLang="cs-CZ" smtClean="0"/>
              <a:t>O návrhu na obnovu řízení rozhoduje soud, který napadené rozhodnutí vydal</a:t>
            </a:r>
          </a:p>
          <a:p>
            <a:pPr lvl="1" eaLnBrk="1" hangingPunct="1"/>
            <a:r>
              <a:rPr lang="cs-CZ" altLang="cs-CZ" smtClean="0"/>
              <a:t>KS</a:t>
            </a:r>
          </a:p>
          <a:p>
            <a:pPr lvl="2" eaLnBrk="1" hangingPunct="1"/>
            <a:r>
              <a:rPr lang="cs-CZ" altLang="cs-CZ" smtClean="0"/>
              <a:t>ve věci nezákonného zásahu</a:t>
            </a:r>
          </a:p>
          <a:p>
            <a:pPr lvl="2" eaLnBrk="1" hangingPunct="1"/>
            <a:r>
              <a:rPr lang="cs-CZ" altLang="cs-CZ" smtClean="0"/>
              <a:t>ve věci určení, že návrh na registraci PS nemá nedostatky</a:t>
            </a:r>
          </a:p>
          <a:p>
            <a:pPr lvl="1" eaLnBrk="1" hangingPunct="1"/>
            <a:r>
              <a:rPr lang="cs-CZ" altLang="cs-CZ" smtClean="0"/>
              <a:t>NSS</a:t>
            </a:r>
          </a:p>
          <a:p>
            <a:pPr lvl="2" eaLnBrk="1" hangingPunct="1"/>
            <a:r>
              <a:rPr lang="cs-CZ" altLang="cs-CZ" smtClean="0"/>
              <a:t>ve věci rozpuštění PS, pozastavení nebo znovuobnovení činnosti </a:t>
            </a:r>
          </a:p>
        </p:txBody>
      </p:sp>
    </p:spTree>
    <p:extLst>
      <p:ext uri="{BB962C8B-B14F-4D97-AF65-F5344CB8AC3E}">
        <p14:creationId xmlns:p14="http://schemas.microsoft.com/office/powerpoint/2010/main" val="1636053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Místní příslušnost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KS, v jehož obvodu je </a:t>
            </a:r>
            <a:r>
              <a:rPr lang="cs-CZ" b="1" dirty="0" smtClean="0"/>
              <a:t>sídlo SO, který rozhodl v </a:t>
            </a:r>
            <a:r>
              <a:rPr lang="cs-CZ" b="1" u="sng" dirty="0" smtClean="0"/>
              <a:t>prvním</a:t>
            </a:r>
            <a:r>
              <a:rPr lang="cs-CZ" b="1" dirty="0" smtClean="0"/>
              <a:t> stupni</a:t>
            </a:r>
            <a:r>
              <a:rPr lang="cs-CZ" dirty="0" smtClean="0"/>
              <a:t> (či jinak zasáhl do práv navrhovatele)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fikce, že SO má sídlo v obvodu své působnosti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Ve věcech důchodového pojištění KS, v jehož obvodu je bydliště navrhovatele či se v něm navrhovatel zdržuje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i="1" dirty="0" err="1" smtClean="0"/>
              <a:t>Perpetuatio</a:t>
            </a:r>
            <a:r>
              <a:rPr lang="cs-CZ" i="1" dirty="0" smtClean="0"/>
              <a:t> </a:t>
            </a:r>
            <a:r>
              <a:rPr lang="cs-CZ" i="1" dirty="0" err="1" smtClean="0"/>
              <a:t>fori</a:t>
            </a:r>
            <a:endParaRPr lang="cs-CZ" i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Přiměřené užití § 11 odst. 3 OSŘ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/>
              <a:t>Nedostatek MP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postoupení věci soudu místně příslušnému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nesouhlasí-li s postoupením, předloží věc NSS</a:t>
            </a:r>
          </a:p>
        </p:txBody>
      </p:sp>
    </p:spTree>
    <p:extLst>
      <p:ext uri="{BB962C8B-B14F-4D97-AF65-F5344CB8AC3E}">
        <p14:creationId xmlns:p14="http://schemas.microsoft.com/office/powerpoint/2010/main" val="1843684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výkladu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Procesní zásady</a:t>
            </a:r>
          </a:p>
          <a:p>
            <a:r>
              <a:rPr lang="cs-CZ" dirty="0" smtClean="0"/>
              <a:t>Procesní subjekty</a:t>
            </a:r>
          </a:p>
          <a:p>
            <a:pPr lvl="1"/>
            <a:r>
              <a:rPr lang="cs-CZ" dirty="0" smtClean="0"/>
              <a:t>Soudy</a:t>
            </a:r>
          </a:p>
          <a:p>
            <a:pPr lvl="1"/>
            <a:r>
              <a:rPr lang="cs-CZ" dirty="0" smtClean="0"/>
              <a:t>Účastníci řízení</a:t>
            </a:r>
          </a:p>
          <a:p>
            <a:pPr lvl="1"/>
            <a:r>
              <a:rPr lang="cs-CZ" dirty="0" smtClean="0"/>
              <a:t>Osoby zúčastněné na řízení</a:t>
            </a:r>
          </a:p>
          <a:p>
            <a:r>
              <a:rPr lang="cs-CZ" dirty="0" smtClean="0"/>
              <a:t>Zastoupení</a:t>
            </a:r>
          </a:p>
          <a:p>
            <a:r>
              <a:rPr lang="cs-CZ" dirty="0" smtClean="0"/>
              <a:t>Obecná ustanovení o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0440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Vyloučení soudce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/>
              <a:t>Důvody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podjatost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podíl na projednání a rozhodování téže věci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/>
              <a:t>Oznámí-li </a:t>
            </a:r>
            <a:r>
              <a:rPr lang="cs-CZ" dirty="0" smtClean="0"/>
              <a:t>soudce svou podjatost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 smtClean="0"/>
              <a:t>určí </a:t>
            </a:r>
            <a:r>
              <a:rPr lang="cs-CZ" dirty="0" smtClean="0"/>
              <a:t>předseda soudu jiného soudce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nesouhlasí-li PS nebo jde-li o jeho podjatost, předloží věc NSS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/>
              <a:t>Namítne-li </a:t>
            </a:r>
            <a:r>
              <a:rPr lang="cs-CZ" dirty="0" smtClean="0"/>
              <a:t>podjatost </a:t>
            </a:r>
            <a:r>
              <a:rPr lang="cs-CZ" b="1" dirty="0" smtClean="0"/>
              <a:t>do 1 týdne</a:t>
            </a:r>
            <a:r>
              <a:rPr lang="cs-CZ" dirty="0" smtClean="0"/>
              <a:t> účastník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o námitce rozhodne NSS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neplatí v řízení, v němž je soud povinen rozhodnout ve lhůtách počítaných na dny </a:t>
            </a:r>
          </a:p>
        </p:txBody>
      </p:sp>
    </p:spTree>
    <p:extLst>
      <p:ext uri="{BB962C8B-B14F-4D97-AF65-F5344CB8AC3E}">
        <p14:creationId xmlns:p14="http://schemas.microsoft.com/office/powerpoint/2010/main" val="1346494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Delegace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Delegace nutná</a:t>
            </a:r>
            <a:endParaRPr lang="cs-CZ" altLang="cs-CZ" smtClean="0"/>
          </a:p>
          <a:p>
            <a:pPr lvl="1" eaLnBrk="1" hangingPunct="1"/>
            <a:r>
              <a:rPr lang="cs-CZ" altLang="cs-CZ" smtClean="0"/>
              <a:t>nelze sestavit senát pro vyloučení všech soudců specializovaných senátů</a:t>
            </a:r>
          </a:p>
          <a:p>
            <a:pPr lvl="1" eaLnBrk="1" hangingPunct="1"/>
            <a:r>
              <a:rPr lang="cs-CZ" altLang="cs-CZ" smtClean="0"/>
              <a:t>vyloučení všech specializovaných samosoudců</a:t>
            </a:r>
          </a:p>
          <a:p>
            <a:pPr eaLnBrk="1" hangingPunct="1"/>
            <a:r>
              <a:rPr lang="cs-CZ" altLang="cs-CZ" b="1" smtClean="0"/>
              <a:t>Delegace vhodná</a:t>
            </a:r>
          </a:p>
          <a:p>
            <a:pPr lvl="1" eaLnBrk="1" hangingPunct="1"/>
            <a:r>
              <a:rPr lang="cs-CZ" altLang="cs-CZ" smtClean="0"/>
              <a:t>rychlost, hospodárnost či jiný důležitý důvod</a:t>
            </a:r>
          </a:p>
          <a:p>
            <a:pPr lvl="1" eaLnBrk="1" hangingPunct="1"/>
            <a:r>
              <a:rPr lang="cs-CZ" altLang="cs-CZ" smtClean="0"/>
              <a:t>výjimka ze zásady zákonného soudu, nutno vykládat restriktivně </a:t>
            </a:r>
          </a:p>
        </p:txBody>
      </p:sp>
    </p:spTree>
    <p:extLst>
      <p:ext uri="{BB962C8B-B14F-4D97-AF65-F5344CB8AC3E}">
        <p14:creationId xmlns:p14="http://schemas.microsoft.com/office/powerpoint/2010/main" val="2619624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Dožádání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Dožádaným soudem</a:t>
            </a:r>
            <a:r>
              <a:rPr lang="cs-CZ" altLang="cs-CZ" smtClean="0"/>
              <a:t> může být</a:t>
            </a:r>
          </a:p>
          <a:p>
            <a:pPr lvl="1" eaLnBrk="1" hangingPunct="1"/>
            <a:r>
              <a:rPr lang="cs-CZ" altLang="cs-CZ" smtClean="0"/>
              <a:t>krajský soud (jeho specializovaný senát)</a:t>
            </a:r>
          </a:p>
          <a:p>
            <a:pPr lvl="1" eaLnBrk="1" hangingPunct="1"/>
            <a:r>
              <a:rPr lang="cs-CZ" altLang="cs-CZ" smtClean="0"/>
              <a:t>okresní soud</a:t>
            </a:r>
          </a:p>
          <a:p>
            <a:pPr eaLnBrk="1" hangingPunct="1"/>
            <a:r>
              <a:rPr lang="cs-CZ" altLang="cs-CZ" smtClean="0"/>
              <a:t>Provádí-li dožádaný soud dokazování</a:t>
            </a:r>
          </a:p>
          <a:p>
            <a:pPr lvl="1" eaLnBrk="1" hangingPunct="1"/>
            <a:r>
              <a:rPr lang="cs-CZ" altLang="cs-CZ" smtClean="0"/>
              <a:t>§ 122 odst. 2 OSŘ</a:t>
            </a:r>
          </a:p>
          <a:p>
            <a:pPr lvl="1" eaLnBrk="1" hangingPunct="1"/>
            <a:r>
              <a:rPr lang="cs-CZ" altLang="cs-CZ" smtClean="0"/>
              <a:t>účastník má právo být přítomen</a:t>
            </a:r>
          </a:p>
        </p:txBody>
      </p:sp>
    </p:spTree>
    <p:extLst>
      <p:ext uri="{BB962C8B-B14F-4D97-AF65-F5344CB8AC3E}">
        <p14:creationId xmlns:p14="http://schemas.microsoft.com/office/powerpoint/2010/main" val="2629571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Účastníci řízení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Část II. b)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402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1. definice účastníků řízení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Clr>
                <a:schemeClr val="accent3"/>
              </a:buClr>
              <a:defRPr/>
            </a:pPr>
            <a:r>
              <a:rPr lang="cs-CZ" sz="2400" b="1" dirty="0" smtClean="0"/>
              <a:t>Účastníky řízení </a:t>
            </a:r>
            <a:r>
              <a:rPr lang="cs-CZ" sz="2400" dirty="0" smtClean="0"/>
              <a:t>jsou</a:t>
            </a:r>
          </a:p>
          <a:p>
            <a:pPr marL="850900" lvl="1" indent="-457200">
              <a:lnSpc>
                <a:spcPct val="90000"/>
              </a:lnSpc>
              <a:defRPr/>
            </a:pPr>
            <a:r>
              <a:rPr lang="cs-CZ" sz="2200" dirty="0" smtClean="0"/>
              <a:t>žalobce (navrhovatel)</a:t>
            </a:r>
          </a:p>
          <a:p>
            <a:pPr marL="850900" lvl="1" indent="-457200">
              <a:lnSpc>
                <a:spcPct val="90000"/>
              </a:lnSpc>
              <a:defRPr/>
            </a:pPr>
            <a:r>
              <a:rPr lang="cs-CZ" sz="2200" dirty="0" smtClean="0"/>
              <a:t>žalovaný (odpůrce); kdo jím je, stanovuje zákon</a:t>
            </a:r>
          </a:p>
          <a:p>
            <a:pPr>
              <a:lnSpc>
                <a:spcPct val="90000"/>
              </a:lnSpc>
              <a:buClr>
                <a:schemeClr val="accent3"/>
              </a:buClr>
              <a:defRPr/>
            </a:pPr>
            <a:r>
              <a:rPr lang="cs-CZ" b="1" dirty="0" smtClean="0"/>
              <a:t>Platí</a:t>
            </a:r>
            <a:r>
              <a:rPr lang="cs-CZ" dirty="0" smtClean="0"/>
              <a:t> v těchto řízeních:</a:t>
            </a:r>
          </a:p>
          <a:p>
            <a:pPr lvl="1"/>
            <a:r>
              <a:rPr lang="cs-CZ" dirty="0" smtClean="0"/>
              <a:t>o žalobě proti rozhodnutí SO </a:t>
            </a:r>
          </a:p>
          <a:p>
            <a:pPr lvl="1"/>
            <a:r>
              <a:rPr lang="cs-CZ" dirty="0" smtClean="0"/>
              <a:t>o žalobě proti nečinnosti SO</a:t>
            </a:r>
          </a:p>
          <a:p>
            <a:pPr lvl="1"/>
            <a:r>
              <a:rPr lang="cs-CZ" dirty="0" smtClean="0"/>
              <a:t>o zásahové žalobě</a:t>
            </a:r>
          </a:p>
          <a:p>
            <a:pPr lvl="1"/>
            <a:r>
              <a:rPr lang="cs-CZ" dirty="0" smtClean="0"/>
              <a:t>o kompetenční žalobě</a:t>
            </a:r>
          </a:p>
          <a:p>
            <a:pPr lvl="1"/>
            <a:r>
              <a:rPr lang="cs-CZ" dirty="0" smtClean="0"/>
              <a:t>o zrušení opatření obecné povahy nebo jeho části</a:t>
            </a:r>
          </a:p>
        </p:txBody>
      </p:sp>
    </p:spTree>
    <p:extLst>
      <p:ext uri="{BB962C8B-B14F-4D97-AF65-F5344CB8AC3E}">
        <p14:creationId xmlns:p14="http://schemas.microsoft.com/office/powerpoint/2010/main" val="2650277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definice účastníků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  <a:buClr>
                <a:schemeClr val="accent3"/>
              </a:buClr>
              <a:defRPr/>
            </a:pPr>
            <a:r>
              <a:rPr lang="cs-CZ" b="1" dirty="0" smtClean="0"/>
              <a:t>Účastníky řízení </a:t>
            </a:r>
            <a:r>
              <a:rPr lang="cs-CZ" dirty="0" smtClean="0"/>
              <a:t>jsou</a:t>
            </a:r>
          </a:p>
          <a:p>
            <a:pPr marL="850900" lvl="1" indent="-457200">
              <a:lnSpc>
                <a:spcPct val="90000"/>
              </a:lnSpc>
              <a:defRPr/>
            </a:pPr>
            <a:r>
              <a:rPr lang="cs-CZ" dirty="0" smtClean="0"/>
              <a:t>navrhovatel</a:t>
            </a:r>
          </a:p>
          <a:p>
            <a:pPr marL="850900" lvl="1" indent="-457200">
              <a:lnSpc>
                <a:spcPct val="90000"/>
              </a:lnSpc>
              <a:defRPr/>
            </a:pPr>
            <a:r>
              <a:rPr lang="cs-CZ" dirty="0" smtClean="0"/>
              <a:t>ti, o nichž to stanoví zákon</a:t>
            </a:r>
          </a:p>
          <a:p>
            <a:pPr lvl="0"/>
            <a:r>
              <a:rPr lang="cs-CZ" b="1" dirty="0" smtClean="0"/>
              <a:t>Platí v těchto řízeních </a:t>
            </a:r>
          </a:p>
          <a:p>
            <a:pPr lvl="1"/>
            <a:r>
              <a:rPr lang="cs-CZ" dirty="0" smtClean="0"/>
              <a:t>v soudnictví ve věcech volebních a ve věcech místního a krajského referenda</a:t>
            </a:r>
          </a:p>
          <a:p>
            <a:pPr lvl="1"/>
            <a:r>
              <a:rPr lang="cs-CZ" dirty="0" smtClean="0"/>
              <a:t>ve zvláštním řízení ve věcech politických stran a politických hnutí</a:t>
            </a:r>
          </a:p>
          <a:p>
            <a:pPr lvl="1"/>
            <a:r>
              <a:rPr lang="cs-CZ" dirty="0" smtClean="0"/>
              <a:t>v řízení o kasační stížnosti</a:t>
            </a:r>
          </a:p>
          <a:p>
            <a:pPr lvl="1"/>
            <a:r>
              <a:rPr lang="cs-CZ" dirty="0" smtClean="0"/>
              <a:t>v řízení o návrhu na obnovu řízení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Způsobilost účastníků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chemeClr val="accent3"/>
              </a:buClr>
              <a:defRPr/>
            </a:pPr>
            <a:r>
              <a:rPr lang="cs-CZ" b="1" dirty="0" smtClean="0"/>
              <a:t>Způsobilost být účastníkem </a:t>
            </a:r>
            <a:r>
              <a:rPr lang="cs-CZ" dirty="0" smtClean="0"/>
              <a:t>má</a:t>
            </a:r>
          </a:p>
          <a:p>
            <a:pPr lvl="1" indent="-246888">
              <a:lnSpc>
                <a:spcPct val="90000"/>
              </a:lnSpc>
              <a:defRPr/>
            </a:pPr>
            <a:r>
              <a:rPr lang="cs-CZ" dirty="0" smtClean="0"/>
              <a:t>ten, kdo má právní osobnost (FO, PO)</a:t>
            </a:r>
          </a:p>
          <a:p>
            <a:pPr lvl="1" indent="-246888">
              <a:lnSpc>
                <a:spcPct val="90000"/>
              </a:lnSpc>
              <a:defRPr/>
            </a:pPr>
            <a:r>
              <a:rPr lang="cs-CZ" dirty="0" smtClean="0"/>
              <a:t>správní orgán (ministerstvo, nikoliv ministr)</a:t>
            </a:r>
          </a:p>
          <a:p>
            <a:pPr lvl="1" indent="-246888">
              <a:lnSpc>
                <a:spcPct val="90000"/>
              </a:lnSpc>
              <a:defRPr/>
            </a:pPr>
            <a:r>
              <a:rPr lang="cs-CZ" dirty="0" smtClean="0"/>
              <a:t>ten, komu ji zákon přiznává (např. přípravný výbor politické strany)</a:t>
            </a:r>
          </a:p>
          <a:p>
            <a:pPr>
              <a:lnSpc>
                <a:spcPct val="90000"/>
              </a:lnSpc>
              <a:buClr>
                <a:schemeClr val="accent3"/>
              </a:buClr>
              <a:defRPr/>
            </a:pPr>
            <a:r>
              <a:rPr lang="cs-CZ" b="1" dirty="0" smtClean="0"/>
              <a:t>Procesní způsobilost</a:t>
            </a:r>
          </a:p>
          <a:p>
            <a:pPr lvl="1" indent="-246888">
              <a:lnSpc>
                <a:spcPct val="90000"/>
              </a:lnSpc>
              <a:defRPr/>
            </a:pPr>
            <a:r>
              <a:rPr lang="cs-CZ" dirty="0" smtClean="0"/>
              <a:t>FO ji má v takovém rozsahu, v jakém je svéprávná</a:t>
            </a:r>
          </a:p>
          <a:p>
            <a:pPr lvl="1" indent="-246888">
              <a:lnSpc>
                <a:spcPct val="90000"/>
              </a:lnSpc>
              <a:defRPr/>
            </a:pPr>
            <a:r>
              <a:rPr lang="cs-CZ" dirty="0" smtClean="0"/>
              <a:t>správní orgán</a:t>
            </a:r>
          </a:p>
          <a:p>
            <a:pPr lvl="1" indent="-246888">
              <a:lnSpc>
                <a:spcPct val="90000"/>
              </a:lnSpc>
              <a:defRPr/>
            </a:pPr>
            <a:r>
              <a:rPr lang="cs-CZ" dirty="0" smtClean="0"/>
              <a:t>za PO jedná zástupce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mtClean="0"/>
              <a:t>Procesní nástupnictví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b="1" smtClean="0"/>
              <a:t>Procesní nástupnictví dle § 107 OSŘ</a:t>
            </a:r>
            <a:endParaRPr lang="cs-CZ" altLang="cs-CZ" smtClean="0"/>
          </a:p>
          <a:p>
            <a:pPr lvl="1" eaLnBrk="1" hangingPunct="1"/>
            <a:r>
              <a:rPr lang="cs-CZ" altLang="cs-CZ" smtClean="0"/>
              <a:t>je i ve správním soudnictví zásadně možné</a:t>
            </a:r>
          </a:p>
          <a:p>
            <a:pPr lvl="1" eaLnBrk="1" hangingPunct="1"/>
            <a:r>
              <a:rPr lang="cs-CZ" altLang="cs-CZ" smtClean="0"/>
              <a:t>nepřichází v úvahu např. ve věcech mezinárodní ochrany, poskytování informací</a:t>
            </a:r>
          </a:p>
          <a:p>
            <a:pPr lvl="1" eaLnBrk="1" hangingPunct="1"/>
            <a:r>
              <a:rPr lang="cs-CZ" altLang="cs-CZ" smtClean="0"/>
              <a:t>nedochází-li k PN, odmítá se žaloba dle § 46 odst. 1 písm. a) SŘS</a:t>
            </a:r>
          </a:p>
          <a:p>
            <a:pPr eaLnBrk="1" hangingPunct="1"/>
            <a:r>
              <a:rPr lang="cs-CZ" altLang="cs-CZ" b="1" smtClean="0"/>
              <a:t>Procesní nástupnictví dle § 107a OSŘ</a:t>
            </a:r>
            <a:r>
              <a:rPr lang="cs-CZ" altLang="cs-CZ" smtClean="0"/>
              <a:t> </a:t>
            </a:r>
          </a:p>
          <a:p>
            <a:pPr lvl="1" eaLnBrk="1" hangingPunct="1"/>
            <a:r>
              <a:rPr lang="cs-CZ" altLang="cs-CZ" smtClean="0"/>
              <a:t>je ve správním soudnictví vyloučeno</a:t>
            </a:r>
          </a:p>
          <a:p>
            <a:pPr eaLnBrk="1" hangingPunct="1"/>
            <a:r>
              <a:rPr lang="cs-CZ" altLang="cs-CZ" b="1" smtClean="0"/>
              <a:t>Zvláštní případ</a:t>
            </a:r>
            <a:r>
              <a:rPr lang="cs-CZ" altLang="cs-CZ" smtClean="0"/>
              <a:t> procesního nástupnictví na straně žalovaného viz § 69 SŘS</a:t>
            </a:r>
            <a:endParaRPr lang="cs-CZ" altLang="cs-CZ" b="1" smtClean="0"/>
          </a:p>
        </p:txBody>
      </p:sp>
    </p:spTree>
    <p:extLst>
      <p:ext uri="{BB962C8B-B14F-4D97-AF65-F5344CB8AC3E}">
        <p14:creationId xmlns:p14="http://schemas.microsoft.com/office/powerpoint/2010/main" val="2389120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mtClean="0"/>
              <a:t>Práva a povinnosti účastníků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Princip </a:t>
            </a:r>
            <a:r>
              <a:rPr lang="cs-CZ" altLang="cs-CZ" b="1" smtClean="0"/>
              <a:t>rovnosti zbraní</a:t>
            </a:r>
            <a:r>
              <a:rPr lang="cs-CZ" altLang="cs-CZ" smtClean="0"/>
              <a:t>; projevy</a:t>
            </a:r>
          </a:p>
          <a:p>
            <a:pPr lvl="1" eaLnBrk="1" hangingPunct="1"/>
            <a:r>
              <a:rPr lang="cs-CZ" altLang="cs-CZ" b="1" smtClean="0"/>
              <a:t>poučovací</a:t>
            </a:r>
            <a:r>
              <a:rPr lang="cs-CZ" altLang="cs-CZ" smtClean="0"/>
              <a:t> povinnost soudu</a:t>
            </a:r>
          </a:p>
          <a:p>
            <a:pPr lvl="2" eaLnBrk="1" hangingPunct="1"/>
            <a:r>
              <a:rPr lang="cs-CZ" altLang="cs-CZ" smtClean="0"/>
              <a:t>nejen vůči žalobci, ale i žalovanému správnímu orgánu</a:t>
            </a:r>
          </a:p>
          <a:p>
            <a:pPr lvl="1" eaLnBrk="1" hangingPunct="1"/>
            <a:r>
              <a:rPr lang="cs-CZ" altLang="cs-CZ" smtClean="0"/>
              <a:t>právo na ustanovení </a:t>
            </a:r>
            <a:r>
              <a:rPr lang="cs-CZ" altLang="cs-CZ" b="1" smtClean="0"/>
              <a:t>tlumočníka</a:t>
            </a:r>
          </a:p>
          <a:p>
            <a:pPr lvl="1" eaLnBrk="1" hangingPunct="1"/>
            <a:r>
              <a:rPr lang="cs-CZ" altLang="cs-CZ" smtClean="0"/>
              <a:t>právo na </a:t>
            </a:r>
            <a:r>
              <a:rPr lang="cs-CZ" altLang="cs-CZ" b="1" smtClean="0"/>
              <a:t>osvobození </a:t>
            </a:r>
            <a:r>
              <a:rPr lang="cs-CZ" altLang="cs-CZ" smtClean="0"/>
              <a:t>od soudního poplatku a na ustanovení </a:t>
            </a:r>
            <a:r>
              <a:rPr lang="cs-CZ" altLang="cs-CZ" b="1" smtClean="0"/>
              <a:t>zástupce</a:t>
            </a:r>
          </a:p>
        </p:txBody>
      </p:sp>
    </p:spTree>
    <p:extLst>
      <p:ext uri="{BB962C8B-B14F-4D97-AF65-F5344CB8AC3E}">
        <p14:creationId xmlns:p14="http://schemas.microsoft.com/office/powerpoint/2010/main" val="111572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Osoby zúčastněné na řízení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Část II. c)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3763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6600" dirty="0" smtClean="0">
                <a:solidFill>
                  <a:schemeClr val="tx1"/>
                </a:solidFill>
              </a:rPr>
              <a:t>Procesní zásady</a:t>
            </a:r>
            <a:endParaRPr lang="cs-CZ" sz="6600" dirty="0">
              <a:solidFill>
                <a:schemeClr val="tx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Část 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1331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mtClean="0"/>
              <a:t>Osoby zúčastněné na řízení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smtClean="0"/>
              <a:t>Znaky OZŘ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mtClean="0"/>
              <a:t>přímé dotčení na subjektivních veřejných právech a povinnostech (na právní sféře)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mtClean="0"/>
              <a:t>není účastníkem řízení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mtClean="0"/>
              <a:t>oznámila, že bude v řízení práva OZŘ uplatňovat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mtClean="0"/>
              <a:t>Proti rozhodnutí, že někdo není OZŘ se lze bránit kasační stížností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smtClean="0"/>
              <a:t>Oprávnění OZŘ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mtClean="0"/>
              <a:t>§ 34 odst. 3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mtClean="0"/>
              <a:t>legitimace k podání kasační stížnosti</a:t>
            </a:r>
          </a:p>
        </p:txBody>
      </p:sp>
    </p:spTree>
    <p:extLst>
      <p:ext uri="{BB962C8B-B14F-4D97-AF65-F5344CB8AC3E}">
        <p14:creationId xmlns:p14="http://schemas.microsoft.com/office/powerpoint/2010/main" val="1160216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Zastoupení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Část III.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2746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Přehled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Na základě </a:t>
            </a:r>
            <a:r>
              <a:rPr lang="cs-CZ" b="1" dirty="0" smtClean="0"/>
              <a:t>zákona</a:t>
            </a:r>
            <a:r>
              <a:rPr lang="cs-CZ" dirty="0" smtClean="0"/>
              <a:t> (§ 35/1)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Na základě </a:t>
            </a:r>
            <a:r>
              <a:rPr lang="cs-CZ" b="1" dirty="0" smtClean="0"/>
              <a:t>plné moci </a:t>
            </a:r>
            <a:r>
              <a:rPr lang="cs-CZ" dirty="0" smtClean="0"/>
              <a:t>(§ 35/2-7, § 34/5)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Na základě </a:t>
            </a:r>
            <a:r>
              <a:rPr lang="cs-CZ" b="1" dirty="0" smtClean="0"/>
              <a:t>rozhodnutí soudu </a:t>
            </a:r>
            <a:r>
              <a:rPr lang="cs-CZ" dirty="0" smtClean="0"/>
              <a:t>(§ 35/8)</a:t>
            </a:r>
          </a:p>
        </p:txBody>
      </p:sp>
    </p:spTree>
    <p:extLst>
      <p:ext uri="{BB962C8B-B14F-4D97-AF65-F5344CB8AC3E}">
        <p14:creationId xmlns:p14="http://schemas.microsoft.com/office/powerpoint/2010/main" val="1989543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Zastoupení na základě zákona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Účastník, který </a:t>
            </a:r>
            <a:r>
              <a:rPr lang="cs-CZ" b="1" dirty="0" smtClean="0"/>
              <a:t>není procesně způsobilý</a:t>
            </a:r>
            <a:r>
              <a:rPr lang="cs-CZ" dirty="0" smtClean="0"/>
              <a:t>, musí být zastoupen zákonným zástupcem</a:t>
            </a:r>
          </a:p>
          <a:p>
            <a:pPr lvl="1"/>
            <a:r>
              <a:rPr lang="cs-CZ" dirty="0" smtClean="0"/>
              <a:t>rodiče nezletilého</a:t>
            </a:r>
          </a:p>
          <a:p>
            <a:pPr lvl="1"/>
            <a:r>
              <a:rPr lang="cs-CZ" dirty="0" smtClean="0"/>
              <a:t>soudem jmenovaný opatrovník osoby omezené ve svéprávnosti</a:t>
            </a:r>
          </a:p>
          <a:p>
            <a:r>
              <a:rPr lang="cs-CZ" dirty="0" smtClean="0"/>
              <a:t>Nemá-li nezpůsobilý účastník zástupce</a:t>
            </a:r>
          </a:p>
          <a:p>
            <a:pPr lvl="1"/>
            <a:r>
              <a:rPr lang="cs-CZ" dirty="0" smtClean="0"/>
              <a:t>§ 29/1 OSŘ – opatrovník pro řízení</a:t>
            </a:r>
          </a:p>
          <a:p>
            <a:pPr lvl="1"/>
            <a:r>
              <a:rPr lang="cs-CZ" dirty="0" smtClean="0"/>
              <a:t>přerušení řízení a podnět ke jmenování opatrovníka [§ 48/2 a) SŘS]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Zastoupení na základě plné 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Zmocněncem může být</a:t>
            </a:r>
          </a:p>
          <a:p>
            <a:pPr lvl="1"/>
            <a:r>
              <a:rPr lang="cs-CZ" dirty="0" smtClean="0"/>
              <a:t>advokát</a:t>
            </a:r>
          </a:p>
          <a:p>
            <a:pPr lvl="1"/>
            <a:r>
              <a:rPr lang="cs-CZ" dirty="0" smtClean="0"/>
              <a:t>patentový zástupce, daňový poradce</a:t>
            </a:r>
          </a:p>
          <a:p>
            <a:pPr lvl="1"/>
            <a:r>
              <a:rPr lang="cs-CZ" dirty="0" smtClean="0"/>
              <a:t>odborová organizace</a:t>
            </a:r>
          </a:p>
          <a:p>
            <a:pPr lvl="1"/>
            <a:r>
              <a:rPr lang="cs-CZ" dirty="0" smtClean="0"/>
              <a:t>PO chránící před diskriminací</a:t>
            </a:r>
          </a:p>
          <a:p>
            <a:pPr lvl="1"/>
            <a:r>
              <a:rPr lang="cs-CZ" dirty="0" smtClean="0"/>
              <a:t>PO pomáhající uprchlíkům a cizincům</a:t>
            </a:r>
          </a:p>
          <a:p>
            <a:pPr lvl="1"/>
            <a:r>
              <a:rPr lang="cs-CZ" dirty="0" smtClean="0"/>
              <a:t>obecný zmocněnec</a:t>
            </a:r>
          </a:p>
          <a:p>
            <a:r>
              <a:rPr lang="cs-CZ" dirty="0" smtClean="0"/>
              <a:t>Pro řízení o KS musí být stěžovatel zastoupen advokátem</a:t>
            </a:r>
          </a:p>
          <a:p>
            <a:r>
              <a:rPr lang="cs-CZ" dirty="0" smtClean="0"/>
              <a:t>Společný zmocněnec (§ 34/5)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Zastoupení na základě rozhodnutí soudu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246888">
              <a:defRPr/>
            </a:pPr>
            <a:r>
              <a:rPr lang="cs-CZ" dirty="0" smtClean="0"/>
              <a:t>Právo chudých (§ 35/8)</a:t>
            </a:r>
          </a:p>
          <a:p>
            <a:pPr lvl="1" indent="-246888">
              <a:defRPr/>
            </a:pPr>
            <a:r>
              <a:rPr lang="cs-CZ" dirty="0" smtClean="0"/>
              <a:t>návrh</a:t>
            </a:r>
          </a:p>
          <a:p>
            <a:pPr lvl="2" indent="-246888">
              <a:defRPr/>
            </a:pPr>
            <a:r>
              <a:rPr lang="cs-CZ" dirty="0" smtClean="0"/>
              <a:t>i před zahájením řízení</a:t>
            </a:r>
          </a:p>
          <a:p>
            <a:pPr lvl="2" indent="-246888">
              <a:defRPr/>
            </a:pPr>
            <a:r>
              <a:rPr lang="cs-CZ" dirty="0" smtClean="0"/>
              <a:t>podání návrhu na ustanovení zástupce nebo osvobození od </a:t>
            </a:r>
            <a:r>
              <a:rPr lang="cs-CZ" dirty="0" err="1" smtClean="0"/>
              <a:t>SoP</a:t>
            </a:r>
            <a:r>
              <a:rPr lang="cs-CZ" dirty="0" smtClean="0"/>
              <a:t> staví běh lhůty pro podání návrhu na zahájení řízení </a:t>
            </a:r>
          </a:p>
          <a:p>
            <a:pPr lvl="1" indent="-246888">
              <a:defRPr/>
            </a:pPr>
            <a:r>
              <a:rPr lang="cs-CZ" dirty="0" smtClean="0"/>
              <a:t>splnění předpokladů osvobození od </a:t>
            </a:r>
            <a:r>
              <a:rPr lang="cs-CZ" dirty="0" err="1" smtClean="0"/>
              <a:t>SoP</a:t>
            </a:r>
            <a:endParaRPr lang="cs-CZ" dirty="0" smtClean="0"/>
          </a:p>
          <a:p>
            <a:pPr lvl="1" indent="-246888">
              <a:defRPr/>
            </a:pPr>
            <a:r>
              <a:rPr lang="cs-CZ" dirty="0" smtClean="0"/>
              <a:t>účastník zástupce potřebuje k ochraně práv</a:t>
            </a:r>
          </a:p>
          <a:p>
            <a:pPr indent="-246888">
              <a:defRPr/>
            </a:pPr>
            <a:r>
              <a:rPr lang="cs-CZ" dirty="0" smtClean="0"/>
              <a:t>Opatrovník pro řízení (§ 29/1 OSŘ)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ustanovení o řízení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Část IV.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Podání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b="1" smtClean="0"/>
              <a:t>Forma </a:t>
            </a:r>
            <a:r>
              <a:rPr lang="cs-CZ" altLang="cs-CZ" smtClean="0"/>
              <a:t>podání</a:t>
            </a:r>
          </a:p>
          <a:p>
            <a:pPr lvl="1" eaLnBrk="1" hangingPunct="1"/>
            <a:r>
              <a:rPr lang="cs-CZ" altLang="cs-CZ" smtClean="0"/>
              <a:t>Ústní do protokolu</a:t>
            </a:r>
          </a:p>
          <a:p>
            <a:pPr lvl="1" eaLnBrk="1" hangingPunct="1"/>
            <a:r>
              <a:rPr lang="cs-CZ" altLang="cs-CZ" smtClean="0"/>
              <a:t>Písemné, vč. podání elektronickými prostředky</a:t>
            </a:r>
          </a:p>
          <a:p>
            <a:pPr lvl="2" eaLnBrk="1" hangingPunct="1"/>
            <a:r>
              <a:rPr lang="cs-CZ" altLang="cs-CZ" smtClean="0"/>
              <a:t>bez uznávaného el. podpisu nutno doplnit do 3 dnů, jinak se k podání nepřihlíží; obrana viz IV. ÚS 1882/08</a:t>
            </a:r>
          </a:p>
          <a:p>
            <a:pPr eaLnBrk="1" hangingPunct="1"/>
            <a:r>
              <a:rPr lang="cs-CZ" altLang="cs-CZ" b="1" smtClean="0"/>
              <a:t>Náležitosti</a:t>
            </a:r>
            <a:r>
              <a:rPr lang="cs-CZ" altLang="cs-CZ" smtClean="0"/>
              <a:t> § 37 odst. 3</a:t>
            </a:r>
          </a:p>
          <a:p>
            <a:pPr lvl="1" eaLnBrk="1" hangingPunct="1"/>
            <a:r>
              <a:rPr lang="cs-CZ" altLang="cs-CZ" smtClean="0"/>
              <a:t>obecné náležitosti podání</a:t>
            </a:r>
          </a:p>
          <a:p>
            <a:pPr lvl="1" eaLnBrk="1" hangingPunct="1"/>
            <a:r>
              <a:rPr lang="cs-CZ" altLang="cs-CZ" smtClean="0"/>
              <a:t>novela č. 303/2011 Sb. zrušila povinnost platit SoP jenom kolkem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Odstraňování vad podání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Usnesení obsahující </a:t>
            </a:r>
            <a:r>
              <a:rPr lang="cs-CZ" b="1" dirty="0" smtClean="0"/>
              <a:t>výzvu</a:t>
            </a:r>
            <a:r>
              <a:rPr lang="cs-CZ" dirty="0" smtClean="0"/>
              <a:t> k odstranění vad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konkrétní poučení o postupu při odstranění vad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poučení o následcích nevyhovění výzvě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stanovení přiměřené lhůty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Není-li výzvě vyhověno a nelze-li návrh projednat, soud návrh </a:t>
            </a:r>
            <a:r>
              <a:rPr lang="cs-CZ" b="1" dirty="0" smtClean="0"/>
              <a:t>odmítne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K podáním, kterými se nezahajuje řízení, se </a:t>
            </a:r>
            <a:r>
              <a:rPr lang="cs-CZ" b="1" dirty="0" smtClean="0"/>
              <a:t>nepřihlíží</a:t>
            </a: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Postup dle § 37 odst. 5 platí i pro případ, kdy je </a:t>
            </a:r>
            <a:r>
              <a:rPr lang="cs-CZ" dirty="0" err="1" smtClean="0"/>
              <a:t>spr</a:t>
            </a:r>
            <a:r>
              <a:rPr lang="cs-CZ" dirty="0" smtClean="0"/>
              <a:t>. orgánu doručeno </a:t>
            </a:r>
            <a:r>
              <a:rPr lang="cs-CZ" b="1" dirty="0" smtClean="0"/>
              <a:t>nejasné podání</a:t>
            </a:r>
            <a:r>
              <a:rPr lang="cs-CZ" dirty="0" smtClean="0"/>
              <a:t>, které by mohlo být žalobou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Problémy při odstraňování vad týkajících se </a:t>
            </a:r>
            <a:r>
              <a:rPr lang="cs-CZ" b="1" dirty="0" smtClean="0"/>
              <a:t>žalobních bodů</a:t>
            </a:r>
            <a:r>
              <a:rPr lang="cs-CZ" dirty="0" smtClean="0"/>
              <a:t>  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Předběžná opatření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b="1" smtClean="0"/>
              <a:t>Předpoklady </a:t>
            </a:r>
            <a:r>
              <a:rPr lang="cs-CZ" altLang="cs-CZ" smtClean="0"/>
              <a:t>nařízení PO</a:t>
            </a:r>
          </a:p>
          <a:p>
            <a:pPr lvl="1" eaLnBrk="1" hangingPunct="1"/>
            <a:r>
              <a:rPr lang="cs-CZ" altLang="cs-CZ" smtClean="0"/>
              <a:t>byl podán návrh na zahájení řízení</a:t>
            </a:r>
          </a:p>
          <a:p>
            <a:pPr lvl="1" eaLnBrk="1" hangingPunct="1"/>
            <a:r>
              <a:rPr lang="cs-CZ" altLang="cs-CZ" smtClean="0"/>
              <a:t>návrh na nařízení PO</a:t>
            </a:r>
          </a:p>
          <a:p>
            <a:pPr lvl="1" eaLnBrk="1" hangingPunct="1"/>
            <a:r>
              <a:rPr lang="cs-CZ" altLang="cs-CZ" smtClean="0"/>
              <a:t>potřeba úpravy poměrů účastníků pro hrozící vážnou újmu </a:t>
            </a:r>
          </a:p>
          <a:p>
            <a:pPr eaLnBrk="1" hangingPunct="1"/>
            <a:r>
              <a:rPr lang="cs-CZ" altLang="cs-CZ" smtClean="0"/>
              <a:t>Soud si může vyžádat vyjádření ostatních účastníků</a:t>
            </a:r>
          </a:p>
          <a:p>
            <a:pPr eaLnBrk="1" hangingPunct="1"/>
            <a:r>
              <a:rPr lang="cs-CZ" altLang="cs-CZ" smtClean="0"/>
              <a:t>Kasační stížnost není přípustná</a:t>
            </a:r>
          </a:p>
          <a:p>
            <a:pPr eaLnBrk="1" hangingPunct="1"/>
            <a:r>
              <a:rPr lang="cs-CZ" altLang="cs-CZ" smtClean="0"/>
              <a:t>Úprava je komplexní, OSŘ se nepoužije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 smtClean="0"/>
              <a:t>Přehled zásad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sz="2800" dirty="0" smtClean="0"/>
              <a:t>Subsidiarita soudní ochrany</a:t>
            </a:r>
          </a:p>
          <a:p>
            <a:pPr eaLnBrk="1" hangingPunct="1"/>
            <a:r>
              <a:rPr lang="cs-CZ" altLang="cs-CZ" sz="2800" dirty="0" smtClean="0"/>
              <a:t>Dispoziční zásada</a:t>
            </a:r>
          </a:p>
          <a:p>
            <a:pPr eaLnBrk="1" hangingPunct="1"/>
            <a:r>
              <a:rPr lang="cs-CZ" altLang="cs-CZ" sz="2800" dirty="0" smtClean="0"/>
              <a:t>Vyšetřovací zásada</a:t>
            </a:r>
          </a:p>
          <a:p>
            <a:pPr eaLnBrk="1" hangingPunct="1"/>
            <a:r>
              <a:rPr lang="cs-CZ" altLang="cs-CZ" sz="2800" dirty="0" smtClean="0"/>
              <a:t>Princip rovnosti zbraní</a:t>
            </a:r>
          </a:p>
          <a:p>
            <a:pPr eaLnBrk="1" hangingPunct="1"/>
            <a:r>
              <a:rPr lang="cs-CZ" altLang="cs-CZ" sz="2800" dirty="0" smtClean="0"/>
              <a:t>Princip veřejnosti</a:t>
            </a:r>
          </a:p>
          <a:p>
            <a:pPr eaLnBrk="1" hangingPunct="1"/>
            <a:r>
              <a:rPr lang="cs-CZ" altLang="cs-CZ" sz="2800" dirty="0" smtClean="0"/>
              <a:t>Princip ústnosti a přímosti</a:t>
            </a:r>
          </a:p>
        </p:txBody>
      </p:sp>
    </p:spTree>
    <p:extLst>
      <p:ext uri="{BB962C8B-B14F-4D97-AF65-F5344CB8AC3E}">
        <p14:creationId xmlns:p14="http://schemas.microsoft.com/office/powerpoint/2010/main" val="1179431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Běh některých lhůt</a:t>
            </a:r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b="1" smtClean="0"/>
              <a:t>Po dobu soudního řízení neběží lhůty</a:t>
            </a:r>
          </a:p>
          <a:p>
            <a:pPr lvl="1" eaLnBrk="1" hangingPunct="1"/>
            <a:endParaRPr lang="cs-CZ" altLang="cs-CZ" smtClean="0"/>
          </a:p>
          <a:p>
            <a:pPr lvl="1" eaLnBrk="1" hangingPunct="1"/>
            <a:r>
              <a:rPr lang="cs-CZ" altLang="cs-CZ" smtClean="0"/>
              <a:t>pro zánik odpovědnosti za správní delikt</a:t>
            </a:r>
          </a:p>
          <a:p>
            <a:pPr lvl="1" eaLnBrk="1" hangingPunct="1"/>
            <a:endParaRPr lang="cs-CZ" altLang="cs-CZ" smtClean="0"/>
          </a:p>
          <a:p>
            <a:pPr lvl="1" eaLnBrk="1" hangingPunct="1"/>
            <a:r>
              <a:rPr lang="cs-CZ" altLang="cs-CZ" smtClean="0"/>
              <a:t>pro výkon rozhodnutí ve věci správních deliktů</a:t>
            </a:r>
          </a:p>
          <a:p>
            <a:pPr lvl="1" eaLnBrk="1" hangingPunct="1"/>
            <a:endParaRPr lang="cs-CZ" altLang="cs-CZ" smtClean="0"/>
          </a:p>
          <a:p>
            <a:pPr lvl="1" eaLnBrk="1" hangingPunct="1"/>
            <a:r>
              <a:rPr lang="cs-CZ" altLang="cs-CZ" smtClean="0"/>
              <a:t>pro zánik práva v daňových a obdobných věcech</a:t>
            </a:r>
          </a:p>
          <a:p>
            <a:pPr lvl="1" eaLnBrk="1" hangingPunct="1"/>
            <a:endParaRPr lang="cs-CZ" altLang="cs-CZ" smtClean="0"/>
          </a:p>
          <a:p>
            <a:pPr lvl="1" eaLnBrk="1" hangingPunct="1"/>
            <a:r>
              <a:rPr lang="cs-CZ" altLang="cs-CZ" smtClean="0"/>
              <a:t>promlčecí doby podle § 32 a násl. zákona č. 82/1998 Sb.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Jednání a rozhodování bez jednání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Dle § 49 odst. 1 SŘS má předseda senátu nařídit k projednání věci samé </a:t>
            </a:r>
            <a:r>
              <a:rPr lang="cs-CZ" altLang="cs-CZ" b="1" smtClean="0"/>
              <a:t>jednání</a:t>
            </a:r>
          </a:p>
          <a:p>
            <a:pPr eaLnBrk="1" hangingPunct="1"/>
            <a:r>
              <a:rPr lang="cs-CZ" altLang="cs-CZ" smtClean="0"/>
              <a:t>Praxe z tohoto pravidla učinila výjimku pomocí výzvy dle </a:t>
            </a:r>
            <a:r>
              <a:rPr lang="cs-CZ" altLang="cs-CZ" b="1" smtClean="0"/>
              <a:t>§ 51 SŘS</a:t>
            </a:r>
          </a:p>
          <a:p>
            <a:pPr lvl="1" eaLnBrk="1" hangingPunct="1"/>
            <a:r>
              <a:rPr lang="cs-CZ" altLang="cs-CZ" b="1" smtClean="0"/>
              <a:t>domněnka souhlasu s rozhodnutím bez jednání</a:t>
            </a:r>
            <a:endParaRPr lang="cs-CZ" altLang="cs-CZ" smtClean="0"/>
          </a:p>
          <a:p>
            <a:pPr lvl="1" eaLnBrk="1" hangingPunct="1"/>
            <a:r>
              <a:rPr lang="cs-CZ" altLang="cs-CZ" smtClean="0"/>
              <a:t>nesouhlas může účastník vyjádřit i dodatečně</a:t>
            </a:r>
          </a:p>
          <a:p>
            <a:pPr eaLnBrk="1" hangingPunct="1"/>
            <a:r>
              <a:rPr lang="cs-CZ" altLang="cs-CZ" smtClean="0"/>
              <a:t>Provádí-li soud dokazování, musí nařídit jednání vždy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Dokazování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Projev principu plné jurisdikce</a:t>
            </a:r>
          </a:p>
          <a:p>
            <a:pPr eaLnBrk="1" hangingPunct="1"/>
            <a:r>
              <a:rPr lang="cs-CZ" altLang="cs-CZ" smtClean="0"/>
              <a:t>Rozsah dokazování závisí na druhu řízení [např. § 76 odst. 1 písm. b) SŘS]</a:t>
            </a:r>
          </a:p>
          <a:p>
            <a:pPr eaLnBrk="1" hangingPunct="1"/>
            <a:r>
              <a:rPr lang="cs-CZ" altLang="cs-CZ" smtClean="0"/>
              <a:t>Lze navrhnout i důkaz, který účastník nenavrhl ve správním řízení (neplatí pro řízení daňové)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Rozhodnutí</a:t>
            </a:r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b="1" smtClean="0"/>
              <a:t>Meritorní</a:t>
            </a:r>
          </a:p>
          <a:p>
            <a:pPr lvl="1" eaLnBrk="1" hangingPunct="1"/>
            <a:r>
              <a:rPr lang="cs-CZ" altLang="cs-CZ" smtClean="0"/>
              <a:t>zásadně rozsudek</a:t>
            </a:r>
          </a:p>
          <a:p>
            <a:pPr lvl="1" eaLnBrk="1" hangingPunct="1"/>
            <a:r>
              <a:rPr lang="cs-CZ" altLang="cs-CZ" smtClean="0"/>
              <a:t>usnesení tam, kde to zákon stanoví (např. volební věci)</a:t>
            </a:r>
          </a:p>
          <a:p>
            <a:pPr eaLnBrk="1" hangingPunct="1"/>
            <a:r>
              <a:rPr lang="cs-CZ" altLang="cs-CZ" b="1" smtClean="0"/>
              <a:t>Procesní</a:t>
            </a:r>
          </a:p>
          <a:p>
            <a:pPr lvl="1" eaLnBrk="1" hangingPunct="1"/>
            <a:r>
              <a:rPr lang="cs-CZ" altLang="cs-CZ" smtClean="0"/>
              <a:t>dle § 53 odst. 2 SŘS před novelou č. 303/2011 Sb. usnesení jenom tam, kde to zákon stanovil</a:t>
            </a:r>
          </a:p>
          <a:p>
            <a:pPr lvl="1" eaLnBrk="1" hangingPunct="1"/>
            <a:r>
              <a:rPr lang="cs-CZ" altLang="cs-CZ" smtClean="0"/>
              <a:t>praxe využívala formy usnesení i v dalších případech, které to z povahy věci vyžadují (např. delegace)</a:t>
            </a:r>
          </a:p>
          <a:p>
            <a:pPr lvl="1" eaLnBrk="1" hangingPunct="1"/>
            <a:r>
              <a:rPr lang="cs-CZ" altLang="cs-CZ" smtClean="0"/>
              <a:t>novela vazbu na ustanovení zákona vypustila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Uspokojení navrhovatele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/>
              <a:t>Předpoklady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soud o návrhu dosud nerozhodl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nové rozhodnutí SO nebude zasahovat do právní sféry třetích osob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SO sdělí svůj záměr soudu a vyžádá si od něj spisy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rozhodnutí musí být vydáno a oznámeno soudu a navrhovateli v soudem stanovené lhůtě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Soud řízení </a:t>
            </a:r>
            <a:r>
              <a:rPr lang="cs-CZ" b="1" dirty="0" smtClean="0"/>
              <a:t>zastaví</a:t>
            </a:r>
            <a:endParaRPr lang="cs-CZ" dirty="0" smtClean="0"/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prohlásí-li navrhovatel, že je uspokojen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je-li ze všech okolností zřejmé, že k uspokojení došlo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Navrhovatel má právo na náhradu </a:t>
            </a:r>
            <a:r>
              <a:rPr lang="cs-CZ" b="1" dirty="0" smtClean="0"/>
              <a:t>nákladů</a:t>
            </a:r>
            <a:r>
              <a:rPr lang="cs-CZ" dirty="0" smtClean="0"/>
              <a:t> řízení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Subsidiarita soudní ochrany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Soudní ochrana nastupuje zásadně teprve po vyčerpání prostředků ochrany nebo nápravy uvnitř veřejné správy (§ 5)</a:t>
            </a:r>
          </a:p>
          <a:p>
            <a:pPr lvl="1"/>
            <a:r>
              <a:rPr lang="cs-CZ" dirty="0" smtClean="0"/>
              <a:t>řádné opravné prostředky</a:t>
            </a:r>
          </a:p>
          <a:p>
            <a:pPr lvl="2"/>
            <a:r>
              <a:rPr lang="cs-CZ" dirty="0" smtClean="0"/>
              <a:t>odvolání nebo rozklad</a:t>
            </a:r>
          </a:p>
          <a:p>
            <a:pPr lvl="2"/>
            <a:r>
              <a:rPr lang="cs-CZ" dirty="0" smtClean="0"/>
              <a:t>námitky (řádný opravný prostředek proti rozhodnutím orgánů sociálního zabezpečení ve věcech důchodového pojištění - § 88 z. č. 582/1992 Sb.)</a:t>
            </a:r>
          </a:p>
          <a:p>
            <a:pPr lvl="1"/>
            <a:r>
              <a:rPr lang="cs-CZ" dirty="0" smtClean="0"/>
              <a:t>jiné prostředky ochrany nebo nápravy, na něž má navrhovatel nárok, např.:</a:t>
            </a:r>
          </a:p>
          <a:p>
            <a:pPr lvl="2"/>
            <a:r>
              <a:rPr lang="cs-CZ" dirty="0" smtClean="0"/>
              <a:t>prostředky ochrany proti nečinnosti</a:t>
            </a:r>
          </a:p>
          <a:p>
            <a:pPr lvl="3"/>
            <a:r>
              <a:rPr lang="cs-CZ" dirty="0" smtClean="0"/>
              <a:t>žádost o opatření proti nečinnosti dle § 80/3 SŘ</a:t>
            </a:r>
          </a:p>
          <a:p>
            <a:pPr lvl="3"/>
            <a:r>
              <a:rPr lang="cs-CZ" dirty="0" smtClean="0"/>
              <a:t>podnět dle § 38/1,2 DŘ</a:t>
            </a:r>
          </a:p>
          <a:p>
            <a:pPr lvl="3"/>
            <a:r>
              <a:rPr lang="cs-CZ" dirty="0" smtClean="0"/>
              <a:t>stížnost dle § 16a/1, b),d) z. č. 106/1999 Sb.</a:t>
            </a:r>
          </a:p>
          <a:p>
            <a:pPr lvl="2"/>
            <a:r>
              <a:rPr lang="cs-CZ" dirty="0" smtClean="0"/>
              <a:t>prostředky ochrany proti nezákonnému zásahu</a:t>
            </a:r>
          </a:p>
          <a:p>
            <a:pPr lvl="3"/>
            <a:r>
              <a:rPr lang="cs-CZ" dirty="0" smtClean="0"/>
              <a:t>námitky proti postupu pracovníka správce daně (č. 735/2006 </a:t>
            </a:r>
            <a:r>
              <a:rPr lang="cs-CZ" dirty="0" err="1" smtClean="0"/>
              <a:t>SbNSS</a:t>
            </a:r>
            <a:r>
              <a:rPr lang="cs-CZ" dirty="0" smtClean="0"/>
              <a:t>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Dispoziční zásada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altLang="cs-CZ" dirty="0" smtClean="0"/>
              <a:t>Řízení se zahajuje jenom na návrh</a:t>
            </a:r>
          </a:p>
          <a:p>
            <a:pPr lvl="1"/>
            <a:r>
              <a:rPr lang="cs-CZ" altLang="cs-CZ" dirty="0" smtClean="0"/>
              <a:t>I. stupeň i opravná řízení</a:t>
            </a:r>
          </a:p>
          <a:p>
            <a:pPr lvl="1"/>
            <a:r>
              <a:rPr lang="cs-CZ" altLang="cs-CZ" dirty="0" smtClean="0"/>
              <a:t>Legitimace se někdy přiznává 3. osobě nebo orgánu</a:t>
            </a:r>
          </a:p>
          <a:p>
            <a:r>
              <a:rPr lang="cs-CZ" altLang="cs-CZ" dirty="0" smtClean="0"/>
              <a:t>Předmět řízení</a:t>
            </a:r>
          </a:p>
          <a:p>
            <a:pPr lvl="1"/>
            <a:r>
              <a:rPr lang="cs-CZ" altLang="cs-CZ" dirty="0" smtClean="0"/>
              <a:t>rozsah </a:t>
            </a:r>
            <a:r>
              <a:rPr lang="cs-CZ" altLang="cs-CZ" dirty="0" err="1" smtClean="0"/>
              <a:t>přezkumné</a:t>
            </a:r>
            <a:r>
              <a:rPr lang="cs-CZ" altLang="cs-CZ" dirty="0" smtClean="0"/>
              <a:t> činnosti a jeho hlediska jsou vymezeny návrhem</a:t>
            </a:r>
          </a:p>
          <a:p>
            <a:pPr lvl="1"/>
            <a:r>
              <a:rPr lang="cs-CZ" altLang="cs-CZ" dirty="0" smtClean="0"/>
              <a:t>omezení: předurčenost žalobních typů, chybí uznání nároku a vzdání se nároku, změna je limitována</a:t>
            </a:r>
          </a:p>
          <a:p>
            <a:r>
              <a:rPr lang="cs-CZ" altLang="cs-CZ" dirty="0" smtClean="0"/>
              <a:t>Skončení řízení</a:t>
            </a:r>
          </a:p>
          <a:p>
            <a:pPr lvl="1"/>
            <a:r>
              <a:rPr lang="cs-CZ" altLang="cs-CZ" dirty="0" err="1" smtClean="0"/>
              <a:t>zpětvzetí</a:t>
            </a:r>
            <a:r>
              <a:rPr lang="cs-CZ" altLang="cs-CZ" dirty="0" smtClean="0"/>
              <a:t> žaloby</a:t>
            </a:r>
          </a:p>
          <a:p>
            <a:pPr lvl="1"/>
            <a:r>
              <a:rPr lang="cs-CZ" altLang="cs-CZ" dirty="0" smtClean="0"/>
              <a:t>nikoli uzavření smíru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Vyšetřovací zásada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SŘS výslovně neupravuje, kdo nese odpovědnost za objasnění skutkového stavu</a:t>
            </a:r>
          </a:p>
          <a:p>
            <a:r>
              <a:rPr lang="cs-CZ" dirty="0" smtClean="0"/>
              <a:t>Měla by platit zásada vyšetřovací</a:t>
            </a:r>
          </a:p>
          <a:p>
            <a:pPr lvl="1"/>
            <a:r>
              <a:rPr lang="cs-CZ" dirty="0" smtClean="0"/>
              <a:t>veřejný zájem</a:t>
            </a:r>
          </a:p>
          <a:p>
            <a:pPr lvl="1"/>
            <a:r>
              <a:rPr lang="cs-CZ" dirty="0" smtClean="0"/>
              <a:t>informační asymetrie</a:t>
            </a:r>
          </a:p>
          <a:p>
            <a:pPr lvl="1"/>
            <a:r>
              <a:rPr lang="cs-CZ" dirty="0" smtClean="0"/>
              <a:t>komparativní hledisko</a:t>
            </a:r>
          </a:p>
          <a:p>
            <a:r>
              <a:rPr lang="cs-CZ" dirty="0" smtClean="0"/>
              <a:t>Prakticky omezený význam [viz např. § 76/1 b)]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 rovnosti zbraní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Účastníci řízení mají rovné postavení</a:t>
            </a:r>
          </a:p>
          <a:p>
            <a:r>
              <a:rPr lang="cs-CZ" dirty="0" smtClean="0"/>
              <a:t>Důsledkem mj. je:</a:t>
            </a:r>
          </a:p>
          <a:p>
            <a:pPr lvl="1"/>
            <a:r>
              <a:rPr lang="cs-CZ" dirty="0" smtClean="0"/>
              <a:t>správní orgán ztrácí v řízení své mocensky nadřazené postavení</a:t>
            </a:r>
          </a:p>
          <a:p>
            <a:pPr lvl="1"/>
            <a:r>
              <a:rPr lang="cs-CZ" dirty="0" smtClean="0"/>
              <a:t>opravný prostředek může podat i správní orgán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 veřejnosti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Veřejnost jednání (čl. 38/2 LPS, čl. 96/2 Úst, § 49/2 SŘS); výjimky</a:t>
            </a:r>
          </a:p>
          <a:p>
            <a:pPr lvl="1"/>
            <a:r>
              <a:rPr lang="cs-CZ" dirty="0" smtClean="0"/>
              <a:t>plošné vyloučení veřejnosti (např. kvůli ochraně utajovaných informací)</a:t>
            </a:r>
          </a:p>
          <a:p>
            <a:pPr lvl="1"/>
            <a:r>
              <a:rPr lang="cs-CZ" dirty="0" smtClean="0"/>
              <a:t>vyloučení toho, kdo narušuje jednání</a:t>
            </a:r>
          </a:p>
          <a:p>
            <a:pPr lvl="1"/>
            <a:r>
              <a:rPr lang="cs-CZ" dirty="0" smtClean="0"/>
              <a:t>neveřejnost zasedání pléna NSS (§ 20/4)</a:t>
            </a:r>
          </a:p>
          <a:p>
            <a:r>
              <a:rPr lang="cs-CZ" dirty="0" smtClean="0"/>
              <a:t>Veřejné vyhlášení rozsudku</a:t>
            </a:r>
          </a:p>
          <a:p>
            <a:pPr lvl="1"/>
            <a:r>
              <a:rPr lang="cs-CZ" dirty="0" smtClean="0"/>
              <a:t>ústně</a:t>
            </a:r>
          </a:p>
          <a:p>
            <a:pPr lvl="1"/>
            <a:r>
              <a:rPr lang="cs-CZ" dirty="0" smtClean="0"/>
              <a:t>vyvěšením zkráceného písemného vyhotovení</a:t>
            </a:r>
          </a:p>
          <a:p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  <p:sndAc>
          <p:stSnd>
            <p:snd r:embed="rId2" name="arrow.wav"/>
          </p:stSnd>
        </p:sndAc>
      </p:transition>
    </mc:Choice>
    <mc:Fallback>
      <p:transition spd="slow">
        <p:random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pka">
  <a:themeElements>
    <a:clrScheme name="Červená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466</TotalTime>
  <Words>1817</Words>
  <Application>Microsoft Office PowerPoint</Application>
  <PresentationFormat>Předvádění na obrazovce (4:3)</PresentationFormat>
  <Paragraphs>302</Paragraphs>
  <Slides>44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9" baseType="lpstr">
      <vt:lpstr>Arial</vt:lpstr>
      <vt:lpstr>Garamond</vt:lpstr>
      <vt:lpstr>Tw Cen MT</vt:lpstr>
      <vt:lpstr>Wingdings 2</vt:lpstr>
      <vt:lpstr>Kapka</vt:lpstr>
      <vt:lpstr>Základní ustanovení SŘS Procesní subjekty Obecná ustanovení o řízení</vt:lpstr>
      <vt:lpstr>Přehled výkladu</vt:lpstr>
      <vt:lpstr>Procesní zásady</vt:lpstr>
      <vt:lpstr>Přehled zásad</vt:lpstr>
      <vt:lpstr>Subsidiarita soudní ochrany</vt:lpstr>
      <vt:lpstr>Dispoziční zásada</vt:lpstr>
      <vt:lpstr>Vyšetřovací zásada</vt:lpstr>
      <vt:lpstr>Princip rovnosti zbraní</vt:lpstr>
      <vt:lpstr>Princip veřejnosti</vt:lpstr>
      <vt:lpstr>Princip ústnosti a přímosti</vt:lpstr>
      <vt:lpstr>Procesní subjekty</vt:lpstr>
      <vt:lpstr>Soudy</vt:lpstr>
      <vt:lpstr>Soudy rozhodující věci správního soudnictví</vt:lpstr>
      <vt:lpstr>Pravomoc</vt:lpstr>
      <vt:lpstr>Výčet věcí správního soudnictví I.</vt:lpstr>
      <vt:lpstr>Výčet věcí správního soudnictví II.</vt:lpstr>
      <vt:lpstr>Věcná příslušnost</vt:lpstr>
      <vt:lpstr>Funkční příslušnost</vt:lpstr>
      <vt:lpstr>Místní příslušnost</vt:lpstr>
      <vt:lpstr>Vyloučení soudce</vt:lpstr>
      <vt:lpstr>Delegace</vt:lpstr>
      <vt:lpstr>Dožádání</vt:lpstr>
      <vt:lpstr>Účastníci řízení</vt:lpstr>
      <vt:lpstr>1. definice účastníků řízení</vt:lpstr>
      <vt:lpstr>2. definice účastníků řízení</vt:lpstr>
      <vt:lpstr>Způsobilost účastníků</vt:lpstr>
      <vt:lpstr>Procesní nástupnictví</vt:lpstr>
      <vt:lpstr>Práva a povinnosti účastníků</vt:lpstr>
      <vt:lpstr>Osoby zúčastněné na řízení</vt:lpstr>
      <vt:lpstr>Osoby zúčastněné na řízení</vt:lpstr>
      <vt:lpstr>Zastoupení</vt:lpstr>
      <vt:lpstr>Přehled</vt:lpstr>
      <vt:lpstr>Zastoupení na základě zákona</vt:lpstr>
      <vt:lpstr>Zastoupení na základě plné moci</vt:lpstr>
      <vt:lpstr>Zastoupení na základě rozhodnutí soudu</vt:lpstr>
      <vt:lpstr>Obecná ustanovení o řízení</vt:lpstr>
      <vt:lpstr>Podání</vt:lpstr>
      <vt:lpstr>Odstraňování vad podání</vt:lpstr>
      <vt:lpstr>Předběžná opatření</vt:lpstr>
      <vt:lpstr>Běh některých lhůt</vt:lpstr>
      <vt:lpstr>Jednání a rozhodování bez jednání</vt:lpstr>
      <vt:lpstr>Dokazování</vt:lpstr>
      <vt:lpstr>Rozhodnutí</vt:lpstr>
      <vt:lpstr>Uspokojení navrhovatele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ustanovení ZŘS Procesní subjekty</dc:title>
  <dc:creator>Petr Lavický</dc:creator>
  <cp:lastModifiedBy>Petr Lavický</cp:lastModifiedBy>
  <cp:revision>48</cp:revision>
  <dcterms:created xsi:type="dcterms:W3CDTF">2014-10-16T13:28:31Z</dcterms:created>
  <dcterms:modified xsi:type="dcterms:W3CDTF">2017-10-24T06:03:44Z</dcterms:modified>
</cp:coreProperties>
</file>