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0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71" r:id="rId12"/>
    <p:sldId id="311" r:id="rId13"/>
    <p:sldId id="312" r:id="rId14"/>
    <p:sldId id="278" r:id="rId15"/>
    <p:sldId id="279" r:id="rId16"/>
    <p:sldId id="280" r:id="rId17"/>
    <p:sldId id="281" r:id="rId18"/>
    <p:sldId id="282" r:id="rId19"/>
    <p:sldId id="283" r:id="rId20"/>
    <p:sldId id="286" r:id="rId21"/>
    <p:sldId id="285" r:id="rId22"/>
    <p:sldId id="287" r:id="rId23"/>
    <p:sldId id="288" r:id="rId24"/>
    <p:sldId id="289" r:id="rId25"/>
    <p:sldId id="290" r:id="rId26"/>
    <p:sldId id="277" r:id="rId27"/>
    <p:sldId id="291" r:id="rId28"/>
    <p:sldId id="292" r:id="rId29"/>
    <p:sldId id="293" r:id="rId30"/>
    <p:sldId id="294" r:id="rId31"/>
    <p:sldId id="295" r:id="rId32"/>
    <p:sldId id="296" r:id="rId33"/>
    <p:sldId id="284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297" r:id="rId43"/>
    <p:sldId id="298" r:id="rId44"/>
    <p:sldId id="299" r:id="rId45"/>
    <p:sldId id="300" r:id="rId46"/>
    <p:sldId id="301" r:id="rId47"/>
    <p:sldId id="302" r:id="rId48"/>
    <p:sldId id="261" r:id="rId4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104" d="100"/>
          <a:sy n="104" d="100"/>
        </p:scale>
        <p:origin x="-10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9.3.2018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08046" y="314891"/>
            <a:ext cx="5794976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Finanční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– BV204Zk</a:t>
            </a:r>
            <a:br>
              <a:rPr lang="cs-CZ" sz="2400" dirty="0" smtClean="0"/>
            </a:br>
            <a:r>
              <a:rPr lang="cs-CZ" sz="2400" dirty="0" smtClean="0"/>
              <a:t>Blok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20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</a:t>
            </a:r>
            <a:r>
              <a:rPr lang="pl-PL" dirty="0" smtClean="0"/>
              <a:t>dpisy časové – majetek se odepisuje podle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 anchor="t"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Příklad (najděte chybu </a:t>
            </a:r>
            <a:r>
              <a:rPr lang="cs-CZ" altLang="en-US" sz="2400" dirty="0" smtClean="0">
                <a:sym typeface="Wingdings" panose="05000000000000000000" pitchFamily="2" charset="2"/>
              </a:rPr>
              <a:t>)</a:t>
            </a: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4211" y="2438399"/>
            <a:ext cx="7918099" cy="4047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8918556" y="3676887"/>
            <a:ext cx="5623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portal.pohoda.cz</a:t>
            </a:r>
            <a:endParaRPr lang="cs-CZ" sz="1400" dirty="0" smtClean="0"/>
          </a:p>
          <a:p>
            <a:r>
              <a:rPr lang="cs-CZ" sz="1400" dirty="0" smtClean="0"/>
              <a:t>Více na: https://portal.pohoda.cz/dane-ucetnictvi-mzdy/ucetnictvi/ucetni-a-danove-odpisy-majetku/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5932761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20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</a:t>
            </a:r>
            <a:r>
              <a:rPr lang="pl-PL" dirty="0" smtClean="0"/>
              <a:t>dpisy výkonové – odepis dle výkonu, např. jednotek výroby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Příklad: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sp>
        <p:nvSpPr>
          <p:cNvPr id="5" name="TextovéPole 4"/>
          <p:cNvSpPr txBox="1"/>
          <p:nvPr/>
        </p:nvSpPr>
        <p:spPr>
          <a:xfrm rot="16200000">
            <a:off x="8918556" y="3676887"/>
            <a:ext cx="5623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portal.pohoda.cz</a:t>
            </a:r>
            <a:endParaRPr lang="cs-CZ" sz="1400" dirty="0" smtClean="0"/>
          </a:p>
          <a:p>
            <a:r>
              <a:rPr lang="cs-CZ" sz="1400" dirty="0" smtClean="0"/>
              <a:t>Více na: https://portal.pohoda.cz/dane-ucetnictvi-mzdy/ucetnictvi/ucetni-a-danove-odpisy-majetku/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445257"/>
            <a:ext cx="8826915" cy="423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932761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Účetní závěrka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34836"/>
            <a:ext cx="10018713" cy="5043055"/>
          </a:xfrm>
        </p:spPr>
        <p:txBody>
          <a:bodyPr>
            <a:normAutofit/>
          </a:bodyPr>
          <a:lstStyle/>
          <a:p>
            <a:r>
              <a:rPr lang="cs-CZ" altLang="cs-CZ" dirty="0"/>
              <a:t>účetní závěrka (§ 18 ZoÚ)</a:t>
            </a:r>
          </a:p>
          <a:p>
            <a:pPr lvl="1"/>
            <a:r>
              <a:rPr lang="cs-CZ" altLang="cs-CZ" dirty="0"/>
              <a:t>rozvaha (bilance)</a:t>
            </a:r>
          </a:p>
          <a:p>
            <a:pPr lvl="1"/>
            <a:r>
              <a:rPr lang="cs-CZ" altLang="cs-CZ" dirty="0"/>
              <a:t>výkaz zisku a ztráty</a:t>
            </a:r>
          </a:p>
          <a:p>
            <a:pPr lvl="1"/>
            <a:r>
              <a:rPr lang="cs-CZ" altLang="cs-CZ" dirty="0"/>
              <a:t>příloha</a:t>
            </a:r>
          </a:p>
          <a:p>
            <a:pPr lvl="1">
              <a:buFontTx/>
              <a:buNone/>
            </a:pPr>
            <a:endParaRPr lang="cs-CZ" altLang="cs-CZ" dirty="0"/>
          </a:p>
          <a:p>
            <a:pPr lvl="1">
              <a:buFontTx/>
              <a:buNone/>
            </a:pPr>
            <a:endParaRPr lang="cs-CZ" altLang="cs-CZ" dirty="0"/>
          </a:p>
          <a:p>
            <a:pPr lvl="1">
              <a:buFontTx/>
              <a:buNone/>
            </a:pPr>
            <a:r>
              <a:rPr lang="cs-CZ" altLang="cs-CZ" dirty="0"/>
              <a:t>+ případně: přehled o peněžních tocích či přehled o změnách vlastního kapitálu </a:t>
            </a:r>
          </a:p>
        </p:txBody>
      </p:sp>
    </p:spTree>
    <p:extLst>
      <p:ext uri="{BB962C8B-B14F-4D97-AF65-F5344CB8AC3E}">
        <p14:creationId xmlns="" xmlns:p14="http://schemas.microsoft.com/office/powerpoint/2010/main" val="172752636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Základní související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34836"/>
            <a:ext cx="10018713" cy="5043055"/>
          </a:xfrm>
        </p:spPr>
        <p:txBody>
          <a:bodyPr>
            <a:normAutofit/>
          </a:bodyPr>
          <a:lstStyle/>
          <a:p>
            <a:r>
              <a:rPr lang="cs-CZ" altLang="cs-CZ" dirty="0"/>
              <a:t>zákon č. 563/1991 Sb., o účetnictví</a:t>
            </a:r>
          </a:p>
          <a:p>
            <a:r>
              <a:rPr lang="cs-CZ" altLang="cs-CZ" dirty="0"/>
              <a:t>vyhláška č. 500/2002 Sb., kterou se provádějí některá ustanovení zákona č. 563/1991 Sb., o účetnictví</a:t>
            </a:r>
          </a:p>
          <a:p>
            <a:r>
              <a:rPr lang="cs-CZ" altLang="cs-CZ" dirty="0"/>
              <a:t>účetní standardy</a:t>
            </a:r>
          </a:p>
          <a:p>
            <a:r>
              <a:rPr lang="cs-CZ" altLang="cs-CZ" dirty="0"/>
              <a:t>zákon č. 93/2009 Sb., o auditorech a o změně některých zákonů (zákon o auditorech)</a:t>
            </a:r>
          </a:p>
          <a:p>
            <a:endParaRPr lang="cs-CZ" altLang="cs-CZ" dirty="0"/>
          </a:p>
          <a:p>
            <a:r>
              <a:rPr lang="cs-CZ" altLang="cs-CZ" dirty="0"/>
              <a:t>IAS – mezinárodní účetní standardy</a:t>
            </a:r>
          </a:p>
          <a:p>
            <a:r>
              <a:rPr lang="cs-CZ" altLang="cs-CZ" dirty="0"/>
              <a:t>IFRS – mezinárodní standardy účetního výkaznictví</a:t>
            </a:r>
          </a:p>
        </p:txBody>
      </p:sp>
    </p:spTree>
    <p:extLst>
      <p:ext uri="{BB962C8B-B14F-4D97-AF65-F5344CB8AC3E}">
        <p14:creationId xmlns="" xmlns:p14="http://schemas.microsoft.com/office/powerpoint/2010/main" val="67369921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ČÁST II – Pohledávky jako aktivum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Pohledávka představuje nárok na zaplacení určité částky</a:t>
            </a:r>
          </a:p>
          <a:p>
            <a:r>
              <a:rPr lang="cs-CZ" altLang="cs-CZ" sz="2800" dirty="0" smtClean="0"/>
              <a:t>Pohledávka je aktivum</a:t>
            </a:r>
          </a:p>
          <a:p>
            <a:r>
              <a:rPr lang="cs-CZ" altLang="cs-CZ" sz="2800" dirty="0" smtClean="0"/>
              <a:t>Pohledávky lze postupovat (není-li to smluvně či zákonem zakázáno)</a:t>
            </a:r>
          </a:p>
          <a:p>
            <a:r>
              <a:rPr lang="cs-CZ" altLang="cs-CZ" sz="2800" dirty="0" smtClean="0"/>
              <a:t>Pohledávky lze rozdělit (není-li to smluvně či zákonem zakázáno)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3918770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100 tis. Kč. Tuto pohledávku postoupí na subjekt C za 50% nominální hodnoty.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má subjekt C pohledávku za subjektem B?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po této transakci subjekt A za subjektem C?</a:t>
            </a:r>
          </a:p>
        </p:txBody>
      </p:sp>
    </p:spTree>
    <p:extLst>
      <p:ext uri="{BB962C8B-B14F-4D97-AF65-F5344CB8AC3E}">
        <p14:creationId xmlns:p14="http://schemas.microsoft.com/office/powerpoint/2010/main" xmlns="" val="35880236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2 (řešení)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19080" y="1900824"/>
            <a:ext cx="576064" cy="4070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lang="cs-CZ" altLang="cs-CZ" sz="2400" dirty="0" smtClean="0"/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20352" y="1900824"/>
            <a:ext cx="180020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za C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770888" y="1900824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B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A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C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8896" y="1900824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vůči A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014913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661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572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200 tis. Kč. Tuto pohledávku rozdělí na dvě pohledávky o stejné hodnotě. První polovinu postoupí na subjekt C za 50% nominální hodnoty, druhou polovinu postoupí za 75%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hodnoty na subjekt D.</a:t>
            </a:r>
          </a:p>
          <a:p>
            <a:pPr marL="0" indent="0" algn="just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má subjekt C pohledávku za subjektem B?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po této transakci subjekt A za subjektem C a D?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subjekt D a za kým ji má?</a:t>
            </a:r>
          </a:p>
        </p:txBody>
      </p:sp>
    </p:spTree>
    <p:extLst>
      <p:ext uri="{BB962C8B-B14F-4D97-AF65-F5344CB8AC3E}">
        <p14:creationId xmlns:p14="http://schemas.microsoft.com/office/powerpoint/2010/main" xmlns="" val="26695343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3 (řešení)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31048" y="2136647"/>
            <a:ext cx="576064" cy="4070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lang="cs-CZ" altLang="cs-CZ" sz="2400" dirty="0" smtClean="0"/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35760" y="2136647"/>
            <a:ext cx="180020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2</a:t>
            </a:r>
            <a:r>
              <a:rPr lang="cs-CZ" altLang="cs-CZ" dirty="0" smtClean="0"/>
              <a:t>00 za B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za 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75 za D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035960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B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2</a:t>
            </a:r>
            <a:r>
              <a:rPr lang="cs-CZ" altLang="cs-CZ" dirty="0" smtClean="0"/>
              <a:t>00 vůči A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200 vůči C a D (solid.)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popř.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D 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160156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vůči 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315352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D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75 vůči A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9136393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292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572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100 tis. Kč. Tuto pohledávku postoupí na subjekt C za 50% nominální hodnoty. Subjekt C ovšem měl před tím za subjektem A pohledávku ve výši 200 tis. Kč a tak namísto toho, aby uhradil subjektu A za postoupenou pohledávku za subjektem B, její cenu započetl vůči své pohledávce za subjektem A.</a:t>
            </a:r>
          </a:p>
          <a:p>
            <a:pPr marL="0" indent="0" algn="just">
              <a:buNone/>
              <a:defRPr/>
            </a:pPr>
            <a:r>
              <a:rPr lang="cs-CZ" altLang="cs-CZ" sz="2800" dirty="0" smtClean="0"/>
              <a:t>Zbývající část své pohledávky za subjektem A převedl subjekt C na subjekt B (za nominální hodnotu).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 </a:t>
            </a:r>
          </a:p>
          <a:p>
            <a:pPr marL="0" indent="0">
              <a:buNone/>
              <a:defRPr/>
            </a:pPr>
            <a:r>
              <a:rPr lang="cs-CZ" altLang="cs-CZ" sz="3200" dirty="0" smtClean="0"/>
              <a:t>Jak vysokou pohledávku má nyní subjekt C za subjektem B?</a:t>
            </a:r>
          </a:p>
        </p:txBody>
      </p:sp>
    </p:spTree>
    <p:extLst>
      <p:ext uri="{BB962C8B-B14F-4D97-AF65-F5344CB8AC3E}">
        <p14:creationId xmlns:p14="http://schemas.microsoft.com/office/powerpoint/2010/main" xmlns="" val="21984842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Náplň dnešního bloku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11680"/>
            <a:ext cx="10018713" cy="4517135"/>
          </a:xfrm>
        </p:spPr>
        <p:txBody>
          <a:bodyPr>
            <a:normAutofit/>
          </a:bodyPr>
          <a:lstStyle/>
          <a:p>
            <a:r>
              <a:rPr lang="cs-CZ" dirty="0" smtClean="0"/>
              <a:t>Pokračujeme s formováním </a:t>
            </a:r>
            <a:r>
              <a:rPr lang="cs-CZ" b="1" dirty="0" smtClean="0"/>
              <a:t>modelové společnosti</a:t>
            </a:r>
            <a:r>
              <a:rPr lang="cs-CZ" dirty="0" smtClean="0"/>
              <a:t>, jejíž koncept si každý vytvořil na prvním bloku</a:t>
            </a:r>
          </a:p>
          <a:p>
            <a:endParaRPr lang="cs-CZ" dirty="0" smtClean="0"/>
          </a:p>
          <a:p>
            <a:r>
              <a:rPr lang="cs-CZ" dirty="0" smtClean="0"/>
              <a:t>V první části se zaměříme na základní pojmy </a:t>
            </a:r>
            <a:r>
              <a:rPr lang="cs-CZ" b="1" dirty="0" smtClean="0"/>
              <a:t>finančního účetnictví</a:t>
            </a:r>
          </a:p>
          <a:p>
            <a:pPr lvl="1"/>
            <a:r>
              <a:rPr lang="cs-CZ" dirty="0" smtClean="0"/>
              <a:t>cílem není naučit účtovat, ale seznámit se základními účetními pojmy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Ve druhé části se zaměříme na několik </a:t>
            </a:r>
            <a:r>
              <a:rPr lang="cs-CZ" b="1" dirty="0" smtClean="0"/>
              <a:t>ekonomických pojmů </a:t>
            </a:r>
            <a:r>
              <a:rPr lang="cs-CZ" dirty="0" smtClean="0"/>
              <a:t>v právním řádu</a:t>
            </a:r>
          </a:p>
          <a:p>
            <a:pPr lvl="1"/>
            <a:r>
              <a:rPr lang="cs-CZ" dirty="0" smtClean="0"/>
              <a:t>cílem je porozumění pojmům, jako např. úrok, </a:t>
            </a:r>
            <a:r>
              <a:rPr lang="cs-CZ" dirty="0" err="1" smtClean="0"/>
              <a:t>úrok</a:t>
            </a:r>
            <a:r>
              <a:rPr lang="cs-CZ" dirty="0" smtClean="0"/>
              <a:t> z prodlení, postupy pohledávek, reálná vs. nominální hodnota, úpadek (a způsoby jeho řešení). 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ČÁST III - Cena a hodnota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Nejsou synonyma</a:t>
            </a:r>
          </a:p>
          <a:p>
            <a:r>
              <a:rPr lang="cs-CZ" dirty="0" smtClean="0"/>
              <a:t>Cena vzniká na trhu či je uměle dána cenovým předpisem</a:t>
            </a:r>
          </a:p>
          <a:p>
            <a:endParaRPr lang="cs-CZ" dirty="0" smtClean="0"/>
          </a:p>
          <a:p>
            <a:pPr algn="just"/>
            <a:r>
              <a:rPr lang="cs-CZ" i="1" dirty="0" smtClean="0"/>
              <a:t>„ Zatímco hodnota nemovitosti (či obecně jakéhokoliv ekonomického statku) je podložena dlouhodobými vnitřními fundamenty, cena je vždy průsečíkem poptávky a nabídky v daném konkrétním čase. Může se proto změnit velmi rychle.“	</a:t>
            </a:r>
            <a:r>
              <a:rPr lang="cs-CZ" dirty="0" smtClean="0"/>
              <a:t>									(Tomšík, 2016)</a:t>
            </a:r>
          </a:p>
          <a:p>
            <a:endParaRPr lang="cs-CZ" dirty="0" smtClean="0"/>
          </a:p>
          <a:p>
            <a:r>
              <a:rPr lang="cs-CZ" dirty="0" smtClean="0"/>
              <a:t>Bubliny na trhu</a:t>
            </a:r>
          </a:p>
          <a:p>
            <a:r>
              <a:rPr lang="cs-CZ" dirty="0" err="1" smtClean="0"/>
              <a:t>Loan</a:t>
            </a:r>
            <a:r>
              <a:rPr lang="cs-CZ" dirty="0" smtClean="0"/>
              <a:t> – to - </a:t>
            </a:r>
            <a:r>
              <a:rPr lang="cs-CZ" dirty="0" err="1" smtClean="0"/>
              <a:t>value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sp>
        <p:nvSpPr>
          <p:cNvPr id="4" name="TextovéPole 3"/>
          <p:cNvSpPr txBox="1"/>
          <p:nvPr/>
        </p:nvSpPr>
        <p:spPr>
          <a:xfrm rot="16200000">
            <a:off x="10014686" y="4828032"/>
            <a:ext cx="3511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https://www.cnb.cz/cs/o_cnb/blog_cnb/prispevky/tomsik_20161212.html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xmlns="" val="17731409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ČÁST IV - Obecně k úroku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Výnosy ze zapůjčení peněžních prostředků jsou obecně označovány jako úrok													(</a:t>
            </a:r>
            <a:r>
              <a:rPr lang="cs-CZ" dirty="0" err="1" smtClean="0"/>
              <a:t>Rejnuš</a:t>
            </a:r>
            <a:r>
              <a:rPr lang="cs-CZ" dirty="0" smtClean="0"/>
              <a:t>, 2016)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Různé teorie úroku: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Klasická teorie úrokových sazeb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Úroková teorie likvidity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Úroková teorie </a:t>
            </a:r>
            <a:r>
              <a:rPr lang="cs-CZ" dirty="0" err="1" smtClean="0"/>
              <a:t>zapůjčitelných</a:t>
            </a:r>
            <a:r>
              <a:rPr lang="cs-CZ" dirty="0" smtClean="0"/>
              <a:t> fondů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Úroková teorie racionálního očekávání, atd.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416887954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Klasická teorie úrokových sazeb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Spojena se jmény </a:t>
            </a:r>
            <a:r>
              <a:rPr lang="cs-CZ" dirty="0" err="1" smtClean="0"/>
              <a:t>Eugena</a:t>
            </a:r>
            <a:r>
              <a:rPr lang="cs-CZ" dirty="0" smtClean="0"/>
              <a:t> </a:t>
            </a:r>
            <a:r>
              <a:rPr lang="cs-CZ" dirty="0" err="1" smtClean="0"/>
              <a:t>Böhm</a:t>
            </a:r>
            <a:r>
              <a:rPr lang="cs-CZ" dirty="0" smtClean="0"/>
              <a:t>-</a:t>
            </a:r>
            <a:r>
              <a:rPr lang="cs-CZ" dirty="0" err="1" smtClean="0"/>
              <a:t>Bawerka</a:t>
            </a:r>
            <a:r>
              <a:rPr lang="cs-CZ" dirty="0" smtClean="0"/>
              <a:t> (brněnský rodák) a </a:t>
            </a:r>
            <a:r>
              <a:rPr lang="cs-CZ" dirty="0" err="1" smtClean="0"/>
              <a:t>Irwinga</a:t>
            </a:r>
            <a:r>
              <a:rPr lang="cs-CZ" dirty="0" smtClean="0"/>
              <a:t> </a:t>
            </a:r>
            <a:r>
              <a:rPr lang="cs-CZ" dirty="0" err="1" smtClean="0"/>
              <a:t>Fishera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Vychází z předpokladu, že  lidé preferují běžnou okamžitou spotřebu před spotřebou budoucí, tzv. hledisko časové preference</a:t>
            </a:r>
          </a:p>
          <a:p>
            <a:endParaRPr lang="cs-CZ" dirty="0" smtClean="0"/>
          </a:p>
          <a:p>
            <a:r>
              <a:rPr lang="cs-CZ" dirty="0" smtClean="0"/>
              <a:t>Klasická teorie tak chápe úrok jako „odměnu za čekání“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4287421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3165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Časová preference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84249"/>
            <a:ext cx="10018713" cy="461279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b="1" dirty="0" smtClean="0"/>
              <a:t>Volba: rozhodnete se pro 1 mil. Kč za pět let nebo pro 900 tis. dnes?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časová preference je subjektivní</a:t>
            </a:r>
          </a:p>
          <a:p>
            <a:pPr>
              <a:defRPr/>
            </a:pPr>
            <a:r>
              <a:rPr lang="cs-CZ" altLang="cs-CZ" sz="2800" dirty="0" smtClean="0"/>
              <a:t>ovlivňována ekonomickými  i neekonomickými faktory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8545860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3165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Úroková míra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84249"/>
            <a:ext cx="10018713" cy="4612792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časová preference (čistý úrok)</a:t>
            </a:r>
          </a:p>
          <a:p>
            <a:r>
              <a:rPr lang="cs-CZ" altLang="cs-CZ" sz="2800" dirty="0" smtClean="0"/>
              <a:t>inflace</a:t>
            </a:r>
          </a:p>
          <a:p>
            <a:r>
              <a:rPr lang="cs-CZ" altLang="cs-CZ" sz="2800" dirty="0" smtClean="0"/>
              <a:t>riziková přirážka</a:t>
            </a:r>
          </a:p>
          <a:p>
            <a:endParaRPr lang="cs-CZ" altLang="cs-CZ" sz="2800" dirty="0" smtClean="0"/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dopady „úrokových stropů“</a:t>
            </a:r>
          </a:p>
        </p:txBody>
      </p:sp>
    </p:spTree>
    <p:extLst>
      <p:ext uri="{BB962C8B-B14F-4D97-AF65-F5344CB8AC3E}">
        <p14:creationId xmlns:p14="http://schemas.microsoft.com/office/powerpoint/2010/main" xmlns="" val="19725550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3165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Úroky v soukromém právu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84249"/>
            <a:ext cx="10018713" cy="461279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 smtClean="0"/>
              <a:t>Smluvní úrok (autonomie vůle)</a:t>
            </a:r>
          </a:p>
          <a:p>
            <a:pPr>
              <a:defRPr/>
            </a:pPr>
            <a:r>
              <a:rPr lang="cs-CZ" altLang="cs-CZ" sz="2800" dirty="0" smtClean="0"/>
              <a:t>Úrok z prodlení (smlouva/regulace)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od 1.1.2014 </a:t>
            </a:r>
            <a:r>
              <a:rPr lang="cs-CZ" altLang="cs-CZ" sz="2800" dirty="0" err="1" smtClean="0"/>
              <a:t>nař</a:t>
            </a:r>
            <a:r>
              <a:rPr lang="cs-CZ" altLang="cs-CZ" sz="2800" dirty="0" smtClean="0"/>
              <a:t>. </a:t>
            </a:r>
            <a:r>
              <a:rPr lang="cs-CZ" altLang="cs-CZ" sz="2800" dirty="0" err="1" smtClean="0"/>
              <a:t>vl</a:t>
            </a:r>
            <a:r>
              <a:rPr lang="cs-CZ" altLang="cs-CZ" sz="2800" dirty="0" smtClean="0"/>
              <a:t>. č. 351/2013 Sb.</a:t>
            </a:r>
          </a:p>
          <a:p>
            <a:pPr>
              <a:defRPr/>
            </a:pPr>
            <a:r>
              <a:rPr lang="cs-CZ" altLang="cs-CZ" sz="2800" dirty="0" smtClean="0"/>
              <a:t>§ 2 – </a:t>
            </a:r>
            <a:r>
              <a:rPr lang="cs-CZ" altLang="cs-CZ" sz="2800" i="1" dirty="0" smtClean="0"/>
              <a:t>„Výše úroku z prodlení odpovídá ročně výši </a:t>
            </a:r>
            <a:r>
              <a:rPr lang="cs-CZ" altLang="cs-CZ" sz="2800" i="1" dirty="0" err="1" smtClean="0"/>
              <a:t>repo</a:t>
            </a:r>
            <a:r>
              <a:rPr lang="cs-CZ" altLang="cs-CZ" sz="2800" i="1" dirty="0" smtClean="0"/>
              <a:t> sazby stanovené Českou národní bankou pro první den kalendářního pololetí, v němž došlo k prodlení, zvýšené o 8 procentních bodů.“</a:t>
            </a:r>
          </a:p>
        </p:txBody>
      </p:sp>
    </p:spTree>
    <p:extLst>
      <p:ext uri="{BB962C8B-B14F-4D97-AF65-F5344CB8AC3E}">
        <p14:creationId xmlns:p14="http://schemas.microsoft.com/office/powerpoint/2010/main" xmlns="" val="12470250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149351"/>
            <a:ext cx="10018713" cy="1069849"/>
          </a:xfrm>
        </p:spPr>
        <p:txBody>
          <a:bodyPr>
            <a:normAutofit/>
          </a:bodyPr>
          <a:lstStyle/>
          <a:p>
            <a:pPr algn="l"/>
            <a:r>
              <a:rPr lang="cs-CZ" dirty="0" err="1" smtClean="0"/>
              <a:t>Repo</a:t>
            </a:r>
            <a:r>
              <a:rPr lang="cs-CZ" dirty="0" smtClean="0"/>
              <a:t> sazba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182624"/>
            <a:ext cx="10018713" cy="5414417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/>
              <a:t>Určuje ČNB</a:t>
            </a:r>
          </a:p>
          <a:p>
            <a:r>
              <a:rPr lang="cs-CZ" altLang="cs-CZ" dirty="0" smtClean="0"/>
              <a:t>V rámci </a:t>
            </a:r>
            <a:r>
              <a:rPr lang="cs-CZ" altLang="cs-CZ" dirty="0" err="1" smtClean="0"/>
              <a:t>měnověpolitického</a:t>
            </a:r>
            <a:r>
              <a:rPr lang="cs-CZ" altLang="cs-CZ" dirty="0" smtClean="0"/>
              <a:t> nástroje „operace na volném trhu“</a:t>
            </a:r>
          </a:p>
          <a:p>
            <a:r>
              <a:rPr lang="cs-CZ" altLang="cs-CZ" dirty="0" smtClean="0"/>
              <a:t>Usměrňování úrokových sazeb v ekonomice</a:t>
            </a:r>
          </a:p>
          <a:p>
            <a:r>
              <a:rPr lang="cs-CZ" altLang="cs-CZ" dirty="0" smtClean="0"/>
              <a:t>Od 2.11.2012 do 3.8.2017 ve výši 0.05%</a:t>
            </a:r>
          </a:p>
          <a:p>
            <a:r>
              <a:rPr lang="cs-CZ" altLang="cs-CZ" dirty="0" smtClean="0"/>
              <a:t>Od 4. 8. 2017 ve výši 0,25%</a:t>
            </a:r>
          </a:p>
          <a:p>
            <a:r>
              <a:rPr lang="cs-CZ" altLang="cs-CZ" dirty="0" smtClean="0"/>
              <a:t>Od 3.11.2017 ve výši 0,5%</a:t>
            </a:r>
          </a:p>
          <a:p>
            <a:r>
              <a:rPr lang="cs-CZ" altLang="cs-CZ" dirty="0" smtClean="0"/>
              <a:t>Od 2. 2. 2018 ve výši 0,75%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Transmisní mechanismus</a:t>
            </a:r>
          </a:p>
          <a:p>
            <a:pPr lvl="1"/>
            <a:r>
              <a:rPr lang="cs-CZ" altLang="cs-CZ" dirty="0" smtClean="0"/>
              <a:t>„levné“ peníze</a:t>
            </a:r>
          </a:p>
          <a:p>
            <a:pPr lvl="1"/>
            <a:r>
              <a:rPr lang="cs-CZ" altLang="cs-CZ" dirty="0" smtClean="0"/>
              <a:t>vyšší poptávka</a:t>
            </a:r>
          </a:p>
          <a:p>
            <a:pPr lvl="1"/>
            <a:r>
              <a:rPr lang="cs-CZ" altLang="cs-CZ" dirty="0" smtClean="0"/>
              <a:t>růst inflace</a:t>
            </a: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3774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Na základě smlouvy o půjčce jste si půjčili 150 tis. Kč na dobu 1,5 roku s ročním smluvním úrokem ve výši 10% (žádné další náklady nebyly s půjčkou spojeny).</a:t>
            </a:r>
          </a:p>
          <a:p>
            <a:r>
              <a:rPr lang="cs-CZ" altLang="cs-CZ" sz="2800" dirty="0" smtClean="0"/>
              <a:t>Každých šest měsíců máte učinit splátku 1/3 jistiny + související úrok</a:t>
            </a:r>
          </a:p>
          <a:p>
            <a:r>
              <a:rPr lang="cs-CZ" altLang="cs-CZ" sz="2800" dirty="0" smtClean="0"/>
              <a:t>Kolik celkem zaplatíte na smluvních úrokách?</a:t>
            </a:r>
          </a:p>
        </p:txBody>
      </p:sp>
    </p:spTree>
    <p:extLst>
      <p:ext uri="{BB962C8B-B14F-4D97-AF65-F5344CB8AC3E}">
        <p14:creationId xmlns:p14="http://schemas.microsoft.com/office/powerpoint/2010/main" xmlns="" val="15143677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834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5 (řešení)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707689" cy="4584192"/>
          </a:xfrm>
        </p:spPr>
        <p:txBody>
          <a:bodyPr anchor="t">
            <a:normAutofit lnSpcReduction="10000"/>
          </a:bodyPr>
          <a:lstStyle/>
          <a:p>
            <a:r>
              <a:rPr lang="cs-CZ" altLang="cs-CZ" sz="2800" dirty="0" smtClean="0"/>
              <a:t>1. platba				jistina				úrok				celkem platba</a:t>
            </a:r>
          </a:p>
          <a:p>
            <a:pPr marL="0" indent="0">
              <a:buNone/>
            </a:pPr>
            <a:r>
              <a:rPr lang="cs-CZ" altLang="cs-CZ" sz="2800" dirty="0" smtClean="0"/>
              <a:t>							50 tis.				7.500				57.500</a:t>
            </a:r>
            <a:endParaRPr lang="cs-CZ" altLang="cs-CZ" sz="2800" dirty="0"/>
          </a:p>
          <a:p>
            <a:r>
              <a:rPr lang="cs-CZ" altLang="cs-CZ" sz="2800" dirty="0" smtClean="0"/>
              <a:t>2. platba				jistina				úrok				celkem platba</a:t>
            </a:r>
          </a:p>
          <a:p>
            <a:pPr marL="0" indent="0">
              <a:buNone/>
            </a:pPr>
            <a:r>
              <a:rPr lang="cs-CZ" altLang="cs-CZ" sz="2800" dirty="0" smtClean="0"/>
              <a:t>							50 tis.				5.000				55.000</a:t>
            </a:r>
            <a:endParaRPr lang="cs-CZ" altLang="cs-CZ" sz="2800" dirty="0"/>
          </a:p>
          <a:p>
            <a:r>
              <a:rPr lang="cs-CZ" altLang="cs-CZ" sz="2800" dirty="0" smtClean="0"/>
              <a:t>3. platba 				jistina				úrok				celkem platba</a:t>
            </a:r>
          </a:p>
          <a:p>
            <a:pPr marL="0" indent="0">
              <a:buNone/>
            </a:pPr>
            <a:r>
              <a:rPr lang="cs-CZ" altLang="cs-CZ" sz="2800" dirty="0" smtClean="0"/>
              <a:t>							50 tis.				2.500				52.500</a:t>
            </a:r>
          </a:p>
          <a:p>
            <a:pPr marL="0" indent="0">
              <a:buNone/>
            </a:pPr>
            <a:endParaRPr lang="cs-CZ" altLang="cs-CZ" sz="2800" dirty="0" smtClean="0"/>
          </a:p>
          <a:p>
            <a:pPr marL="0" indent="0">
              <a:buNone/>
            </a:pPr>
            <a:r>
              <a:rPr lang="cs-CZ" altLang="cs-CZ" sz="2800" dirty="0" smtClean="0"/>
              <a:t>Celkem:					150 tis.			15.000			165.000</a:t>
            </a:r>
          </a:p>
        </p:txBody>
      </p:sp>
    </p:spTree>
    <p:extLst>
      <p:ext uri="{BB962C8B-B14F-4D97-AF65-F5344CB8AC3E}">
        <p14:creationId xmlns:p14="http://schemas.microsoft.com/office/powerpoint/2010/main" xmlns="" val="21285798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01752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206752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sz="2800" dirty="0" smtClean="0"/>
              <a:t>Dlužník měl k 31.12. 2013 uhradit částku 100.000,- Kč. Ve smlouvě nebyly dohodnuty úroky z prodlení. Svůj závazek splnil až k 31.3.2015. Jaká byla výše úroku z prodlení?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4741800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8009" y="198046"/>
            <a:ext cx="10424055" cy="1752599"/>
          </a:xfrm>
        </p:spPr>
        <p:txBody>
          <a:bodyPr/>
          <a:lstStyle/>
          <a:p>
            <a:pPr algn="l"/>
            <a:r>
              <a:rPr lang="cs-CZ" b="1" dirty="0" smtClean="0"/>
              <a:t>ČÁST I – Základní pojmy finančního účetnictví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0645"/>
            <a:ext cx="4708671" cy="41586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/>
              <a:t>aktiva x pasiva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rozvaha (bilance)</a:t>
            </a:r>
          </a:p>
          <a:p>
            <a:pPr marL="0" indent="0">
              <a:buNone/>
            </a:pPr>
            <a:endParaRPr lang="cs-CZ" alt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27366" y="2127906"/>
            <a:ext cx="4708671" cy="4158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dirty="0" smtClean="0"/>
              <a:t>náklady x výnosy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výkaz zisku a ztrát (výsledovka)</a:t>
            </a:r>
          </a:p>
          <a:p>
            <a:pPr marL="0" indent="0">
              <a:buFont typeface="Arial"/>
              <a:buNone/>
            </a:pPr>
            <a:endParaRPr lang="cs-CZ" altLang="cs-CZ" sz="2800" dirty="0"/>
          </a:p>
        </p:txBody>
      </p:sp>
      <p:sp>
        <p:nvSpPr>
          <p:cNvPr id="6" name="Down Arrow 5"/>
          <p:cNvSpPr/>
          <p:nvPr/>
        </p:nvSpPr>
        <p:spPr>
          <a:xfrm>
            <a:off x="2798618" y="32288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7980219" y="32288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68898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38328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6 (řešení)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Prodlení od 1.1. 2014</a:t>
            </a:r>
          </a:p>
          <a:p>
            <a:r>
              <a:rPr lang="cs-CZ" altLang="cs-CZ" sz="2800" dirty="0" smtClean="0"/>
              <a:t>100.000x0.0805 = (8.050/365) =  22,055 za den prodlení</a:t>
            </a:r>
          </a:p>
          <a:p>
            <a:r>
              <a:rPr lang="cs-CZ" altLang="cs-CZ" sz="2800" dirty="0" smtClean="0"/>
              <a:t>Celkem 455 dní prodlení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Celkem cca 10.034,- Kč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41639936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94560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sz="2800" dirty="0" smtClean="0"/>
              <a:t>Dlužník měl k 31.12. 2013 uhradit částku 200.000,- Kč. Ve smlouvě byly dohodnuty úroky z prodlení ve výši 10% měsíčně. Svůj závazek splnil až k 31.3.2015. Jaká byla výše úroku z prodlení?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9211976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7 (řešení)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Prodlení od 1.1. 2014</a:t>
            </a:r>
          </a:p>
          <a:p>
            <a:r>
              <a:rPr lang="cs-CZ" altLang="cs-CZ" sz="2800" dirty="0" smtClean="0"/>
              <a:t>Celkem 15 měsíců prodlení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200.000x0.1 = 20 tis. za měsíc prodlení</a:t>
            </a:r>
          </a:p>
          <a:p>
            <a:r>
              <a:rPr lang="cs-CZ" altLang="cs-CZ" sz="2800" dirty="0" smtClean="0"/>
              <a:t>Celkem 300.000 Kč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137703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2920"/>
            <a:ext cx="10284017" cy="1752599"/>
          </a:xfrm>
        </p:spPr>
        <p:txBody>
          <a:bodyPr/>
          <a:lstStyle/>
          <a:p>
            <a:pPr algn="l"/>
            <a:r>
              <a:rPr lang="cs-CZ" b="1" dirty="0" smtClean="0"/>
              <a:t>Část V– několik poznámek k účetním výkazům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018713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Získání nových zdrojů prostřednictvím:</a:t>
            </a:r>
          </a:p>
          <a:p>
            <a:pPr lvl="1" algn="just">
              <a:defRPr/>
            </a:pPr>
            <a:r>
              <a:rPr lang="cs-CZ" altLang="cs-CZ" sz="2800" dirty="0" smtClean="0"/>
              <a:t>Vlastních zdrojů – např. navýšení základního kapitálu</a:t>
            </a:r>
          </a:p>
          <a:p>
            <a:pPr lvl="1" algn="just">
              <a:defRPr/>
            </a:pPr>
            <a:r>
              <a:rPr lang="cs-CZ" altLang="cs-CZ" sz="2800" dirty="0" smtClean="0"/>
              <a:t>Cizích zdrojů – např. nový úvěr/půjčka, vydání dluhopisů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Poměr vlastní/cizí zdroje</a:t>
            </a:r>
          </a:p>
        </p:txBody>
      </p:sp>
    </p:spTree>
    <p:extLst>
      <p:ext uri="{BB962C8B-B14F-4D97-AF65-F5344CB8AC3E}">
        <p14:creationId xmlns:p14="http://schemas.microsoft.com/office/powerpoint/2010/main" xmlns="" val="32867871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Ukazatel poměru cizího a vlastního kapitálu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lnSpcReduction="10000"/>
          </a:bodyPr>
          <a:lstStyle/>
          <a:p>
            <a:pPr algn="just">
              <a:defRPr/>
            </a:pPr>
            <a:r>
              <a:rPr lang="cs-CZ" altLang="cs-CZ" sz="3200" dirty="0" smtClean="0"/>
              <a:t>Ukazatel poměru cizího kapitálu a vlastního kapitálu (</a:t>
            </a:r>
            <a:r>
              <a:rPr lang="cs-CZ" altLang="cs-CZ" sz="3200" dirty="0" err="1" smtClean="0"/>
              <a:t>Debt</a:t>
            </a:r>
            <a:r>
              <a:rPr lang="cs-CZ" altLang="cs-CZ" sz="3200" dirty="0" smtClean="0"/>
              <a:t> to </a:t>
            </a:r>
            <a:r>
              <a:rPr lang="cs-CZ" altLang="cs-CZ" sz="3200" dirty="0" err="1" smtClean="0"/>
              <a:t>Equity</a:t>
            </a:r>
            <a:r>
              <a:rPr lang="cs-CZ" altLang="cs-CZ" sz="3200" dirty="0" smtClean="0"/>
              <a:t> ratio)</a:t>
            </a:r>
          </a:p>
          <a:p>
            <a:pPr algn="just">
              <a:defRPr/>
            </a:pPr>
            <a:r>
              <a:rPr lang="cs-CZ" altLang="cs-CZ" sz="3200" dirty="0" smtClean="0"/>
              <a:t>Ukazuje ochotu managementu navyšovat závazky</a:t>
            </a:r>
          </a:p>
          <a:p>
            <a:pPr algn="just">
              <a:defRPr/>
            </a:pPr>
            <a:r>
              <a:rPr lang="cs-CZ" altLang="cs-CZ" sz="3200" dirty="0" smtClean="0"/>
              <a:t>Ukazuje poměr závazků vůči vlastním zdrojů společnosti</a:t>
            </a:r>
          </a:p>
          <a:p>
            <a:pPr algn="just">
              <a:defRPr/>
            </a:pPr>
            <a:r>
              <a:rPr lang="cs-CZ" altLang="cs-CZ" sz="3200" dirty="0" smtClean="0"/>
              <a:t>Zprostředkovaně ukazuje potenciální příjem vlastníků společnosti (akcionářů/společníků) při likvidaci společnosti</a:t>
            </a:r>
          </a:p>
          <a:p>
            <a:pPr algn="just">
              <a:defRPr/>
            </a:pPr>
            <a:r>
              <a:rPr lang="cs-CZ" altLang="cs-CZ" sz="3200" dirty="0" smtClean="0"/>
              <a:t>Poměr se liší dle sektoru</a:t>
            </a:r>
          </a:p>
          <a:p>
            <a:pPr algn="just">
              <a:defRPr/>
            </a:pPr>
            <a:r>
              <a:rPr lang="cs-CZ" altLang="cs-CZ" sz="3200" dirty="0" smtClean="0"/>
              <a:t>Poměr může ovlivňovat výši rizikové přirážky u půjčky 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Ukazatel poměru cizího a vlastního kapitálu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Obchodní společnost se zavázala v úvěrových smlouvách, že poměr </a:t>
            </a:r>
            <a:r>
              <a:rPr lang="cs-CZ" altLang="cs-CZ" sz="3200" dirty="0" err="1" smtClean="0"/>
              <a:t>debt</a:t>
            </a:r>
            <a:r>
              <a:rPr lang="cs-CZ" altLang="cs-CZ" sz="3200" dirty="0" smtClean="0"/>
              <a:t>-to-</a:t>
            </a:r>
            <a:r>
              <a:rPr lang="cs-CZ" altLang="cs-CZ" sz="3200" dirty="0" err="1" smtClean="0"/>
              <a:t>equity</a:t>
            </a:r>
            <a:r>
              <a:rPr lang="cs-CZ" altLang="cs-CZ" sz="3200" dirty="0" smtClean="0"/>
              <a:t> u ní nepřekročí 1,5</a:t>
            </a:r>
          </a:p>
          <a:p>
            <a:pPr algn="just">
              <a:defRPr/>
            </a:pPr>
            <a:r>
              <a:rPr lang="cs-CZ" altLang="cs-CZ" sz="3200" dirty="0" smtClean="0"/>
              <a:t>V současné době má závazky ve výši 130 mil. Kč, její vlastní kapitál je ve výši 100 mil. Kč</a:t>
            </a:r>
          </a:p>
          <a:p>
            <a:pPr algn="just">
              <a:defRPr/>
            </a:pPr>
            <a:r>
              <a:rPr lang="cs-CZ" altLang="cs-CZ" sz="3200" dirty="0" smtClean="0"/>
              <a:t>Nyní uvažuje, kde získá zdroje na další expanzi – potřebuje nejméně dalších 50 mil. Kč</a:t>
            </a:r>
          </a:p>
          <a:p>
            <a:pPr algn="just">
              <a:defRPr/>
            </a:pPr>
            <a:r>
              <a:rPr lang="cs-CZ" altLang="cs-CZ" sz="3200" dirty="0" smtClean="0"/>
              <a:t>Může se bez dalšího vydat cestou dalšího úvěru?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Ukazatel poměru krátkodobých a dlouhodobých cizí zdrojů (</a:t>
            </a:r>
            <a:r>
              <a:rPr lang="cs-CZ" b="1" dirty="0" err="1" smtClean="0"/>
              <a:t>current</a:t>
            </a:r>
            <a:r>
              <a:rPr lang="cs-CZ" b="1" dirty="0" smtClean="0"/>
              <a:t> </a:t>
            </a:r>
            <a:r>
              <a:rPr lang="cs-CZ" b="1" dirty="0" err="1" smtClean="0"/>
              <a:t>liability</a:t>
            </a:r>
            <a:r>
              <a:rPr lang="cs-CZ" b="1" dirty="0" smtClean="0"/>
              <a:t> ratio)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Vyjadřuje poměr mezi celkovými cizími zdroji a krátkodobými cizími zdroji</a:t>
            </a:r>
          </a:p>
          <a:p>
            <a:pPr algn="just">
              <a:defRPr/>
            </a:pPr>
            <a:r>
              <a:rPr lang="cs-CZ" altLang="cs-CZ" sz="3200" dirty="0" err="1" smtClean="0"/>
              <a:t>Current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liabilities</a:t>
            </a:r>
            <a:r>
              <a:rPr lang="cs-CZ" altLang="cs-CZ" sz="3200" dirty="0" smtClean="0"/>
              <a:t> / </a:t>
            </a:r>
            <a:r>
              <a:rPr lang="cs-CZ" altLang="cs-CZ" sz="3200" dirty="0" err="1" smtClean="0"/>
              <a:t>total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liabilities</a:t>
            </a: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Příliš vysoký (či rostoucí) poměr krátkodobých závazků může být pro společnost rizikový – pokles oběžných aktiv může vést k finančním tlakům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Ukazatel poměru krátkodobých a dlouhodobých cizí zdrojů (</a:t>
            </a:r>
            <a:r>
              <a:rPr lang="cs-CZ" b="1" dirty="0" err="1" smtClean="0"/>
              <a:t>current</a:t>
            </a:r>
            <a:r>
              <a:rPr lang="cs-CZ" b="1" dirty="0" smtClean="0"/>
              <a:t> </a:t>
            </a:r>
            <a:r>
              <a:rPr lang="cs-CZ" b="1" dirty="0" err="1" smtClean="0"/>
              <a:t>liability</a:t>
            </a:r>
            <a:r>
              <a:rPr lang="cs-CZ" b="1" dirty="0" smtClean="0"/>
              <a:t> ratio)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sz="3200" dirty="0" smtClean="0"/>
              <a:t>Poměr se vyvíjel v posledních letech následovně:</a:t>
            </a:r>
          </a:p>
          <a:p>
            <a:pPr algn="just">
              <a:defRPr/>
            </a:pPr>
            <a:r>
              <a:rPr lang="cs-CZ" altLang="cs-CZ" sz="3200" dirty="0" smtClean="0"/>
              <a:t>Krátkodobé závazky				dlouhodobé závazky</a:t>
            </a:r>
          </a:p>
          <a:p>
            <a:pPr algn="just">
              <a:defRPr/>
            </a:pPr>
            <a:r>
              <a:rPr lang="cs-CZ" altLang="cs-CZ" sz="3200" dirty="0" smtClean="0"/>
              <a:t>2015		10 mil. Kč					100 mil. Kč					10%</a:t>
            </a:r>
          </a:p>
          <a:p>
            <a:pPr algn="just">
              <a:defRPr/>
            </a:pPr>
            <a:r>
              <a:rPr lang="cs-CZ" altLang="cs-CZ" sz="3200" dirty="0" smtClean="0"/>
              <a:t>2016		20 mil. Kč					110 mil. Kč					18%</a:t>
            </a:r>
          </a:p>
          <a:p>
            <a:pPr algn="just">
              <a:defRPr/>
            </a:pPr>
            <a:r>
              <a:rPr lang="cs-CZ" altLang="cs-CZ" sz="3200" dirty="0" smtClean="0"/>
              <a:t>2017		50 mil. Kč					120 mil. Kč					42%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Společnost příliš spoléhá na krátkodobí financování; management se např. pokusí vyjednat přeměnu krátkodobého financování na dlouhodobé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Poměr mezi oběžnými aktivy a krátkodobými závazky</a:t>
            </a:r>
          </a:p>
          <a:p>
            <a:pPr algn="just">
              <a:defRPr/>
            </a:pPr>
            <a:r>
              <a:rPr lang="cs-CZ" altLang="cs-CZ" sz="3200" dirty="0" smtClean="0"/>
              <a:t>Vyjadřuje schopnost podniku dostát svým krátkodobým závazkům – má dostatek likvidních aktiv, aby dokázala dostát svým krátkodobým závazkům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Může být zavádějící, pokud velkou část oběžných aktiv tvoří (hůře likvidní) zásoby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512618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Rok 				2015						2016						2018</a:t>
            </a:r>
          </a:p>
          <a:p>
            <a:pPr algn="just">
              <a:defRPr/>
            </a:pPr>
            <a:r>
              <a:rPr lang="cs-CZ" altLang="cs-CZ" sz="3200" dirty="0" smtClean="0"/>
              <a:t>ob.aktiva		15 mil.					10 mil.					10 mil.</a:t>
            </a:r>
          </a:p>
          <a:p>
            <a:pPr algn="just">
              <a:defRPr/>
            </a:pPr>
            <a:r>
              <a:rPr lang="cs-CZ" altLang="cs-CZ" sz="3200" dirty="0" err="1" smtClean="0"/>
              <a:t>krátk</a:t>
            </a:r>
            <a:r>
              <a:rPr lang="cs-CZ" altLang="cs-CZ" sz="3200" dirty="0" smtClean="0"/>
              <a:t>. </a:t>
            </a:r>
            <a:r>
              <a:rPr lang="cs-CZ" altLang="cs-CZ" sz="3200" dirty="0" err="1" smtClean="0"/>
              <a:t>záv</a:t>
            </a:r>
            <a:r>
              <a:rPr lang="cs-CZ" altLang="cs-CZ" sz="3200" dirty="0" smtClean="0"/>
              <a:t>.		5 mil.						5 mil.						10 mil.</a:t>
            </a:r>
          </a:p>
          <a:p>
            <a:pPr algn="just">
              <a:buNone/>
              <a:defRPr/>
            </a:pPr>
            <a:r>
              <a:rPr lang="cs-CZ" altLang="cs-CZ" sz="3200" dirty="0" smtClean="0"/>
              <a:t>							3:1						2:1						</a:t>
            </a:r>
            <a:r>
              <a:rPr lang="cs-CZ" altLang="cs-CZ" sz="3200" dirty="0" err="1" smtClean="0"/>
              <a:t>1</a:t>
            </a:r>
            <a:r>
              <a:rPr lang="cs-CZ" altLang="cs-CZ" sz="3200" dirty="0" smtClean="0"/>
              <a:t>:1</a:t>
            </a:r>
            <a:endParaRPr lang="cs-CZ" altLang="cs-CZ" sz="2200" dirty="0" smtClean="0"/>
          </a:p>
          <a:p>
            <a:pPr algn="just">
              <a:defRPr/>
            </a:pPr>
            <a:r>
              <a:rPr lang="cs-CZ" altLang="cs-CZ" sz="3200" dirty="0" smtClean="0"/>
              <a:t>Klesajícím poměrem dochází k růstu rizika, že společnost nebude schopna plnit své krátkodobé závazky (např. vyplývající z fakturace za dodané zboží)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Bilanční princip a 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Účetnictví sleduje majetek ze dvou pohledů – druhová struktura a zdroje pořízení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Aktiva jsou položky majetku, které: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1) představují pro podnik budoucí ekonomický prospěch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2) tento prospěch má podnik plně pod kontrolou (je vlastník)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3) očekávání budoucího prospěchu musí být dostatečně spolehlivé a prokazatelné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4) položka aktiv je důsledkem operací uskutečněných v minulosti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5) </a:t>
            </a:r>
            <a:r>
              <a:rPr lang="cs-CZ" altLang="en-US" sz="2400" dirty="0"/>
              <a:t>položka aktiv </a:t>
            </a:r>
            <a:r>
              <a:rPr lang="cs-CZ" altLang="en-US" sz="2400" dirty="0" smtClean="0"/>
              <a:t>musí být spolehlivě ocenitelná</a:t>
            </a:r>
          </a:p>
        </p:txBody>
      </p:sp>
    </p:spTree>
    <p:extLst>
      <p:ext uri="{BB962C8B-B14F-4D97-AF65-F5344CB8AC3E}">
        <p14:creationId xmlns:p14="http://schemas.microsoft.com/office/powerpoint/2010/main" xmlns="" val="20903001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 – doplňující poměrové ukazatele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2645664"/>
            <a:ext cx="10512618" cy="3416808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b="1" dirty="0" err="1" smtClean="0"/>
              <a:t>Quick</a:t>
            </a:r>
            <a:r>
              <a:rPr lang="cs-CZ" altLang="cs-CZ" sz="3200" b="1" dirty="0" smtClean="0"/>
              <a:t> ratio </a:t>
            </a:r>
            <a:r>
              <a:rPr lang="cs-CZ" altLang="cs-CZ" sz="3200" dirty="0" smtClean="0"/>
              <a:t>– jedná se o podobný poměr s tím rozdílem, že z oběžných aktiv jsou vynechány zásoby</a:t>
            </a:r>
          </a:p>
          <a:p>
            <a:pPr algn="just">
              <a:defRPr/>
            </a:pPr>
            <a:r>
              <a:rPr lang="cs-CZ" altLang="cs-CZ" sz="3200" b="1" dirty="0" smtClean="0"/>
              <a:t>Cash ratio </a:t>
            </a:r>
            <a:r>
              <a:rPr lang="cs-CZ" altLang="cs-CZ" sz="3200" dirty="0" smtClean="0"/>
              <a:t>– jedná se o poměr hotovosti a zůstatků na běžných bankovních účtech (popř. likvidních finančních instrumentů) oproti krátkodobým </a:t>
            </a:r>
            <a:r>
              <a:rPr lang="cs-CZ" altLang="cs-CZ" sz="3200" dirty="0" smtClean="0"/>
              <a:t>závazkům)</a:t>
            </a: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Obecně k poměrovým ukazatelům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1773936"/>
            <a:ext cx="10512618" cy="4288536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Poměrových ukazatelů je celá řada (viz např. BRAGG, S. Business </a:t>
            </a:r>
            <a:r>
              <a:rPr lang="cs-CZ" altLang="cs-CZ" sz="3200" dirty="0" err="1" smtClean="0"/>
              <a:t>Ratios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and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Formulas</a:t>
            </a:r>
            <a:r>
              <a:rPr lang="cs-CZ" altLang="cs-CZ" sz="3200" dirty="0" smtClean="0"/>
              <a:t>, 2002), některé lze vyčíst z účetní závěrky, pro některé je třeba doplňujících informací</a:t>
            </a:r>
          </a:p>
          <a:p>
            <a:pPr algn="just">
              <a:defRPr/>
            </a:pPr>
            <a:r>
              <a:rPr lang="cs-CZ" altLang="cs-CZ" sz="3200" b="1" dirty="0" smtClean="0"/>
              <a:t>Výhody</a:t>
            </a:r>
            <a:r>
              <a:rPr lang="cs-CZ" altLang="cs-CZ" sz="3200" dirty="0" smtClean="0"/>
              <a:t>: poskytují rychlý přehled o základních poměrech ve společnosti</a:t>
            </a:r>
          </a:p>
          <a:p>
            <a:pPr algn="just">
              <a:defRPr/>
            </a:pPr>
            <a:r>
              <a:rPr lang="cs-CZ" altLang="cs-CZ" sz="3200" b="1" dirty="0" smtClean="0"/>
              <a:t>Nevýhody</a:t>
            </a:r>
            <a:r>
              <a:rPr lang="cs-CZ" altLang="cs-CZ" sz="3200" dirty="0" smtClean="0"/>
              <a:t>: mohou být zjednodušující, zkreslující skutečné procesy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04974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0312"/>
            <a:ext cx="10018713" cy="1752599"/>
          </a:xfrm>
        </p:spPr>
        <p:txBody>
          <a:bodyPr/>
          <a:lstStyle/>
          <a:p>
            <a:pPr algn="l"/>
            <a:r>
              <a:rPr lang="cs-CZ" altLang="cs-CZ" b="1" dirty="0" smtClean="0"/>
              <a:t>ČÁST VI - Reálná vs. nominální hodnota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 smtClean="0"/>
              <a:t>Současná hodnota budoucích příjmů (cash </a:t>
            </a:r>
            <a:r>
              <a:rPr lang="cs-CZ" altLang="cs-CZ" sz="2800" dirty="0" err="1" smtClean="0"/>
              <a:t>flow</a:t>
            </a:r>
            <a:r>
              <a:rPr lang="cs-CZ" altLang="cs-CZ" sz="2800" dirty="0" smtClean="0"/>
              <a:t>, CF)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hodnotíme vliv inflace na hodnotu peněz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vyjádření hodnoty korun t</a:t>
            </a:r>
            <a:r>
              <a:rPr lang="cs-CZ" altLang="cs-CZ" sz="2800" baseline="-25000" dirty="0" smtClean="0"/>
              <a:t>1</a:t>
            </a:r>
            <a:r>
              <a:rPr lang="cs-CZ" altLang="cs-CZ" sz="2800" dirty="0" smtClean="0"/>
              <a:t> v korunách t</a:t>
            </a:r>
            <a:r>
              <a:rPr lang="cs-CZ" altLang="cs-CZ" sz="2800" baseline="-25000" dirty="0" smtClean="0"/>
              <a:t>0</a:t>
            </a:r>
            <a:r>
              <a:rPr lang="cs-CZ" altLang="cs-CZ" sz="2800" dirty="0" smtClean="0"/>
              <a:t>)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4169541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0040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Reálná vs. nominální hodnota</a:t>
            </a:r>
            <a:endParaRPr lang="cs-CZ" dirty="0"/>
          </a:p>
        </p:txBody>
      </p:sp>
      <p:sp>
        <p:nvSpPr>
          <p:cNvPr id="4" name="Zástupný symbol pro obsah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15616" y="2362200"/>
            <a:ext cx="7799784" cy="3733800"/>
          </a:xfrm>
          <a:prstGeom prst="rect">
            <a:avLst/>
          </a:prstGeom>
          <a:blipFill rotWithShape="0">
            <a:blip r:embed="rId2" cstate="print"/>
            <a:stretch>
              <a:fillRect l="-781"/>
            </a:stretch>
          </a:blipFill>
          <a:extLst/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cs-CZ" sz="24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10718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7373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Úkol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dirty="0" smtClean="0"/>
              <a:t>Vzali jste si hypotéku. Po 30 letech splácení (na konci 30. roku) dostanete „bonus“ ve výši 100.000,- Kč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Jaká je hodnota 100.000,- Kč za třicet let v současných korunách?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Vycházíme z předpokladu 2% roční inflace.</a:t>
            </a:r>
          </a:p>
        </p:txBody>
      </p:sp>
    </p:spTree>
    <p:extLst>
      <p:ext uri="{BB962C8B-B14F-4D97-AF65-F5344CB8AC3E}">
        <p14:creationId xmlns:p14="http://schemas.microsoft.com/office/powerpoint/2010/main" xmlns="" val="20071054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92608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Úkol 8 (řešení)</a:t>
            </a:r>
            <a:endParaRPr lang="cs-CZ" dirty="0"/>
          </a:p>
        </p:txBody>
      </p:sp>
      <p:sp>
        <p:nvSpPr>
          <p:cNvPr id="5" name="Rectangle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9592" y="1916832"/>
            <a:ext cx="7883525" cy="4465637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  <a:extLst/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80124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09728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Úkol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dirty="0" smtClean="0"/>
              <a:t>Vyhráli jsme v loterii 1 mil. USD s tím, že tuto částku dostaneme ve dvou splátkách, po pěti letech polovinu a na konci 10. roku druhou polovinu. Předpokládaná míra inflace je 2%. Nyní nepočítejte s tím, že byste částku dokázali jinde zúročit. Já je současná hodnota celkové částky, kterou dostanete?</a:t>
            </a:r>
          </a:p>
        </p:txBody>
      </p:sp>
    </p:spTree>
    <p:extLst>
      <p:ext uri="{BB962C8B-B14F-4D97-AF65-F5344CB8AC3E}">
        <p14:creationId xmlns:p14="http://schemas.microsoft.com/office/powerpoint/2010/main" xmlns="" val="36714062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64233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Úkol 9 (řešení)</a:t>
            </a:r>
            <a:endParaRPr lang="cs-CZ" dirty="0"/>
          </a:p>
        </p:txBody>
      </p:sp>
      <p:sp>
        <p:nvSpPr>
          <p:cNvPr id="4" name="Rectangle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9592" y="1916832"/>
            <a:ext cx="7883525" cy="4465637"/>
          </a:xfrm>
          <a:prstGeom prst="rect">
            <a:avLst/>
          </a:prstGeom>
          <a:blipFill rotWithShape="1">
            <a:blip r:embed="rId2" cstate="print"/>
            <a:stretch>
              <a:fillRect l="-1083"/>
            </a:stretch>
          </a:blipFill>
          <a:extLst/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20864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Dva pohledy na strukturu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6810" y="1784390"/>
            <a:ext cx="9058998" cy="459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545621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Podívejte se blíže na vaši modelovou společnost, kterou jste si vytvořili. Zamyslete se nad tím, jaká aktiva společnost vlastní na konci prvního roku podnikání. Dále uvažujte nad tím, z jakých zdrojů společnost financovala svá aktiva, tj. uvažujte nad strukturou pasiv.</a:t>
            </a:r>
          </a:p>
          <a:p>
            <a:r>
              <a:rPr lang="cs-CZ" altLang="cs-CZ" sz="2800" dirty="0" smtClean="0"/>
              <a:t>Zkuste si načrtnout jednoduchou rozvahu – dle vzoru na předchozím </a:t>
            </a:r>
            <a:r>
              <a:rPr lang="cs-CZ" altLang="cs-CZ" sz="2800" dirty="0" err="1" smtClean="0"/>
              <a:t>slidu</a:t>
            </a:r>
            <a:r>
              <a:rPr lang="cs-CZ" altLang="cs-CZ" sz="2800" dirty="0" smtClean="0"/>
              <a:t>.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/>
              <a:t>Náklady – výnosy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b="1" dirty="0"/>
              <a:t>Náklad</a:t>
            </a:r>
            <a:r>
              <a:rPr lang="cs-CZ" altLang="en-US" sz="2400" dirty="0"/>
              <a:t> - peněžní částka, kterou podnik účelně vynaložil na získání výnosů, tj. použil je k provedení určitého výkonu.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Výnos</a:t>
            </a:r>
            <a:r>
              <a:rPr lang="cs-CZ" altLang="en-US" sz="2400" dirty="0"/>
              <a:t> - peněžní částka, kterou podnik získal z veškerých svých činností za určité období bez ohledu na to, zda v tomto období došlo k jejímu inkasu → peněžní ekvivalent prodaných výkonů podniku (výrobků, zboží, služeb).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Hospodářský výsledek </a:t>
            </a:r>
            <a:r>
              <a:rPr lang="cs-CZ" altLang="en-US" sz="2400" dirty="0"/>
              <a:t>- rozdíl mezi výnosy a náklady. → zisk, ztráta.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/>
              <a:t>Vyjádření ve výkazu zisku a </a:t>
            </a:r>
            <a:r>
              <a:rPr lang="cs-CZ" altLang="en-US" sz="2400" dirty="0" smtClean="0"/>
              <a:t>ztráty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3766822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Účelové - druhové členění nákladů a výnosů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904006"/>
            <a:ext cx="8380125" cy="4773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32761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66344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Účetní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sz="2400" dirty="0" smtClean="0"/>
              <a:t>Účetní odpisy majetku vyjadřují, jakým způsobem je majetek v průběhu času opotřebováván.</a:t>
            </a:r>
          </a:p>
          <a:p>
            <a:pPr marL="457200" lvl="1" indent="0">
              <a:buFontTx/>
              <a:buNone/>
            </a:pPr>
            <a:r>
              <a:rPr lang="cs-CZ" sz="2400" dirty="0" smtClean="0"/>
              <a:t>Jde o předpoklad opotřebování majetku – stanoveno na základě „odborného“ odhadu, aby účetnictví podávalo věrný a poctivý obraz skutečnosti.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Společnost vytváří „odpisový plán“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Účetní odpisy odlišujte od daňových odpisů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5932761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2227</TotalTime>
  <Words>1804</Words>
  <Application>Microsoft Office PowerPoint</Application>
  <PresentationFormat>Vlastní</PresentationFormat>
  <Paragraphs>384</Paragraphs>
  <Slides>48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Paralaxa</vt:lpstr>
      <vt:lpstr>Finanční management</vt:lpstr>
      <vt:lpstr>Náplň dnešního bloku</vt:lpstr>
      <vt:lpstr>ČÁST I – Základní pojmy finančního účetnictví</vt:lpstr>
      <vt:lpstr>Bilanční princip a rozvaha</vt:lpstr>
      <vt:lpstr>Dva pohledy na strukturu majetku</vt:lpstr>
      <vt:lpstr>Úkol 1</vt:lpstr>
      <vt:lpstr>Náklady – výnosy</vt:lpstr>
      <vt:lpstr>Účelové - druhové členění nákladů a výnosů</vt:lpstr>
      <vt:lpstr>Účetní odpisy</vt:lpstr>
      <vt:lpstr>Odpisy časové – majetek se odepisuje podle času</vt:lpstr>
      <vt:lpstr>Odpisy výkonové – odepis dle výkonu, např. jednotek výroby</vt:lpstr>
      <vt:lpstr>Účetní závěrka</vt:lpstr>
      <vt:lpstr>Základní související předpisy</vt:lpstr>
      <vt:lpstr>ČÁST II – Pohledávky jako aktivum</vt:lpstr>
      <vt:lpstr>Úkol 2</vt:lpstr>
      <vt:lpstr>Úkol 2 (řešení)</vt:lpstr>
      <vt:lpstr>Úkol 3</vt:lpstr>
      <vt:lpstr>Úkol 3 (řešení)</vt:lpstr>
      <vt:lpstr>Úkol 4</vt:lpstr>
      <vt:lpstr>ČÁST III - Cena a hodnota</vt:lpstr>
      <vt:lpstr>ČÁST IV - Obecně k úroku</vt:lpstr>
      <vt:lpstr>Klasická teorie úrokových sazeb</vt:lpstr>
      <vt:lpstr>Časová preference</vt:lpstr>
      <vt:lpstr>Úroková míra</vt:lpstr>
      <vt:lpstr>Úroky v soukromém právu</vt:lpstr>
      <vt:lpstr>Repo sazba</vt:lpstr>
      <vt:lpstr>Úkol 5</vt:lpstr>
      <vt:lpstr>Úkol 5 (řešení)</vt:lpstr>
      <vt:lpstr>Úkol 6</vt:lpstr>
      <vt:lpstr>Úkol 6 (řešení)</vt:lpstr>
      <vt:lpstr>Úkol 7</vt:lpstr>
      <vt:lpstr>Úkol 7 (řešení)</vt:lpstr>
      <vt:lpstr>Část V– několik poznámek k účetním výkazům</vt:lpstr>
      <vt:lpstr>Ukazatel poměru cizího a vlastního kapitálu</vt:lpstr>
      <vt:lpstr>Ukazatel poměru cizího a vlastního kapitálu - příklad</vt:lpstr>
      <vt:lpstr>Ukazatel poměru krátkodobých a dlouhodobých cizí zdrojů (current liability ratio)</vt:lpstr>
      <vt:lpstr>Ukazatel poměru krátkodobých a dlouhodobých cizí zdrojů (current liability ratio) - příklad</vt:lpstr>
      <vt:lpstr>Ukazatel poměru mezi oběžnými aktivy a krátkodobými závazky (current ratio, working capital)</vt:lpstr>
      <vt:lpstr>Ukazatel poměru mezi oběžnými aktivy a krátkodobými závazky (current ratio, working capital) - příklad</vt:lpstr>
      <vt:lpstr>Ukazatel poměru mezi oběžnými aktivy a krátkodobými závazky (current ratio, working capital) – doplňující poměrové ukazatele</vt:lpstr>
      <vt:lpstr>Obecně k poměrovým ukazatelům</vt:lpstr>
      <vt:lpstr>ČÁST VI - Reálná vs. nominální hodnota</vt:lpstr>
      <vt:lpstr>Reálná vs. nominální hodnota</vt:lpstr>
      <vt:lpstr>Úkol 8</vt:lpstr>
      <vt:lpstr>Úkol 8 (řešení)</vt:lpstr>
      <vt:lpstr>Úkol 9</vt:lpstr>
      <vt:lpstr>Úkol 9 (řešení)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schwejo</cp:lastModifiedBy>
  <cp:revision>192</cp:revision>
  <cp:lastPrinted>2016-12-01T06:58:45Z</cp:lastPrinted>
  <dcterms:created xsi:type="dcterms:W3CDTF">2016-10-17T17:38:14Z</dcterms:created>
  <dcterms:modified xsi:type="dcterms:W3CDTF">2018-03-09T12:15:12Z</dcterms:modified>
</cp:coreProperties>
</file>