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5"/>
  </p:handoutMasterIdLst>
  <p:sldIdLst>
    <p:sldId id="256" r:id="rId2"/>
    <p:sldId id="257" r:id="rId3"/>
    <p:sldId id="280" r:id="rId4"/>
    <p:sldId id="295" r:id="rId5"/>
    <p:sldId id="296" r:id="rId6"/>
    <p:sldId id="297" r:id="rId7"/>
    <p:sldId id="298" r:id="rId8"/>
    <p:sldId id="299" r:id="rId9"/>
    <p:sldId id="300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1" r:id="rId19"/>
    <p:sldId id="312" r:id="rId20"/>
    <p:sldId id="313" r:id="rId21"/>
    <p:sldId id="293" r:id="rId22"/>
    <p:sldId id="294" r:id="rId23"/>
    <p:sldId id="282" r:id="rId24"/>
    <p:sldId id="315" r:id="rId25"/>
    <p:sldId id="291" r:id="rId26"/>
    <p:sldId id="273" r:id="rId27"/>
    <p:sldId id="278" r:id="rId28"/>
    <p:sldId id="279" r:id="rId29"/>
    <p:sldId id="285" r:id="rId30"/>
    <p:sldId id="286" r:id="rId31"/>
    <p:sldId id="287" r:id="rId32"/>
    <p:sldId id="258" r:id="rId33"/>
    <p:sldId id="261" r:id="rId3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79" d="100"/>
          <a:sy n="79" d="100"/>
        </p:scale>
        <p:origin x="114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21.03.2018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09088" y="473405"/>
            <a:ext cx="8677748" cy="3574357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Veřejné bankovní a pojišťovnické </a:t>
            </a:r>
            <a:r>
              <a:rPr lang="cs-CZ" dirty="0" smtClean="0"/>
              <a:t>právo – český právní řád a právo EU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FIPR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Pojištění pohledávek z vkladů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defRPr/>
            </a:pPr>
            <a:r>
              <a:rPr lang="cs-CZ" dirty="0"/>
              <a:t>§ 41a – 41s zákona o bankách</a:t>
            </a:r>
          </a:p>
          <a:p>
            <a:pPr>
              <a:defRPr/>
            </a:pPr>
            <a:r>
              <a:rPr lang="cs-CZ" dirty="0"/>
              <a:t>směrnice 2014/49/EU o systémech pojištění vkladů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Fond pojištění vkladů je vnitřní jednotkou Garančního systému finančního trhu</a:t>
            </a:r>
          </a:p>
          <a:p>
            <a:pPr>
              <a:defRPr/>
            </a:pPr>
            <a:r>
              <a:rPr lang="cs-CZ" dirty="0"/>
              <a:t>FPV dříve existoval jako samostatný subjekt</a:t>
            </a:r>
          </a:p>
          <a:p>
            <a:pPr>
              <a:defRPr/>
            </a:pPr>
            <a:endParaRPr lang="cs-CZ" altLang="cs-CZ" sz="1800" dirty="0" smtClean="0"/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315134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Pojištění pohledávek z vkladů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Obecně se vztahuje na běžné, spořící, resp. termínované účty FO a PO v ČR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Nevztahuje se na vklady jiných bank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Náhrada vkladů se poskytuje do 100 % jejich výše.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Maximální výše náhrady je ekvivalent částky 100 000 EUR na jednoho klienta v jedné bance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Náhrada se vyplácí v měně státu, v němž se nachází daný účet</a:t>
            </a:r>
            <a:endParaRPr lang="cs-CZ" altLang="cs-CZ" dirty="0" smtClean="0"/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985034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Pojištění pohledávek z vkladů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63" y="1618136"/>
            <a:ext cx="9764248" cy="3110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9378949" y="6170613"/>
            <a:ext cx="2124075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100" dirty="0" smtClean="0"/>
              <a:t>Zdroj: GSFT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lvl="1"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9133973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Pojištění pohledávek z vkladů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9378949" y="6170613"/>
            <a:ext cx="2124075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100" dirty="0" smtClean="0"/>
              <a:t>Zdroj: GSFT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lvl="1"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</p:txBody>
      </p:sp>
      <p:pic>
        <p:nvPicPr>
          <p:cNvPr id="6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311" y="1318489"/>
            <a:ext cx="7676717" cy="544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04219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Pojištění pohledávek z vkladů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9378949" y="6170613"/>
            <a:ext cx="2124075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100" dirty="0" smtClean="0"/>
              <a:t>Zdroj: GSFT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lvl="1"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</p:txBody>
      </p:sp>
      <p:pic>
        <p:nvPicPr>
          <p:cNvPr id="6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311" y="1318489"/>
            <a:ext cx="7676717" cy="544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85239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Úpadek bank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36520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dirty="0"/>
              <a:t>zvláštní režim v rámci insolvenčního zákona</a:t>
            </a:r>
          </a:p>
          <a:p>
            <a:pPr>
              <a:defRPr/>
            </a:pPr>
            <a:r>
              <a:rPr lang="cs-CZ" dirty="0"/>
              <a:t>odebrání licence ČNB</a:t>
            </a:r>
          </a:p>
          <a:p>
            <a:pPr marL="0" indent="0">
              <a:buNone/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zák. č. 182/2006 Sb., insolvenční zákon § 367 – 388</a:t>
            </a:r>
          </a:p>
          <a:p>
            <a:pPr>
              <a:defRPr/>
            </a:pPr>
            <a:r>
              <a:rPr lang="cs-CZ" dirty="0"/>
              <a:t>směrnice 2001/24/ES, o reorganizaci a likvidaci úvěrových institucí</a:t>
            </a:r>
          </a:p>
          <a:p>
            <a:pPr lvl="2">
              <a:defRPr/>
            </a:pPr>
            <a:endParaRPr lang="cs-CZ" altLang="cs-CZ" sz="2200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026070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Řešení „krizí“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36520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V rámci Garančního systému je zřízen fond pro řešení krize (FŘK)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Slouží k shromažďování finančních prostředků, které mohou být použity v případě ohrožení stability některé z finančních institucí, tak aby nebylo nutné ukončit její existenci a zahájit výplatu náhrad vkladů jejím klientům.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Prostředky tohoto fondu neslouží k přímým výplatám náhrad vkladů</a:t>
            </a:r>
            <a:endParaRPr lang="cs-CZ" altLang="cs-CZ" sz="2200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355457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Řešení „krizí“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36520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dirty="0"/>
              <a:t>Výše příspěvků není zákonem explicitně stanovena, po projednání s Garančním systémem ji určuje Česká národní banka</a:t>
            </a:r>
          </a:p>
          <a:p>
            <a:pPr>
              <a:defRPr/>
            </a:pPr>
            <a:r>
              <a:rPr lang="cs-CZ" dirty="0"/>
              <a:t>Cílový objem majetku v příspěvkovém fondu má představovat 1 % z celkového objemu krytých pohledávek z vkladů, a to do 31. 12. 2024</a:t>
            </a:r>
          </a:p>
          <a:p>
            <a:pPr>
              <a:defRPr/>
            </a:pPr>
            <a:r>
              <a:rPr lang="cs-CZ" dirty="0"/>
              <a:t>Příspěvek pro rok 2016 stanovila ČNB ve výši 2 959 mil. Kč. Fond má do 31.12. 2024 nashromáždit částku ve výši přibližně 25 miliard Kč</a:t>
            </a:r>
          </a:p>
          <a:p>
            <a:pPr lvl="2">
              <a:defRPr/>
            </a:pPr>
            <a:endParaRPr lang="cs-CZ" altLang="cs-CZ" sz="2200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26809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Dohled nad bankami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4236859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dirty="0" smtClean="0"/>
              <a:t>Provádí ČNB</a:t>
            </a:r>
          </a:p>
          <a:p>
            <a:pPr>
              <a:defRPr/>
            </a:pPr>
            <a:r>
              <a:rPr lang="cs-CZ" altLang="cs-CZ" dirty="0" smtClean="0"/>
              <a:t>Metody </a:t>
            </a:r>
            <a:r>
              <a:rPr lang="cs-CZ" altLang="cs-CZ" dirty="0"/>
              <a:t>dohledu:</a:t>
            </a:r>
          </a:p>
          <a:p>
            <a:pPr lvl="1">
              <a:defRPr/>
            </a:pPr>
            <a:r>
              <a:rPr lang="cs-CZ" altLang="cs-CZ" dirty="0"/>
              <a:t>Dohlídky na místě</a:t>
            </a:r>
          </a:p>
          <a:p>
            <a:pPr lvl="1">
              <a:defRPr/>
            </a:pPr>
            <a:r>
              <a:rPr lang="cs-CZ" altLang="cs-CZ" dirty="0"/>
              <a:t>Dohled na dálku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 err="1"/>
              <a:t>Mikroobezřetnostní</a:t>
            </a:r>
            <a:r>
              <a:rPr lang="cs-CZ" altLang="cs-CZ" dirty="0"/>
              <a:t> dohled</a:t>
            </a:r>
          </a:p>
          <a:p>
            <a:pPr>
              <a:defRPr/>
            </a:pPr>
            <a:r>
              <a:rPr lang="cs-CZ" altLang="cs-CZ" dirty="0" err="1"/>
              <a:t>Makroobezřetnostní</a:t>
            </a:r>
            <a:r>
              <a:rPr lang="cs-CZ" altLang="cs-CZ" dirty="0"/>
              <a:t> </a:t>
            </a:r>
            <a:r>
              <a:rPr lang="cs-CZ" altLang="cs-CZ" dirty="0" smtClean="0"/>
              <a:t>dohled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 err="1" smtClean="0"/>
              <a:t>Doporuční</a:t>
            </a:r>
            <a:r>
              <a:rPr lang="cs-CZ" altLang="cs-CZ" dirty="0" smtClean="0"/>
              <a:t> ČNB (např. LTV, LTI)</a:t>
            </a:r>
            <a:endParaRPr lang="cs-CZ" altLang="cs-CZ" dirty="0"/>
          </a:p>
          <a:p>
            <a:pPr lvl="2">
              <a:defRPr/>
            </a:pPr>
            <a:endParaRPr lang="cs-CZ" altLang="cs-CZ" sz="2200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781448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Bankovní unie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42368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dirty="0"/>
              <a:t>reakce EU na finanční krizi a dluhovou krizi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eliminace „bludného kruhu“ mezi bankami a veřejnými financemi</a:t>
            </a:r>
          </a:p>
          <a:p>
            <a:pPr>
              <a:defRPr/>
            </a:pPr>
            <a:r>
              <a:rPr lang="cs-CZ" altLang="cs-CZ" dirty="0"/>
              <a:t>možnost přímé rekapitalizace</a:t>
            </a:r>
          </a:p>
          <a:p>
            <a:pPr>
              <a:defRPr/>
            </a:pPr>
            <a:r>
              <a:rPr lang="cs-CZ" altLang="cs-CZ" dirty="0"/>
              <a:t>zavedení „</a:t>
            </a:r>
            <a:r>
              <a:rPr lang="cs-CZ" altLang="cs-CZ" dirty="0" err="1"/>
              <a:t>bail</a:t>
            </a:r>
            <a:r>
              <a:rPr lang="cs-CZ" altLang="cs-CZ" dirty="0"/>
              <a:t>-in“ mechanismu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cíl: „posílení finanční stability“</a:t>
            </a:r>
          </a:p>
          <a:p>
            <a:pPr lvl="2">
              <a:defRPr/>
            </a:pPr>
            <a:endParaRPr lang="cs-CZ" altLang="cs-CZ" sz="2200" dirty="0" smtClean="0"/>
          </a:p>
          <a:p>
            <a:endParaRPr lang="cs-CZ" altLang="cs-CZ" dirty="0"/>
          </a:p>
        </p:txBody>
      </p:sp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0557" y="3397500"/>
            <a:ext cx="3666940" cy="3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74528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Část I – Bankovní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230580"/>
            <a:ext cx="10018713" cy="4364183"/>
          </a:xfrm>
        </p:spPr>
        <p:txBody>
          <a:bodyPr>
            <a:normAutofit/>
          </a:bodyPr>
          <a:lstStyle/>
          <a:p>
            <a:r>
              <a:rPr lang="cs-CZ" dirty="0" smtClean="0"/>
              <a:t>Část soukromoprávní</a:t>
            </a:r>
          </a:p>
          <a:p>
            <a:pPr lvl="1"/>
            <a:r>
              <a:rPr lang="cs-CZ" dirty="0" smtClean="0"/>
              <a:t>Např. smlouvy o vedení účtu, úvěrové smlouvy (občanské, resp. obchodní právo)</a:t>
            </a:r>
          </a:p>
          <a:p>
            <a:endParaRPr lang="cs-CZ" dirty="0" smtClean="0"/>
          </a:p>
          <a:p>
            <a:r>
              <a:rPr lang="cs-CZ" dirty="0" smtClean="0"/>
              <a:t>Část veřejnoprávní</a:t>
            </a:r>
          </a:p>
          <a:p>
            <a:pPr lvl="1"/>
            <a:r>
              <a:rPr lang="cs-CZ" dirty="0" smtClean="0"/>
              <a:t>Např. trestná činnost spojená s bankami (např. úvěrové podvody, </a:t>
            </a:r>
            <a:r>
              <a:rPr lang="cs-CZ" dirty="0" err="1" smtClean="0"/>
              <a:t>tr</a:t>
            </a:r>
            <a:r>
              <a:rPr lang="cs-CZ" dirty="0" smtClean="0"/>
              <a:t>. č. vystavení nepravdivého potvrzení, atd.)</a:t>
            </a:r>
          </a:p>
          <a:p>
            <a:pPr lvl="1"/>
            <a:r>
              <a:rPr lang="cs-CZ" u="sng" dirty="0" smtClean="0"/>
              <a:t>Regulace podmínek pro provozování bankovních služeb (finanční právo)</a:t>
            </a:r>
          </a:p>
          <a:p>
            <a:pPr lvl="1"/>
            <a:r>
              <a:rPr lang="cs-CZ" u="sng" dirty="0" smtClean="0"/>
              <a:t>Dohled nad bankovním sektorem (finanční právo)</a:t>
            </a:r>
          </a:p>
          <a:p>
            <a:pPr lvl="1"/>
            <a:r>
              <a:rPr lang="cs-CZ" u="sng" dirty="0" smtClean="0"/>
              <a:t>Problematika měny (</a:t>
            </a:r>
            <a:r>
              <a:rPr lang="cs-CZ" u="sng" dirty="0" err="1" smtClean="0"/>
              <a:t>subodvětví</a:t>
            </a:r>
            <a:r>
              <a:rPr lang="cs-CZ" u="sng" dirty="0" smtClean="0"/>
              <a:t> finančního práva  – měnové právo)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Bankovní unie - pilíře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4523938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dirty="0" smtClean="0"/>
              <a:t>směrnice</a:t>
            </a:r>
            <a:r>
              <a:rPr lang="cs-CZ" altLang="cs-CZ" dirty="0"/>
              <a:t>, nařízení</a:t>
            </a:r>
          </a:p>
          <a:p>
            <a:pPr>
              <a:defRPr/>
            </a:pPr>
            <a:r>
              <a:rPr lang="cs-CZ" altLang="cs-CZ" dirty="0"/>
              <a:t>akty Komise v přenesené pravomoci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„nultý pilíř“	(obezřetnostní požadavky</a:t>
            </a:r>
            <a:r>
              <a:rPr lang="cs-CZ" altLang="cs-CZ" dirty="0" smtClean="0"/>
              <a:t>) (inspirace v </a:t>
            </a:r>
            <a:r>
              <a:rPr lang="cs-CZ" altLang="cs-CZ" dirty="0" err="1" smtClean="0"/>
              <a:t>Basel</a:t>
            </a:r>
            <a:r>
              <a:rPr lang="cs-CZ" altLang="cs-CZ" dirty="0" smtClean="0"/>
              <a:t> III)</a:t>
            </a:r>
            <a:endParaRPr lang="cs-CZ" altLang="cs-CZ" dirty="0"/>
          </a:p>
          <a:p>
            <a:pPr>
              <a:defRPr/>
            </a:pPr>
            <a:r>
              <a:rPr lang="cs-CZ" altLang="cs-CZ" dirty="0"/>
              <a:t>první pilíř	</a:t>
            </a:r>
            <a:r>
              <a:rPr lang="cs-CZ" altLang="cs-CZ" dirty="0" smtClean="0"/>
              <a:t>(</a:t>
            </a:r>
            <a:r>
              <a:rPr lang="cs-CZ" altLang="cs-CZ" dirty="0"/>
              <a:t>jednotný dohled)</a:t>
            </a:r>
          </a:p>
          <a:p>
            <a:pPr>
              <a:defRPr/>
            </a:pPr>
            <a:r>
              <a:rPr lang="cs-CZ" altLang="cs-CZ" dirty="0"/>
              <a:t>druhý pilíř	(jednotné řešení problémů bank)</a:t>
            </a:r>
          </a:p>
          <a:p>
            <a:pPr>
              <a:defRPr/>
            </a:pPr>
            <a:r>
              <a:rPr lang="cs-CZ" altLang="cs-CZ" dirty="0"/>
              <a:t>třetí pilíř		(mechanismy financování a 	</a:t>
            </a:r>
            <a:r>
              <a:rPr lang="cs-CZ" altLang="cs-CZ" dirty="0" smtClean="0"/>
              <a:t>pojištění </a:t>
            </a:r>
            <a:r>
              <a:rPr lang="cs-CZ" altLang="cs-CZ" dirty="0"/>
              <a:t>vkladů</a:t>
            </a:r>
            <a:r>
              <a:rPr lang="cs-CZ" altLang="cs-CZ" dirty="0" smtClean="0"/>
              <a:t>)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 smtClean="0"/>
              <a:t>Postupné zavádění, částečná aplikace jen na eurozónu</a:t>
            </a:r>
            <a:endParaRPr lang="cs-CZ" altLang="cs-CZ" dirty="0"/>
          </a:p>
          <a:p>
            <a:pPr lvl="2">
              <a:defRPr/>
            </a:pPr>
            <a:endParaRPr lang="cs-CZ" altLang="cs-CZ" sz="2200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43439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Část II – Několik poznámek k pojišťovnickému právu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230581"/>
            <a:ext cx="10018713" cy="3408219"/>
          </a:xfrm>
        </p:spPr>
        <p:txBody>
          <a:bodyPr>
            <a:normAutofit/>
          </a:bodyPr>
          <a:lstStyle/>
          <a:p>
            <a:r>
              <a:rPr lang="cs-CZ" dirty="0" smtClean="0"/>
              <a:t>Část soukromoprávní</a:t>
            </a:r>
          </a:p>
          <a:p>
            <a:pPr lvl="1"/>
            <a:r>
              <a:rPr lang="cs-CZ" dirty="0" smtClean="0"/>
              <a:t>Např. pojistné smlouvy mezi pojišťovnou a klientem (občanské právo)</a:t>
            </a:r>
          </a:p>
          <a:p>
            <a:r>
              <a:rPr lang="cs-CZ" dirty="0" smtClean="0"/>
              <a:t>Část veřejnoprávní</a:t>
            </a:r>
          </a:p>
          <a:p>
            <a:pPr lvl="1"/>
            <a:r>
              <a:rPr lang="cs-CZ" dirty="0" smtClean="0"/>
              <a:t>Např. pojistný podvod (trestní právo)</a:t>
            </a:r>
          </a:p>
          <a:p>
            <a:pPr lvl="1"/>
            <a:r>
              <a:rPr lang="cs-CZ" u="sng" dirty="0" smtClean="0"/>
              <a:t>Regulace podmínek pro provozování pojišťovacích služeb (finanční právo)</a:t>
            </a:r>
          </a:p>
          <a:p>
            <a:pPr lvl="1"/>
            <a:r>
              <a:rPr lang="cs-CZ" u="sng" dirty="0" smtClean="0"/>
              <a:t>Dohled nad pojišťovnami (finanční právo)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4104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Co je to pojištění?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dirty="0"/>
              <a:t>objektivní existence </a:t>
            </a:r>
            <a:r>
              <a:rPr lang="cs-CZ" altLang="cs-CZ" dirty="0" smtClean="0"/>
              <a:t>určitého nebezpečí</a:t>
            </a:r>
            <a:r>
              <a:rPr lang="cs-CZ" altLang="cs-CZ" dirty="0"/>
              <a:t>, rizik</a:t>
            </a:r>
          </a:p>
          <a:p>
            <a:r>
              <a:rPr lang="cs-CZ" altLang="cs-CZ" dirty="0" smtClean="0"/>
              <a:t>nahodilost </a:t>
            </a:r>
            <a:r>
              <a:rPr lang="cs-CZ" altLang="cs-CZ" dirty="0"/>
              <a:t>výskytu nepříznivých událostí</a:t>
            </a:r>
          </a:p>
          <a:p>
            <a:r>
              <a:rPr lang="cs-CZ" altLang="cs-CZ" dirty="0"/>
              <a:t>m</a:t>
            </a:r>
            <a:r>
              <a:rPr lang="cs-CZ" altLang="cs-CZ" dirty="0" smtClean="0"/>
              <a:t>ěřitelnost rizika </a:t>
            </a:r>
            <a:r>
              <a:rPr lang="cs-CZ" altLang="cs-CZ" dirty="0"/>
              <a:t>a nahodilé </a:t>
            </a:r>
            <a:r>
              <a:rPr lang="cs-CZ" altLang="cs-CZ" dirty="0" smtClean="0"/>
              <a:t>skutečnosti</a:t>
            </a:r>
            <a:endParaRPr lang="cs-CZ" altLang="cs-CZ" dirty="0"/>
          </a:p>
          <a:p>
            <a:r>
              <a:rPr lang="cs-CZ" altLang="cs-CZ" dirty="0" smtClean="0"/>
              <a:t>riziko – většinou spojené s určitou ztrátou</a:t>
            </a:r>
          </a:p>
          <a:p>
            <a:r>
              <a:rPr lang="cs-CZ" altLang="cs-CZ" i="1" dirty="0" smtClean="0"/>
              <a:t>„pojišťovna za poplatek přejímá riziko“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431681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Pojistitelné riziko 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244435"/>
            <a:ext cx="10018713" cy="2895031"/>
          </a:xfrm>
        </p:spPr>
        <p:txBody>
          <a:bodyPr>
            <a:normAutofit/>
          </a:bodyPr>
          <a:lstStyle/>
          <a:p>
            <a:r>
              <a:rPr lang="cs-CZ" altLang="cs-CZ" dirty="0"/>
              <a:t>r</a:t>
            </a:r>
            <a:r>
              <a:rPr lang="cs-CZ" altLang="cs-CZ" dirty="0" smtClean="0"/>
              <a:t>iziko musí </a:t>
            </a:r>
            <a:r>
              <a:rPr lang="cs-CZ" altLang="cs-CZ" dirty="0"/>
              <a:t>být identifikovatelné,</a:t>
            </a:r>
          </a:p>
          <a:p>
            <a:r>
              <a:rPr lang="cs-CZ" altLang="cs-CZ" dirty="0" smtClean="0"/>
              <a:t>ztráta </a:t>
            </a:r>
            <a:r>
              <a:rPr lang="cs-CZ" altLang="cs-CZ" dirty="0"/>
              <a:t>z realizace rizika musí </a:t>
            </a:r>
            <a:r>
              <a:rPr lang="cs-CZ" altLang="cs-CZ" dirty="0" smtClean="0"/>
              <a:t>být vyčíslitelná</a:t>
            </a:r>
            <a:r>
              <a:rPr lang="cs-CZ" altLang="cs-CZ" dirty="0"/>
              <a:t>,</a:t>
            </a:r>
          </a:p>
          <a:p>
            <a:r>
              <a:rPr lang="cs-CZ" altLang="cs-CZ" dirty="0" smtClean="0"/>
              <a:t>riziko </a:t>
            </a:r>
            <a:r>
              <a:rPr lang="cs-CZ" altLang="cs-CZ" dirty="0"/>
              <a:t>musí být pro </a:t>
            </a:r>
            <a:r>
              <a:rPr lang="cs-CZ" altLang="cs-CZ" dirty="0" smtClean="0"/>
              <a:t>pojišťovnu ekonomicky </a:t>
            </a:r>
            <a:r>
              <a:rPr lang="cs-CZ" altLang="cs-CZ" dirty="0"/>
              <a:t>přijatelné,</a:t>
            </a:r>
          </a:p>
          <a:p>
            <a:r>
              <a:rPr lang="cs-CZ" altLang="cs-CZ" dirty="0" smtClean="0"/>
              <a:t>projev </a:t>
            </a:r>
            <a:r>
              <a:rPr lang="cs-CZ" altLang="cs-CZ" dirty="0"/>
              <a:t>rizika musí být náhodný.</a:t>
            </a:r>
          </a:p>
        </p:txBody>
      </p:sp>
    </p:spTree>
    <p:extLst>
      <p:ext uri="{BB962C8B-B14F-4D97-AF65-F5344CB8AC3E}">
        <p14:creationId xmlns:p14="http://schemas.microsoft.com/office/powerpoint/2010/main" val="26919324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Veřejné pojišťovnické právo – oblasti 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4921209"/>
          </a:xfrm>
        </p:spPr>
        <p:txBody>
          <a:bodyPr anchor="t">
            <a:normAutofit/>
          </a:bodyPr>
          <a:lstStyle/>
          <a:p>
            <a:r>
              <a:rPr lang="cs-CZ" altLang="cs-CZ" dirty="0" smtClean="0"/>
              <a:t>Základní požadavky pro provozování pojišťovacích služeb</a:t>
            </a:r>
          </a:p>
          <a:p>
            <a:pPr lvl="1"/>
            <a:r>
              <a:rPr lang="cs-CZ" altLang="cs-CZ" dirty="0" smtClean="0"/>
              <a:t>Služby pojišťovny</a:t>
            </a:r>
          </a:p>
          <a:p>
            <a:pPr lvl="1"/>
            <a:r>
              <a:rPr lang="cs-CZ" altLang="cs-CZ" dirty="0" smtClean="0"/>
              <a:t>Zprostředkovací služby</a:t>
            </a:r>
          </a:p>
          <a:p>
            <a:r>
              <a:rPr lang="cs-CZ" altLang="cs-CZ" dirty="0" smtClean="0"/>
              <a:t>Obezřetnostní požadavky</a:t>
            </a:r>
          </a:p>
          <a:p>
            <a:endParaRPr lang="cs-CZ" altLang="cs-CZ" dirty="0" smtClean="0"/>
          </a:p>
          <a:p>
            <a:endParaRPr lang="cs-CZ" altLang="cs-CZ" dirty="0"/>
          </a:p>
          <a:p>
            <a:r>
              <a:rPr lang="cs-CZ" altLang="cs-CZ" dirty="0" smtClean="0"/>
              <a:t>Dohled nad pojišťovnami</a:t>
            </a:r>
          </a:p>
          <a:p>
            <a:endParaRPr lang="cs-CZ" altLang="cs-CZ" dirty="0"/>
          </a:p>
          <a:p>
            <a:r>
              <a:rPr lang="cs-CZ" altLang="cs-CZ" b="1" dirty="0" smtClean="0"/>
              <a:t>Vychází z práva EU (nařízení, směrnice)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758254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Zprostředkovací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8528"/>
            <a:ext cx="10402889" cy="4599431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Pojišťovací zprostředkovatel - </a:t>
            </a:r>
            <a:r>
              <a:rPr lang="cs-CZ" dirty="0" smtClean="0"/>
              <a:t>právnická nebo fyzická osoba, která za úplatu provozuje zprostředkovatelskou činnost v pojišťovnictví 			(zák. č. 38/2004 Sb. zákon o pojišťovacích zprostředkovatelích )</a:t>
            </a:r>
          </a:p>
          <a:p>
            <a:pPr lvl="1"/>
            <a:r>
              <a:rPr lang="cs-CZ" b="1" dirty="0" smtClean="0"/>
              <a:t>Pojišťovací makléř - </a:t>
            </a:r>
            <a:r>
              <a:rPr lang="cs-CZ" dirty="0" smtClean="0"/>
              <a:t>Je ve své činnosti </a:t>
            </a:r>
            <a:r>
              <a:rPr lang="cs-CZ" u="sng" dirty="0" smtClean="0"/>
              <a:t>vázán obsahem smlouvy uzavřené s klientem („pracuje pro klienta“) </a:t>
            </a:r>
            <a:r>
              <a:rPr lang="cs-CZ" dirty="0" smtClean="0"/>
              <a:t>a v závislosti na jejím obsahu zpracovává </a:t>
            </a:r>
            <a:r>
              <a:rPr lang="cs-CZ" u="sng" dirty="0" smtClean="0"/>
              <a:t>komplexní analýzy pojistných rizik</a:t>
            </a:r>
            <a:r>
              <a:rPr lang="cs-CZ" dirty="0" smtClean="0"/>
              <a:t>, návrhy pojistných nebo zajistných programů, poskytuje konzultační a poradenskou činnost, provádí správu uzavřených pojistných nebo zajišťovacích smluv, sleduje lhůty k jejich revizi a spolupracuje při likvidaci pojistných událostí. Zpravidla je odměňován pojišťovnou nebo zajišťovnou</a:t>
            </a:r>
          </a:p>
          <a:p>
            <a:pPr lvl="1"/>
            <a:r>
              <a:rPr lang="cs-CZ" b="1" dirty="0" smtClean="0"/>
              <a:t>Pojišťovací agent -</a:t>
            </a:r>
            <a:r>
              <a:rPr lang="cs-CZ" dirty="0" smtClean="0"/>
              <a:t> Vykonává zprostředkovatelskou činnost v pojišťovnictví jménem a na účet </a:t>
            </a:r>
            <a:r>
              <a:rPr lang="cs-CZ" u="sng" dirty="0" smtClean="0"/>
              <a:t>jedné nebo více pojišťoven („pracuje pro </a:t>
            </a:r>
            <a:r>
              <a:rPr lang="cs-CZ" u="sng" dirty="0" err="1" smtClean="0"/>
              <a:t>pojištovnu</a:t>
            </a:r>
            <a:r>
              <a:rPr lang="cs-CZ" u="sng" dirty="0" smtClean="0"/>
              <a:t>“)</a:t>
            </a:r>
            <a:r>
              <a:rPr lang="cs-CZ" dirty="0" smtClean="0"/>
              <a:t>. Bylo-li tak dohodnuto, je oprávněn inkasovat pojistné nebo zprostředkovávat </a:t>
            </a:r>
          </a:p>
          <a:p>
            <a:pPr lvl="1"/>
            <a:r>
              <a:rPr lang="cs-CZ" b="1" dirty="0" smtClean="0"/>
              <a:t>Vázaný pojišťovací zprostředkovatel</a:t>
            </a:r>
            <a:r>
              <a:rPr lang="cs-CZ" dirty="0" smtClean="0"/>
              <a:t> - Vykonává zprostředkovatelskou činnost v pojišťovnictví jménem a na </a:t>
            </a:r>
            <a:r>
              <a:rPr lang="cs-CZ" u="sng" dirty="0" smtClean="0"/>
              <a:t>účet jedné nebo více pojišťoven</a:t>
            </a:r>
            <a:r>
              <a:rPr lang="cs-CZ" dirty="0" smtClean="0"/>
              <a:t>. V případě nabídky pojistných produktů více </a:t>
            </a:r>
            <a:r>
              <a:rPr lang="cs-CZ" u="sng" dirty="0" smtClean="0"/>
              <a:t>pojišťoven nesmí být tyto produkty vzájemně konkurenční</a:t>
            </a:r>
            <a:r>
              <a:rPr lang="cs-CZ" dirty="0" smtClean="0"/>
              <a:t>. Pojišťovna, jejíž pojistný produkt je nabízen, odpovídá za škodu způsobenou při výkonu zprostředkovatelské činnosti v pojišťovnictví. Vázaný pojišťovací zprostředkovatel neinkasuje pojistné a nevyplácí pojistné plnění.</a:t>
            </a:r>
          </a:p>
          <a:p>
            <a:pPr lvl="1"/>
            <a:r>
              <a:rPr lang="cs-CZ" b="1" dirty="0" smtClean="0"/>
              <a:t>Výhradní pojišťovací agent</a:t>
            </a:r>
            <a:r>
              <a:rPr lang="cs-CZ" dirty="0" smtClean="0"/>
              <a:t> - Vykonává zprostředkovatelskou činnost v pojišťovnictví jménem </a:t>
            </a:r>
            <a:r>
              <a:rPr lang="cs-CZ" u="sng" dirty="0" smtClean="0"/>
              <a:t>a na účet jedné pojišťovny, je vázán vnitřními předpisy pojišťovny</a:t>
            </a:r>
            <a:r>
              <a:rPr lang="cs-CZ" dirty="0" smtClean="0"/>
              <a:t>. Bylo-li tak dohodnuto, je oprávněn vybírat pojistné nebo zprostředkovávat plnění z pojistných smluv</a:t>
            </a:r>
            <a:endParaRPr lang="cs-CZ" altLang="cs-CZ" dirty="0" smtClean="0"/>
          </a:p>
          <a:p>
            <a:pPr lvl="1"/>
            <a:r>
              <a:rPr lang="cs-CZ" b="1" dirty="0" smtClean="0"/>
              <a:t>Podřízený pojišťovací zprostředkovatel</a:t>
            </a:r>
            <a:r>
              <a:rPr lang="cs-CZ" dirty="0" smtClean="0"/>
              <a:t> - kategorie pojišťovacího zprostředkovatele. Neinkasuje pojistné ani nevyplácí pojistné plnění. Při výkonu zprostředkovatelské činnosti </a:t>
            </a:r>
            <a:r>
              <a:rPr lang="cs-CZ" u="sng" dirty="0" smtClean="0"/>
              <a:t>spolupracuje s pojišťovacím agentem, výhradním pojišťovacím agentem nebo pojišťovacím makléřem, </a:t>
            </a:r>
            <a:r>
              <a:rPr lang="cs-CZ" dirty="0" smtClean="0"/>
              <a:t>je vázán jejich pokyny</a:t>
            </a:r>
            <a:endParaRPr lang="cs-CZ" u="sng" dirty="0" smtClean="0"/>
          </a:p>
        </p:txBody>
      </p:sp>
    </p:spTree>
    <p:extLst>
      <p:ext uri="{BB962C8B-B14F-4D97-AF65-F5344CB8AC3E}">
        <p14:creationId xmlns:p14="http://schemas.microsoft.com/office/powerpoint/2010/main" val="28442790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Související 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altLang="cs-CZ" dirty="0" smtClean="0"/>
              <a:t>Zákon č. 277/2009 Sb., </a:t>
            </a:r>
            <a:r>
              <a:rPr lang="cs-CZ" altLang="cs-CZ" b="1" dirty="0" smtClean="0"/>
              <a:t>o pojišťovnictví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Směrnice Evropského parlamentu a Rady 2009/138/ES ze dne 25. listopadu 2009 o </a:t>
            </a:r>
            <a:r>
              <a:rPr lang="cs-CZ" altLang="cs-CZ" b="1" dirty="0"/>
              <a:t>přístupu k pojišťovací a zajišťovací činnosti a jejím výkonu (Solventnost II</a:t>
            </a:r>
            <a:r>
              <a:rPr lang="cs-CZ" altLang="cs-CZ" b="1" dirty="0" smtClean="0"/>
              <a:t>)</a:t>
            </a:r>
            <a:r>
              <a:rPr lang="cs-CZ" altLang="cs-CZ" dirty="0" smtClean="0"/>
              <a:t>,</a:t>
            </a:r>
          </a:p>
          <a:p>
            <a:pPr>
              <a:defRPr/>
            </a:pPr>
            <a:r>
              <a:rPr lang="cs-CZ" altLang="cs-CZ" dirty="0" smtClean="0"/>
              <a:t>Směrnice </a:t>
            </a:r>
            <a:r>
              <a:rPr lang="cs-CZ" altLang="cs-CZ" dirty="0"/>
              <a:t>Evropského parlamentu a Rady 2011/89/EU ze dne 16. listopadu 2011, kterou se mění směrnice 98/78/ES, 2002/87/ES, 2006/48/ES a 2009/138/ES, pokud jde o </a:t>
            </a:r>
            <a:r>
              <a:rPr lang="cs-CZ" altLang="cs-CZ" b="1" dirty="0"/>
              <a:t>doplňkový dozor </a:t>
            </a:r>
            <a:r>
              <a:rPr lang="cs-CZ" altLang="cs-CZ" dirty="0"/>
              <a:t>nad finančními subjekty ve finančním konglomerátu</a:t>
            </a:r>
            <a:r>
              <a:rPr lang="cs-CZ" altLang="cs-CZ" dirty="0" smtClean="0"/>
              <a:t>.</a:t>
            </a:r>
            <a:endParaRPr lang="en-US" altLang="cs-CZ" dirty="0" smtClean="0"/>
          </a:p>
          <a:p>
            <a:pPr>
              <a:defRPr/>
            </a:pPr>
            <a:r>
              <a:rPr lang="cs-CZ" altLang="cs-CZ" dirty="0" smtClean="0"/>
              <a:t>Směrnice Evropského parlamentu a Rady 2002/87/ES ze dne 16. prosince 2002 o </a:t>
            </a:r>
            <a:r>
              <a:rPr lang="cs-CZ" altLang="cs-CZ" b="1" dirty="0" smtClean="0"/>
              <a:t>doplňkovém dozoru </a:t>
            </a:r>
            <a:r>
              <a:rPr lang="cs-CZ" altLang="cs-CZ" dirty="0" smtClean="0"/>
              <a:t>nad úvěrovými institucemi, pojišťovnami a investičními podniky ve finančním konglomerátu</a:t>
            </a:r>
            <a:endParaRPr lang="en-US" altLang="cs-CZ" dirty="0" smtClean="0"/>
          </a:p>
          <a:p>
            <a:pPr>
              <a:defRPr/>
            </a:pPr>
            <a:r>
              <a:rPr lang="en-US" altLang="cs-CZ" dirty="0" err="1" smtClean="0"/>
              <a:t>Atd</a:t>
            </a:r>
            <a:r>
              <a:rPr lang="en-US" altLang="cs-CZ" dirty="0" smtClean="0"/>
              <a:t>.</a:t>
            </a:r>
            <a:endParaRPr lang="cs-CZ" altLang="cs-CZ" dirty="0" smtClean="0"/>
          </a:p>
          <a:p>
            <a:pPr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424333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Zákon o pojišťovnictví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altLang="cs-CZ" dirty="0"/>
              <a:t>ČÁST PRVNÍ - OBECNÁ USTANOVENÍ (§ 1 - § 3) </a:t>
            </a:r>
          </a:p>
          <a:p>
            <a:pPr>
              <a:defRPr/>
            </a:pPr>
            <a:r>
              <a:rPr lang="cs-CZ" altLang="cs-CZ" dirty="0"/>
              <a:t>ČÁST DRUHÁ - PROVOZOVÁNÍ ČINNOSTÍ V POJIŠŤOVNICTVÍ (§ 4 - § 83b) </a:t>
            </a:r>
          </a:p>
          <a:p>
            <a:pPr>
              <a:defRPr/>
            </a:pPr>
            <a:r>
              <a:rPr lang="cs-CZ" altLang="cs-CZ" dirty="0"/>
              <a:t>ČÁST TŘETÍ - DOHLED V POJIŠŤOVNICTVÍ (§ 84 - § 125) </a:t>
            </a:r>
          </a:p>
          <a:p>
            <a:pPr>
              <a:defRPr/>
            </a:pPr>
            <a:r>
              <a:rPr lang="cs-CZ" altLang="cs-CZ" dirty="0"/>
              <a:t>ČÁST ČTVRTÁ - MLČENLIVOST (§ 126 - § 128) </a:t>
            </a:r>
          </a:p>
          <a:p>
            <a:pPr>
              <a:defRPr/>
            </a:pPr>
            <a:r>
              <a:rPr lang="cs-CZ" altLang="cs-CZ" dirty="0"/>
              <a:t>ČÁST PÁTÁ - SPOLEČNÁ USTANOVENÍ (§ 129 - § 135) </a:t>
            </a:r>
          </a:p>
          <a:p>
            <a:pPr>
              <a:defRPr/>
            </a:pPr>
            <a:r>
              <a:rPr lang="cs-CZ" altLang="cs-CZ" dirty="0"/>
              <a:t>ČÁST ŠESTÁ - ZMOCŇOVACÍ, ZÁVĚREČNÁ, PŘECHODNÁ A ZRUŠOVACÍ USTANOVENÍ (§ 136 - § 140) </a:t>
            </a:r>
          </a:p>
          <a:p>
            <a:pPr>
              <a:defRPr/>
            </a:pPr>
            <a:r>
              <a:rPr lang="cs-CZ" altLang="cs-CZ" dirty="0"/>
              <a:t>§ 141 </a:t>
            </a:r>
          </a:p>
          <a:p>
            <a:pPr>
              <a:defRPr/>
            </a:pPr>
            <a:r>
              <a:rPr lang="cs-CZ" altLang="cs-CZ" dirty="0"/>
              <a:t>ČÁST SEDMÁ - ÚČINNOST (§ 142) </a:t>
            </a:r>
          </a:p>
        </p:txBody>
      </p:sp>
    </p:spTree>
    <p:extLst>
      <p:ext uri="{BB962C8B-B14F-4D97-AF65-F5344CB8AC3E}">
        <p14:creationId xmlns:p14="http://schemas.microsoft.com/office/powerpoint/2010/main" val="16850256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OBECNÁ </a:t>
            </a:r>
            <a:r>
              <a:rPr lang="cs-CZ" dirty="0"/>
              <a:t>USTANOVENÍ (§ 1 - § 3)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altLang="cs-CZ" dirty="0"/>
              <a:t>Tímto zákonem se řídí</a:t>
            </a:r>
          </a:p>
          <a:p>
            <a:pPr>
              <a:defRPr/>
            </a:pPr>
            <a:r>
              <a:rPr lang="cs-CZ" altLang="cs-CZ" dirty="0" smtClean="0"/>
              <a:t>a</a:t>
            </a:r>
            <a:r>
              <a:rPr lang="cs-CZ" altLang="cs-CZ" dirty="0"/>
              <a:t>) provozování pojišťovací a zajišťovací činnosti pojišťovnou </a:t>
            </a:r>
            <a:r>
              <a:rPr lang="cs-CZ" altLang="cs-CZ" b="1" dirty="0"/>
              <a:t>se sídlem na území České republiky </a:t>
            </a:r>
            <a:r>
              <a:rPr lang="cs-CZ" altLang="cs-CZ" dirty="0"/>
              <a:t>a provozování zajišťovací činnosti zajišťovnou </a:t>
            </a:r>
            <a:r>
              <a:rPr lang="cs-CZ" altLang="cs-CZ" b="1" dirty="0"/>
              <a:t>se sídlem na území České republiky</a:t>
            </a:r>
            <a:r>
              <a:rPr lang="cs-CZ" altLang="cs-CZ" dirty="0"/>
              <a:t>,</a:t>
            </a:r>
          </a:p>
          <a:p>
            <a:pPr>
              <a:defRPr/>
            </a:pPr>
            <a:r>
              <a:rPr lang="cs-CZ" altLang="cs-CZ" dirty="0" smtClean="0"/>
              <a:t>b</a:t>
            </a:r>
            <a:r>
              <a:rPr lang="cs-CZ" altLang="cs-CZ" dirty="0"/>
              <a:t>) </a:t>
            </a:r>
            <a:r>
              <a:rPr lang="en-US" altLang="cs-CZ" dirty="0" smtClean="0"/>
              <a:t>...</a:t>
            </a:r>
            <a:r>
              <a:rPr lang="cs-CZ" altLang="cs-CZ" dirty="0" smtClean="0"/>
              <a:t> </a:t>
            </a:r>
            <a:r>
              <a:rPr lang="cs-CZ" altLang="cs-CZ" b="1" dirty="0"/>
              <a:t>se sídlem na území členského státu Evropské unie </a:t>
            </a:r>
            <a:r>
              <a:rPr lang="cs-CZ" altLang="cs-CZ" dirty="0"/>
              <a:t>nebo na území státu tvořícího Evropský hospodářský prostor jiného než Česká republika (dále jen „jiný členský stát</a:t>
            </a:r>
            <a:r>
              <a:rPr lang="cs-CZ" altLang="cs-CZ" dirty="0" smtClean="0"/>
              <a:t>“)</a:t>
            </a:r>
            <a:r>
              <a:rPr lang="en-US" altLang="cs-CZ" dirty="0" smtClean="0"/>
              <a:t>…</a:t>
            </a:r>
            <a:r>
              <a:rPr lang="cs-CZ" altLang="cs-CZ" dirty="0" smtClean="0"/>
              <a:t>,</a:t>
            </a:r>
            <a:endParaRPr lang="cs-CZ" altLang="cs-CZ" dirty="0"/>
          </a:p>
          <a:p>
            <a:pPr>
              <a:defRPr/>
            </a:pPr>
            <a:r>
              <a:rPr lang="cs-CZ" altLang="cs-CZ" dirty="0" smtClean="0"/>
              <a:t>c</a:t>
            </a:r>
            <a:r>
              <a:rPr lang="cs-CZ" altLang="cs-CZ" dirty="0"/>
              <a:t>) </a:t>
            </a:r>
            <a:r>
              <a:rPr lang="en-US" altLang="cs-CZ" dirty="0" smtClean="0"/>
              <a:t>...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se </a:t>
            </a:r>
            <a:r>
              <a:rPr lang="cs-CZ" altLang="cs-CZ" b="1" dirty="0"/>
              <a:t>sídlem na území jiného státu, než který je uveden v písmenech a) a b) </a:t>
            </a:r>
            <a:r>
              <a:rPr lang="cs-CZ" altLang="cs-CZ" dirty="0"/>
              <a:t>(dále jen „třetí stát“), </a:t>
            </a:r>
            <a:r>
              <a:rPr lang="en-US" altLang="cs-CZ" dirty="0" smtClean="0"/>
              <a:t>…</a:t>
            </a:r>
            <a:r>
              <a:rPr lang="cs-CZ" altLang="cs-CZ" dirty="0" smtClean="0"/>
              <a:t>.</a:t>
            </a:r>
            <a:endParaRPr lang="en-US" altLang="cs-CZ" dirty="0" smtClean="0"/>
          </a:p>
          <a:p>
            <a:pPr>
              <a:defRPr/>
            </a:pPr>
            <a:r>
              <a:rPr lang="cs-CZ" altLang="cs-CZ" dirty="0"/>
              <a:t>Tento zákon se </a:t>
            </a:r>
            <a:r>
              <a:rPr lang="cs-CZ" altLang="cs-CZ" b="1" dirty="0"/>
              <a:t>nevztahuje</a:t>
            </a:r>
            <a:r>
              <a:rPr lang="cs-CZ" altLang="cs-CZ" dirty="0"/>
              <a:t> na provádění nemocenského pojištění, důchodového pojištění, penzijního připojištění se státním příspěvkem, důchodového spoření, doplňkového penzijního spoření, zaměstnaneckého penzijního pojištění, úrazového pojištění zaměstnanců a veřejného zdravotního pojištění</a:t>
            </a:r>
          </a:p>
        </p:txBody>
      </p:sp>
    </p:spTree>
    <p:extLst>
      <p:ext uri="{BB962C8B-B14F-4D97-AF65-F5344CB8AC3E}">
        <p14:creationId xmlns:p14="http://schemas.microsoft.com/office/powerpoint/2010/main" val="22983167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OBECNÁ </a:t>
            </a:r>
            <a:r>
              <a:rPr lang="cs-CZ" dirty="0"/>
              <a:t>USTANOVENÍ (§ 1 - § 3)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altLang="cs-CZ" dirty="0"/>
              <a:t>Pro účely tohoto zákona se </a:t>
            </a:r>
            <a:r>
              <a:rPr lang="cs-CZ" altLang="cs-CZ" dirty="0" smtClean="0"/>
              <a:t>rozumí</a:t>
            </a:r>
            <a:r>
              <a:rPr lang="en-US" altLang="cs-CZ" dirty="0" smtClean="0"/>
              <a:t>:</a:t>
            </a:r>
            <a:endParaRPr lang="cs-CZ" altLang="cs-CZ" dirty="0" smtClean="0"/>
          </a:p>
          <a:p>
            <a:pPr algn="just">
              <a:defRPr/>
            </a:pPr>
            <a:r>
              <a:rPr lang="cs-CZ" altLang="cs-CZ" b="1" dirty="0" smtClean="0"/>
              <a:t>pojišťovací činností </a:t>
            </a:r>
            <a:r>
              <a:rPr lang="cs-CZ" altLang="cs-CZ" dirty="0" smtClean="0"/>
              <a:t>- přebírání pojistných rizik na základě uzavřených pojistných smluv a plnění z nich, přičemž součástí pojišťovací činnosti jsou činnosti přímo vyplývající z povolené pojišťovací činnosti, zejména činnosti související se vznikem pojištění a jeho správou, likvidace pojistných událostí, poskytování asistenčních služeb, investování, uzavírání smluv pojišťovnou se zajišťovnami o zajištění závazků pojišťovny vyplývajících z jí uzavřených pojistných smluv a činnost směřující k předcházení vzniku škod a zmírňování jejich následků..</a:t>
            </a:r>
            <a:endParaRPr lang="cs-CZ" altLang="cs-CZ" dirty="0"/>
          </a:p>
          <a:p>
            <a:pPr algn="just">
              <a:defRPr/>
            </a:pPr>
            <a:r>
              <a:rPr lang="cs-CZ" b="1" dirty="0" smtClean="0"/>
              <a:t>zajišťovací činností </a:t>
            </a:r>
            <a:r>
              <a:rPr lang="cs-CZ" dirty="0" smtClean="0"/>
              <a:t>- přebírání pojistných rizik na základě uzavřených smluv, kterými se zajišťovna zavazuje poskytnout pojišťovně ve sjednaném rozsahu plnění, nastane-li nahodilá událost ve smlouvě blíže označená, a pojistitel se zavazuje platit zajistiteli ve smlouvě určenou část pojistného (dále jen „zajistné“) z pojistných smluv uzavřených pojistitelem, které jsou předmětem této smlouvy (dále jen „zajišťovací smlouva“)..</a:t>
            </a:r>
            <a:endParaRPr lang="cs-CZ" dirty="0"/>
          </a:p>
          <a:p>
            <a:pPr algn="just">
              <a:defRPr/>
            </a:pPr>
            <a:r>
              <a:rPr lang="cs-CZ" b="1" dirty="0" smtClean="0"/>
              <a:t>investováním</a:t>
            </a:r>
            <a:r>
              <a:rPr lang="cs-CZ" dirty="0" smtClean="0"/>
              <a:t> - nakládání s veškerými aktivy v majetku pojišťovny nebo zajišťovny</a:t>
            </a:r>
            <a:endParaRPr lang="cs-CZ" altLang="cs-CZ" dirty="0" smtClean="0"/>
          </a:p>
          <a:p>
            <a:pPr algn="just"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479259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Bankovní systém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4611976"/>
          </a:xfrm>
        </p:spPr>
        <p:txBody>
          <a:bodyPr anchor="t">
            <a:normAutofit/>
          </a:bodyPr>
          <a:lstStyle/>
          <a:p>
            <a:r>
              <a:rPr lang="cs-CZ" altLang="cs-CZ" dirty="0" smtClean="0"/>
              <a:t>Obchodní banky</a:t>
            </a:r>
          </a:p>
          <a:p>
            <a:r>
              <a:rPr lang="cs-CZ" altLang="cs-CZ" dirty="0" smtClean="0"/>
              <a:t>Centrální banka</a:t>
            </a:r>
          </a:p>
          <a:p>
            <a:endParaRPr lang="cs-CZ" altLang="cs-CZ" dirty="0"/>
          </a:p>
          <a:p>
            <a:r>
              <a:rPr lang="cs-CZ" altLang="cs-CZ" dirty="0" smtClean="0"/>
              <a:t>Odlišné funkce, odlišné postavení, odlišný vlastník</a:t>
            </a:r>
          </a:p>
          <a:p>
            <a:r>
              <a:rPr lang="cs-CZ" altLang="cs-CZ" dirty="0" smtClean="0"/>
              <a:t>Základní právní úprava:</a:t>
            </a:r>
          </a:p>
          <a:p>
            <a:pPr lvl="1"/>
            <a:r>
              <a:rPr lang="cs-CZ" altLang="cs-CZ" dirty="0" smtClean="0"/>
              <a:t>Zákon č. 21/1992 Sb., o bankách</a:t>
            </a:r>
          </a:p>
          <a:p>
            <a:pPr lvl="1"/>
            <a:r>
              <a:rPr lang="cs-CZ" altLang="cs-CZ" dirty="0" smtClean="0"/>
              <a:t>Zákon č. 6/1993 Sb., o české národní bance</a:t>
            </a:r>
          </a:p>
          <a:p>
            <a:pPr lvl="1"/>
            <a:endParaRPr lang="cs-CZ" altLang="cs-CZ" dirty="0"/>
          </a:p>
          <a:p>
            <a:pPr lvl="1"/>
            <a:r>
              <a:rPr lang="cs-CZ" altLang="cs-CZ" b="1" dirty="0" smtClean="0"/>
              <a:t>Vychází z práva EU (nařízení, směrnice)</a:t>
            </a: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PROVOZOVÁNÍ ČINNOSTÍ V POJIŠŤOVNICTVÍ (§ 4 - § 83b)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 fontScale="92500" lnSpcReduction="20000"/>
          </a:bodyPr>
          <a:lstStyle/>
          <a:p>
            <a:pPr algn="just">
              <a:defRPr/>
            </a:pPr>
            <a:r>
              <a:rPr lang="cs-CZ" altLang="cs-CZ" dirty="0"/>
              <a:t>Provozovat na území České republiky pojišťovací činnost může pouze tuzemská pojišťovna a pojišťovna z třetího státu, </a:t>
            </a:r>
            <a:r>
              <a:rPr lang="cs-CZ" altLang="cs-CZ" b="1" dirty="0"/>
              <a:t>které bylo Českou národní bankou uděleno povolení k provozování této činnosti</a:t>
            </a:r>
            <a:r>
              <a:rPr lang="cs-CZ" altLang="cs-CZ" dirty="0"/>
              <a:t>, nebo pojišťovna z jiného členského státu, a to na základě práva zřizovat pobočky nebo na základě svobody dočasně poskytovat </a:t>
            </a:r>
            <a:r>
              <a:rPr lang="cs-CZ" altLang="cs-CZ" dirty="0" smtClean="0"/>
              <a:t>služby</a:t>
            </a:r>
          </a:p>
          <a:p>
            <a:pPr algn="just">
              <a:defRPr/>
            </a:pPr>
            <a:r>
              <a:rPr lang="cs-CZ" dirty="0" smtClean="0"/>
              <a:t>Pojišťovna nebo zajišťovna je oprávněna provozovat pouze pojišťovací nebo zajišťovací činnost v rozsahu povolení uděleném jí orgánem dohledu, je povinna jednat s </a:t>
            </a:r>
            <a:r>
              <a:rPr lang="cs-CZ" b="1" dirty="0" smtClean="0"/>
              <a:t>odbornou péčí a postupovat obezřetně</a:t>
            </a:r>
            <a:r>
              <a:rPr lang="cs-CZ" dirty="0" smtClean="0"/>
              <a:t>, zejména neprovádět tyto činnosti způsobem, který poškozuje majetek jí svěřený třetími osobami nebo ohrožuje její bezpečnost a stabilitu nebo bezpečnost a stabilitu osob s ní propojených. Za tímto účelem je tuzemská pojišťovna, </a:t>
            </a:r>
            <a:r>
              <a:rPr lang="cs-CZ" dirty="0" err="1" smtClean="0"/>
              <a:t>pojišťovna</a:t>
            </a:r>
            <a:r>
              <a:rPr lang="cs-CZ" dirty="0" smtClean="0"/>
              <a:t> z třetího státu, tuzemská zajišťovna a zajišťovna z třetího státu povinna vytvořit a po celou dobu své činnosti udržovat </a:t>
            </a:r>
            <a:r>
              <a:rPr lang="cs-CZ" b="1" dirty="0" smtClean="0"/>
              <a:t>funkční a efektivní řídicí a kontrolní systém</a:t>
            </a:r>
            <a:r>
              <a:rPr lang="cs-CZ" dirty="0" smtClean="0"/>
              <a:t>, pravidelně z něj vyhodnocovat informace a včas přijímat odpovídající opatření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666385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PROVOZOVÁNÍ ČINNOSTÍ V POJIŠŤOVNICTVÍ (§ 4 - § 83b)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altLang="cs-CZ" dirty="0"/>
              <a:t>Výše základního kapitálu tuzemské pojišťovny činí při provozování pojišťovací činnosti podle</a:t>
            </a:r>
          </a:p>
          <a:p>
            <a:pPr lvl="1" algn="just">
              <a:defRPr/>
            </a:pPr>
            <a:r>
              <a:rPr lang="cs-CZ" altLang="cs-CZ" dirty="0" smtClean="0"/>
              <a:t>a</a:t>
            </a:r>
            <a:r>
              <a:rPr lang="cs-CZ" altLang="cs-CZ" dirty="0"/>
              <a:t>) jednoho nebo více pojistných odvětví </a:t>
            </a:r>
            <a:r>
              <a:rPr lang="cs-CZ" altLang="cs-CZ" b="1" dirty="0"/>
              <a:t>životních</a:t>
            </a:r>
            <a:r>
              <a:rPr lang="cs-CZ" altLang="cs-CZ" dirty="0"/>
              <a:t> pojištění </a:t>
            </a:r>
            <a:r>
              <a:rPr lang="cs-CZ" altLang="cs-CZ" dirty="0" smtClean="0"/>
              <a:t>nejméně 105.000.000 Kč</a:t>
            </a:r>
            <a:endParaRPr lang="cs-CZ" altLang="cs-CZ" dirty="0"/>
          </a:p>
          <a:p>
            <a:pPr lvl="1" algn="just">
              <a:defRPr/>
            </a:pPr>
            <a:r>
              <a:rPr lang="cs-CZ" altLang="cs-CZ" dirty="0" smtClean="0"/>
              <a:t>b</a:t>
            </a:r>
            <a:r>
              <a:rPr lang="cs-CZ" altLang="cs-CZ" dirty="0"/>
              <a:t>) pojistných odvětví </a:t>
            </a:r>
            <a:r>
              <a:rPr lang="cs-CZ" altLang="cs-CZ" b="1" dirty="0"/>
              <a:t>neživotních</a:t>
            </a:r>
            <a:r>
              <a:rPr lang="cs-CZ" altLang="cs-CZ" dirty="0"/>
              <a:t> pojištění </a:t>
            </a:r>
            <a:r>
              <a:rPr lang="cs-CZ" altLang="cs-CZ" dirty="0" smtClean="0"/>
              <a:t>v rozmezí mezi 70.000.000 Kč – 200.000.000 Kč</a:t>
            </a:r>
          </a:p>
          <a:p>
            <a:pPr algn="just">
              <a:defRPr/>
            </a:pPr>
            <a:r>
              <a:rPr lang="cs-CZ" altLang="cs-CZ" dirty="0"/>
              <a:t>Pojišťovna z </a:t>
            </a:r>
            <a:r>
              <a:rPr lang="cs-CZ" altLang="cs-CZ" b="1" dirty="0"/>
              <a:t>jiného členského státu </a:t>
            </a:r>
            <a:r>
              <a:rPr lang="cs-CZ" altLang="cs-CZ" dirty="0"/>
              <a:t>je oprávněna provozovat na území České republiky pojišťovací činnost na základě práva zřizovat své pobočky nebo na základě svobody dočasně poskytovat služby, a to v rozsahu, v jakém jí bylo uděleno </a:t>
            </a:r>
            <a:r>
              <a:rPr lang="cs-CZ" altLang="cs-CZ" b="1" dirty="0"/>
              <a:t>povolení k provozování pojišťovací činnosti v zemi jejího sídla </a:t>
            </a:r>
            <a:r>
              <a:rPr lang="cs-CZ" altLang="cs-CZ" dirty="0"/>
              <a:t>a po splnění informační povinnosti podle tohoto zákona</a:t>
            </a:r>
          </a:p>
        </p:txBody>
      </p:sp>
    </p:spTree>
    <p:extLst>
      <p:ext uri="{BB962C8B-B14F-4D97-AF65-F5344CB8AC3E}">
        <p14:creationId xmlns:p14="http://schemas.microsoft.com/office/powerpoint/2010/main" val="26291415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DOHLED V POJIŠŤOVNICTVÍ (§ 84 - § 125)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16690"/>
            <a:ext cx="10018713" cy="4008329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altLang="cs-CZ" dirty="0"/>
              <a:t>Dohled v pojišťovnictví vykonává Česká národní banka v zájmu ochrany pojistníků, pojištěných a oprávněných osob a s ohledem na zachování finanční stability pojišťoven a </a:t>
            </a:r>
            <a:r>
              <a:rPr lang="cs-CZ" altLang="cs-CZ" dirty="0" smtClean="0"/>
              <a:t>zajišťoven</a:t>
            </a:r>
            <a:endParaRPr lang="cs-CZ" altLang="cs-CZ" dirty="0"/>
          </a:p>
          <a:p>
            <a:pPr>
              <a:defRPr/>
            </a:pPr>
            <a:r>
              <a:rPr lang="cs-CZ" altLang="cs-CZ" dirty="0" smtClean="0"/>
              <a:t>Do 1. 4. 2006 vykonával dohled </a:t>
            </a:r>
            <a:r>
              <a:rPr lang="cs-CZ" altLang="cs-CZ" i="1" dirty="0" smtClean="0"/>
              <a:t>„Úřad státního dozoru v pojišťovnictví a penzijním připojištění“, </a:t>
            </a:r>
            <a:r>
              <a:rPr lang="cs-CZ" altLang="cs-CZ" dirty="0" smtClean="0"/>
              <a:t>který byl odborem Ministerstva financí ČR</a:t>
            </a:r>
          </a:p>
          <a:p>
            <a:pPr>
              <a:defRPr/>
            </a:pPr>
            <a:r>
              <a:rPr lang="cs-CZ" altLang="cs-CZ" dirty="0" smtClean="0"/>
              <a:t>Dohled na dálku vs. Dohlídky na místě (viz zákon o ČNB)</a:t>
            </a:r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r>
              <a:rPr lang="cs-CZ" altLang="cs-CZ" dirty="0" smtClean="0"/>
              <a:t>Viz:</a:t>
            </a:r>
          </a:p>
          <a:p>
            <a:pPr lvl="1">
              <a:defRPr/>
            </a:pPr>
            <a:r>
              <a:rPr lang="cs-CZ" altLang="cs-CZ" dirty="0" smtClean="0"/>
              <a:t> ČNB, Zpráva o výkonu dohledu nad finančním trhem 2016</a:t>
            </a:r>
          </a:p>
          <a:p>
            <a:pPr lvl="1">
              <a:defRPr/>
            </a:pPr>
            <a:r>
              <a:rPr lang="cs-CZ" altLang="cs-CZ" dirty="0" smtClean="0"/>
              <a:t>ČNB, Dlouhodobá koncepce dohledu</a:t>
            </a:r>
          </a:p>
          <a:p>
            <a:pPr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64715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Obchodní bankovnictví -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4158641"/>
          </a:xfrm>
        </p:spPr>
        <p:txBody>
          <a:bodyPr anchor="t">
            <a:normAutofit/>
          </a:bodyPr>
          <a:lstStyle/>
          <a:p>
            <a:r>
              <a:rPr lang="cs-CZ" altLang="cs-CZ" dirty="0" smtClean="0"/>
              <a:t>Vývoj od „zlatníků“ k modernímu bankovnímu systému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Základní pojmy:</a:t>
            </a:r>
            <a:endParaRPr lang="cs-CZ" altLang="cs-CZ" dirty="0"/>
          </a:p>
          <a:p>
            <a:r>
              <a:rPr lang="cs-CZ" altLang="cs-CZ" dirty="0" smtClean="0"/>
              <a:t>Depozitní služby</a:t>
            </a:r>
          </a:p>
          <a:p>
            <a:r>
              <a:rPr lang="cs-CZ" altLang="cs-CZ" dirty="0" smtClean="0"/>
              <a:t>Úvěrování</a:t>
            </a:r>
            <a:endParaRPr lang="cs-CZ" altLang="cs-CZ" dirty="0"/>
          </a:p>
          <a:p>
            <a:r>
              <a:rPr lang="cs-CZ" altLang="cs-CZ" dirty="0" smtClean="0"/>
              <a:t>„tvorba“ peněz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405337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Centrální bankovnictví -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4921209"/>
          </a:xfrm>
        </p:spPr>
        <p:txBody>
          <a:bodyPr anchor="t">
            <a:normAutofit/>
          </a:bodyPr>
          <a:lstStyle/>
          <a:p>
            <a:r>
              <a:rPr lang="cs-CZ" altLang="cs-CZ" dirty="0" smtClean="0"/>
              <a:t>V různých státech, různý počátek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Bankéři panovníka dostávají zvláštní oprávnění</a:t>
            </a:r>
          </a:p>
          <a:p>
            <a:r>
              <a:rPr lang="cs-CZ" altLang="cs-CZ" dirty="0" smtClean="0"/>
              <a:t>Správce povinných rezerv</a:t>
            </a:r>
          </a:p>
          <a:p>
            <a:r>
              <a:rPr lang="cs-CZ" altLang="cs-CZ" dirty="0" smtClean="0"/>
              <a:t>Poskytování vypořádacích služeb</a:t>
            </a:r>
          </a:p>
          <a:p>
            <a:endParaRPr lang="cs-CZ" altLang="cs-CZ" dirty="0"/>
          </a:p>
          <a:p>
            <a:r>
              <a:rPr lang="cs-CZ" altLang="cs-CZ" dirty="0" smtClean="0"/>
              <a:t>S čím je to spojeno?</a:t>
            </a:r>
          </a:p>
          <a:p>
            <a:pPr lvl="1"/>
            <a:r>
              <a:rPr lang="cs-CZ" altLang="cs-CZ" dirty="0" smtClean="0"/>
              <a:t>Ovlivňování množství peněz v oběhu</a:t>
            </a:r>
          </a:p>
          <a:p>
            <a:pPr lvl="1"/>
            <a:r>
              <a:rPr lang="cs-CZ" altLang="cs-CZ" dirty="0" smtClean="0"/>
              <a:t>Dohled nad obchodními bankami</a:t>
            </a:r>
          </a:p>
          <a:p>
            <a:pPr marL="0" indent="0">
              <a:buNone/>
            </a:pPr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382564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Veřejné bankovní právo – oblasti 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4921209"/>
          </a:xfrm>
        </p:spPr>
        <p:txBody>
          <a:bodyPr anchor="t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altLang="cs-CZ" dirty="0" smtClean="0"/>
              <a:t>Základní požadavky pro provozování bankovních služeb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dirty="0" smtClean="0"/>
              <a:t>Obezřetnostní požadavky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dirty="0" smtClean="0"/>
              <a:t>Pojištění vkladů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dirty="0" smtClean="0"/>
              <a:t>Související mechanismy financování</a:t>
            </a:r>
          </a:p>
          <a:p>
            <a:pPr marL="457200" indent="-457200">
              <a:buFont typeface="+mj-lt"/>
              <a:buAutoNum type="arabicPeriod"/>
            </a:pPr>
            <a:endParaRPr lang="cs-CZ" altLang="cs-CZ" dirty="0"/>
          </a:p>
          <a:p>
            <a:pPr marL="457200" indent="-457200">
              <a:buFont typeface="+mj-lt"/>
              <a:buAutoNum type="arabicPeriod"/>
            </a:pPr>
            <a:r>
              <a:rPr lang="cs-CZ" altLang="cs-CZ" dirty="0" smtClean="0"/>
              <a:t>Dohled nad bankovním sektorem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542612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Základní požadavky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4791900"/>
          </a:xfrm>
        </p:spPr>
        <p:txBody>
          <a:bodyPr anchor="t">
            <a:normAutofit/>
          </a:bodyPr>
          <a:lstStyle/>
          <a:p>
            <a:pPr lvl="1">
              <a:defRPr/>
            </a:pPr>
            <a:r>
              <a:rPr lang="cs-CZ" altLang="cs-CZ" sz="2400" dirty="0" smtClean="0"/>
              <a:t>Licence od ČNB</a:t>
            </a:r>
          </a:p>
          <a:p>
            <a:pPr lvl="1">
              <a:defRPr/>
            </a:pPr>
            <a:r>
              <a:rPr lang="cs-CZ" altLang="cs-CZ" sz="2400" dirty="0" smtClean="0"/>
              <a:t>základní </a:t>
            </a:r>
            <a:r>
              <a:rPr lang="cs-CZ" altLang="cs-CZ" sz="2400" dirty="0"/>
              <a:t>kapitál min. 500 mil. </a:t>
            </a:r>
            <a:r>
              <a:rPr lang="cs-CZ" altLang="cs-CZ" sz="2400" dirty="0" smtClean="0"/>
              <a:t>Kč</a:t>
            </a:r>
          </a:p>
          <a:p>
            <a:pPr lvl="2">
              <a:defRPr/>
            </a:pPr>
            <a:r>
              <a:rPr lang="cs-CZ" altLang="cs-CZ" sz="2200" dirty="0" smtClean="0"/>
              <a:t>Musí být tvořen peněžitými vklady</a:t>
            </a:r>
            <a:endParaRPr lang="cs-CZ" altLang="cs-CZ" sz="2200" dirty="0"/>
          </a:p>
          <a:p>
            <a:pPr lvl="1">
              <a:defRPr/>
            </a:pPr>
            <a:r>
              <a:rPr lang="cs-CZ" altLang="cs-CZ" sz="2400" dirty="0"/>
              <a:t>požadavky na </a:t>
            </a:r>
            <a:r>
              <a:rPr lang="cs-CZ" altLang="cs-CZ" sz="2400" dirty="0" smtClean="0"/>
              <a:t>odbornost</a:t>
            </a:r>
          </a:p>
          <a:p>
            <a:pPr lvl="1">
              <a:defRPr/>
            </a:pPr>
            <a:r>
              <a:rPr lang="cs-CZ" altLang="cs-CZ" sz="2400" dirty="0"/>
              <a:t>z</a:t>
            </a:r>
            <a:r>
              <a:rPr lang="cs-CZ" altLang="cs-CZ" sz="2400" dirty="0" smtClean="0"/>
              <a:t>řízení kontrolního systému</a:t>
            </a:r>
            <a:endParaRPr lang="cs-CZ" altLang="cs-CZ" sz="2400" dirty="0"/>
          </a:p>
          <a:p>
            <a:pPr lvl="1">
              <a:defRPr/>
            </a:pPr>
            <a:endParaRPr lang="cs-CZ" altLang="cs-CZ" sz="2400" dirty="0" smtClean="0"/>
          </a:p>
          <a:p>
            <a:pPr lvl="1">
              <a:defRPr/>
            </a:pPr>
            <a:r>
              <a:rPr lang="cs-CZ" altLang="cs-CZ" sz="2400" dirty="0" smtClean="0"/>
              <a:t>jednotná </a:t>
            </a:r>
            <a:r>
              <a:rPr lang="cs-CZ" altLang="cs-CZ" sz="2400" dirty="0"/>
              <a:t>licence v EU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57401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Obezřetnostní požadavky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 lnSpcReduction="10000"/>
          </a:bodyPr>
          <a:lstStyle/>
          <a:p>
            <a:pPr lvl="1">
              <a:defRPr/>
            </a:pPr>
            <a:r>
              <a:rPr lang="cs-CZ" altLang="cs-CZ" sz="2400" dirty="0" smtClean="0"/>
              <a:t>Vybrané (základní)</a:t>
            </a:r>
          </a:p>
          <a:p>
            <a:pPr lvl="2">
              <a:defRPr/>
            </a:pPr>
            <a:r>
              <a:rPr lang="cs-CZ" altLang="cs-CZ" sz="2200" dirty="0" smtClean="0"/>
              <a:t>Požadavky kapitálové přiměřenosti</a:t>
            </a:r>
          </a:p>
          <a:p>
            <a:pPr lvl="3">
              <a:defRPr/>
            </a:pPr>
            <a:r>
              <a:rPr lang="cs-CZ" altLang="cs-CZ" sz="2000" i="1" dirty="0" smtClean="0"/>
              <a:t>„Kvalitní kapitál vůči riziku“</a:t>
            </a:r>
          </a:p>
          <a:p>
            <a:pPr lvl="2">
              <a:defRPr/>
            </a:pPr>
            <a:r>
              <a:rPr lang="cs-CZ" altLang="cs-CZ" sz="2200" dirty="0" smtClean="0"/>
              <a:t>Požadavky na páku (</a:t>
            </a:r>
            <a:r>
              <a:rPr lang="cs-CZ" altLang="cs-CZ" sz="2200" dirty="0" err="1" smtClean="0"/>
              <a:t>leverage</a:t>
            </a:r>
            <a:r>
              <a:rPr lang="cs-CZ" altLang="cs-CZ" sz="2200" dirty="0" smtClean="0"/>
              <a:t>)</a:t>
            </a:r>
          </a:p>
          <a:p>
            <a:pPr lvl="3">
              <a:defRPr/>
            </a:pPr>
            <a:r>
              <a:rPr lang="cs-CZ" altLang="cs-CZ" sz="2000" i="1" dirty="0" smtClean="0"/>
              <a:t>„Kvalitní kapitál vůči celkovým expozicím banky“</a:t>
            </a:r>
          </a:p>
          <a:p>
            <a:pPr lvl="2">
              <a:defRPr/>
            </a:pPr>
            <a:r>
              <a:rPr lang="cs-CZ" altLang="cs-CZ" sz="2200" dirty="0" smtClean="0"/>
              <a:t>Kapitálové rezervy</a:t>
            </a:r>
          </a:p>
          <a:p>
            <a:pPr lvl="3">
              <a:defRPr/>
            </a:pPr>
            <a:r>
              <a:rPr lang="cs-CZ" dirty="0"/>
              <a:t>bezpečnostní kapitálová rezerva (</a:t>
            </a:r>
            <a:r>
              <a:rPr lang="cs-CZ" i="1" dirty="0" err="1"/>
              <a:t>capital</a:t>
            </a:r>
            <a:r>
              <a:rPr lang="cs-CZ" i="1" dirty="0"/>
              <a:t> </a:t>
            </a:r>
            <a:r>
              <a:rPr lang="cs-CZ" i="1" dirty="0" err="1"/>
              <a:t>conservation</a:t>
            </a:r>
            <a:r>
              <a:rPr lang="cs-CZ" i="1" dirty="0"/>
              <a:t> </a:t>
            </a:r>
            <a:r>
              <a:rPr lang="cs-CZ" i="1" dirty="0" err="1"/>
              <a:t>buffer</a:t>
            </a:r>
            <a:r>
              <a:rPr lang="cs-CZ" dirty="0"/>
              <a:t>) (2,5%)</a:t>
            </a:r>
          </a:p>
          <a:p>
            <a:pPr lvl="3">
              <a:defRPr/>
            </a:pPr>
            <a:r>
              <a:rPr lang="cs-CZ" dirty="0" err="1"/>
              <a:t>proticyklická</a:t>
            </a:r>
            <a:r>
              <a:rPr lang="cs-CZ" dirty="0"/>
              <a:t> kapitálová rezerva (</a:t>
            </a:r>
            <a:r>
              <a:rPr lang="cs-CZ" i="1" dirty="0" err="1"/>
              <a:t>countercyclical</a:t>
            </a:r>
            <a:r>
              <a:rPr lang="cs-CZ" i="1" dirty="0"/>
              <a:t> </a:t>
            </a:r>
            <a:r>
              <a:rPr lang="cs-CZ" i="1" dirty="0" err="1"/>
              <a:t>capital</a:t>
            </a:r>
            <a:r>
              <a:rPr lang="cs-CZ" i="1" dirty="0"/>
              <a:t> </a:t>
            </a:r>
            <a:r>
              <a:rPr lang="cs-CZ" i="1" dirty="0" err="1"/>
              <a:t>buffer</a:t>
            </a:r>
            <a:r>
              <a:rPr lang="cs-CZ" dirty="0"/>
              <a:t>); (0-2,5 %, možno i více</a:t>
            </a:r>
            <a:r>
              <a:rPr lang="cs-CZ" dirty="0" smtClean="0"/>
              <a:t>), nyní v ČR 0.5%</a:t>
            </a:r>
            <a:endParaRPr lang="cs-CZ" dirty="0"/>
          </a:p>
          <a:p>
            <a:pPr lvl="3">
              <a:defRPr/>
            </a:pPr>
            <a:r>
              <a:rPr lang="cs-CZ" dirty="0"/>
              <a:t>kapitálová rezerva pro krytí systémového rizika (3%, možno i více</a:t>
            </a:r>
            <a:r>
              <a:rPr lang="cs-CZ" dirty="0" smtClean="0"/>
              <a:t>), a další (v ČR pro 5 bank 1-3%)</a:t>
            </a:r>
            <a:endParaRPr lang="cs-CZ" altLang="cs-CZ" sz="1400" dirty="0" smtClean="0"/>
          </a:p>
          <a:p>
            <a:pPr lvl="2">
              <a:defRPr/>
            </a:pPr>
            <a:r>
              <a:rPr lang="cs-CZ" altLang="cs-CZ" sz="2200" dirty="0" smtClean="0"/>
              <a:t>Požadavky na likviditu</a:t>
            </a:r>
          </a:p>
          <a:p>
            <a:pPr lvl="3">
              <a:defRPr/>
            </a:pPr>
            <a:r>
              <a:rPr lang="cs-CZ" altLang="cs-CZ" sz="1800" dirty="0" err="1"/>
              <a:t>liquidity</a:t>
            </a:r>
            <a:r>
              <a:rPr lang="cs-CZ" altLang="cs-CZ" sz="1800" dirty="0"/>
              <a:t> </a:t>
            </a:r>
            <a:r>
              <a:rPr lang="cs-CZ" altLang="cs-CZ" sz="1800" dirty="0" err="1"/>
              <a:t>coverage</a:t>
            </a:r>
            <a:r>
              <a:rPr lang="cs-CZ" altLang="cs-CZ" sz="1800" dirty="0"/>
              <a:t> ratio (LCR)</a:t>
            </a:r>
          </a:p>
          <a:p>
            <a:pPr lvl="3">
              <a:defRPr/>
            </a:pPr>
            <a:r>
              <a:rPr lang="cs-CZ" altLang="cs-CZ" sz="1800" dirty="0" err="1"/>
              <a:t>net</a:t>
            </a:r>
            <a:r>
              <a:rPr lang="cs-CZ" altLang="cs-CZ" sz="1800" dirty="0"/>
              <a:t> </a:t>
            </a:r>
            <a:r>
              <a:rPr lang="cs-CZ" altLang="cs-CZ" sz="1800" dirty="0" err="1" smtClean="0"/>
              <a:t>stable</a:t>
            </a:r>
            <a:r>
              <a:rPr lang="cs-CZ" altLang="cs-CZ" sz="1800" dirty="0" smtClean="0"/>
              <a:t> </a:t>
            </a:r>
            <a:r>
              <a:rPr lang="cs-CZ" altLang="cs-CZ" sz="1800" dirty="0" err="1"/>
              <a:t>funding</a:t>
            </a:r>
            <a:r>
              <a:rPr lang="cs-CZ" altLang="cs-CZ" sz="1800" dirty="0"/>
              <a:t> ratio (NSFR)</a:t>
            </a:r>
          </a:p>
          <a:p>
            <a:pPr lvl="3">
              <a:defRPr/>
            </a:pPr>
            <a:endParaRPr lang="cs-CZ" altLang="cs-CZ" sz="1800" dirty="0" smtClean="0"/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11087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Pojištění pohledávek z vkladů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defRPr/>
            </a:pPr>
            <a:r>
              <a:rPr lang="cs-CZ" altLang="cs-CZ" dirty="0"/>
              <a:t>Co je to „pojištění vkladů“?</a:t>
            </a:r>
          </a:p>
          <a:p>
            <a:pPr>
              <a:defRPr/>
            </a:pPr>
            <a:r>
              <a:rPr lang="cs-CZ" altLang="cs-CZ" dirty="0"/>
              <a:t>Proč existuje tento institut? 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Do jaké výše jsou pojištěny vklady u bank?</a:t>
            </a:r>
          </a:p>
          <a:p>
            <a:pPr>
              <a:defRPr/>
            </a:pPr>
            <a:r>
              <a:rPr lang="cs-CZ" altLang="cs-CZ" dirty="0"/>
              <a:t>Na koho se pojištění vztahuje?</a:t>
            </a:r>
          </a:p>
          <a:p>
            <a:pPr>
              <a:defRPr/>
            </a:pPr>
            <a:r>
              <a:rPr lang="cs-CZ" altLang="cs-CZ" dirty="0"/>
              <a:t>Kdo „pojišťuje“?</a:t>
            </a:r>
            <a:endParaRPr lang="en-US" altLang="cs-CZ" dirty="0"/>
          </a:p>
          <a:p>
            <a:pPr lvl="1">
              <a:defRPr/>
            </a:pPr>
            <a:endParaRPr lang="cs-CZ" altLang="cs-CZ" sz="1800" dirty="0" smtClean="0"/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770511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2</TotalTime>
  <Words>1752</Words>
  <Application>Microsoft Office PowerPoint</Application>
  <PresentationFormat>Širokoúhlá obrazovka</PresentationFormat>
  <Paragraphs>248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Corbel</vt:lpstr>
      <vt:lpstr>Wingdings</vt:lpstr>
      <vt:lpstr>Paralaxa</vt:lpstr>
      <vt:lpstr>Veřejné bankovní a pojišťovnické právo – český právní řád a právo EU </vt:lpstr>
      <vt:lpstr>Část I – Bankovní právo</vt:lpstr>
      <vt:lpstr>Bankovní systém v ČR</vt:lpstr>
      <vt:lpstr>Obchodní bankovnictví - obecně</vt:lpstr>
      <vt:lpstr>Centrální bankovnictví - obecně</vt:lpstr>
      <vt:lpstr>Veřejné bankovní právo – oblasti regulace</vt:lpstr>
      <vt:lpstr>Základní požadavky</vt:lpstr>
      <vt:lpstr>Obezřetnostní požadavky</vt:lpstr>
      <vt:lpstr>Pojištění pohledávek z vkladů</vt:lpstr>
      <vt:lpstr>Pojištění pohledávek z vkladů II</vt:lpstr>
      <vt:lpstr>Pojištění pohledávek z vkladů III</vt:lpstr>
      <vt:lpstr>Pojištění pohledávek z vkladů IV</vt:lpstr>
      <vt:lpstr>Pojištění pohledávek z vkladů V</vt:lpstr>
      <vt:lpstr>Pojištění pohledávek z vkladů V</vt:lpstr>
      <vt:lpstr>Úpadek bank</vt:lpstr>
      <vt:lpstr>Řešení „krizí“ I</vt:lpstr>
      <vt:lpstr>Řešení „krizí“ II</vt:lpstr>
      <vt:lpstr>Dohled nad bankami</vt:lpstr>
      <vt:lpstr>Bankovní unie</vt:lpstr>
      <vt:lpstr>Bankovní unie - pilíře</vt:lpstr>
      <vt:lpstr>Část II – Několik poznámek k pojišťovnickému právu</vt:lpstr>
      <vt:lpstr>Co je to pojištění?</vt:lpstr>
      <vt:lpstr>Pojistitelné riziko :</vt:lpstr>
      <vt:lpstr>Veřejné pojišťovnické právo – oblasti regulace</vt:lpstr>
      <vt:lpstr>Zprostředkovací služby</vt:lpstr>
      <vt:lpstr>Související legislativa</vt:lpstr>
      <vt:lpstr>Zákon o pojišťovnictví</vt:lpstr>
      <vt:lpstr>OBECNÁ USTANOVENÍ (§ 1 - § 3) </vt:lpstr>
      <vt:lpstr>OBECNÁ USTANOVENÍ (§ 1 - § 3) </vt:lpstr>
      <vt:lpstr>PROVOZOVÁNÍ ČINNOSTÍ V POJIŠŤOVNICTVÍ (§ 4 - § 83b)</vt:lpstr>
      <vt:lpstr>PROVOZOVÁNÍ ČINNOSTÍ V POJIŠŤOVNICTVÍ (§ 4 - § 83b)</vt:lpstr>
      <vt:lpstr>DOHLED V POJIŠŤOVNICTVÍ (§ 84 - § 125)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106</cp:revision>
  <cp:lastPrinted>2016-12-01T06:58:45Z</cp:lastPrinted>
  <dcterms:created xsi:type="dcterms:W3CDTF">2016-10-17T17:38:14Z</dcterms:created>
  <dcterms:modified xsi:type="dcterms:W3CDTF">2018-03-21T17:13:45Z</dcterms:modified>
</cp:coreProperties>
</file>