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25"/>
  </p:notesMasterIdLst>
  <p:handoutMasterIdLst>
    <p:handoutMasterId r:id="rId26"/>
  </p:handoutMasterIdLst>
  <p:sldIdLst>
    <p:sldId id="309" r:id="rId3"/>
    <p:sldId id="310" r:id="rId4"/>
    <p:sldId id="311" r:id="rId5"/>
    <p:sldId id="312" r:id="rId6"/>
    <p:sldId id="313" r:id="rId7"/>
    <p:sldId id="314" r:id="rId8"/>
    <p:sldId id="315" r:id="rId9"/>
    <p:sldId id="316" r:id="rId10"/>
    <p:sldId id="317" r:id="rId11"/>
    <p:sldId id="318" r:id="rId12"/>
    <p:sldId id="319" r:id="rId13"/>
    <p:sldId id="320" r:id="rId14"/>
    <p:sldId id="321" r:id="rId15"/>
    <p:sldId id="322" r:id="rId16"/>
    <p:sldId id="323" r:id="rId17"/>
    <p:sldId id="324" r:id="rId18"/>
    <p:sldId id="325" r:id="rId19"/>
    <p:sldId id="326" r:id="rId20"/>
    <p:sldId id="327" r:id="rId21"/>
    <p:sldId id="328" r:id="rId22"/>
    <p:sldId id="329" r:id="rId23"/>
    <p:sldId id="305" r:id="rId24"/>
  </p:sldIdLst>
  <p:sldSz cx="9144000" cy="6858000" type="screen4x3"/>
  <p:notesSz cx="6858000" cy="9144000"/>
  <p:defaultTextStyle>
    <a:defPPr>
      <a:defRPr lang="cs-CZ"/>
    </a:defPPr>
    <a:lvl1pPr algn="r" rtl="0" fontAlgn="base">
      <a:spcBef>
        <a:spcPct val="0"/>
      </a:spcBef>
      <a:spcAft>
        <a:spcPct val="0"/>
      </a:spcAft>
      <a:defRPr sz="1600" kern="1200">
        <a:solidFill>
          <a:schemeClr val="tx1"/>
        </a:solidFill>
        <a:latin typeface="Arial" charset="0"/>
        <a:ea typeface="+mn-ea"/>
        <a:cs typeface="+mn-cs"/>
      </a:defRPr>
    </a:lvl1pPr>
    <a:lvl2pPr marL="457200" algn="r" rtl="0" fontAlgn="base">
      <a:spcBef>
        <a:spcPct val="0"/>
      </a:spcBef>
      <a:spcAft>
        <a:spcPct val="0"/>
      </a:spcAft>
      <a:defRPr sz="1600" kern="1200">
        <a:solidFill>
          <a:schemeClr val="tx1"/>
        </a:solidFill>
        <a:latin typeface="Arial" charset="0"/>
        <a:ea typeface="+mn-ea"/>
        <a:cs typeface="+mn-cs"/>
      </a:defRPr>
    </a:lvl2pPr>
    <a:lvl3pPr marL="914400" algn="r" rtl="0" fontAlgn="base">
      <a:spcBef>
        <a:spcPct val="0"/>
      </a:spcBef>
      <a:spcAft>
        <a:spcPct val="0"/>
      </a:spcAft>
      <a:defRPr sz="1600" kern="1200">
        <a:solidFill>
          <a:schemeClr val="tx1"/>
        </a:solidFill>
        <a:latin typeface="Arial" charset="0"/>
        <a:ea typeface="+mn-ea"/>
        <a:cs typeface="+mn-cs"/>
      </a:defRPr>
    </a:lvl3pPr>
    <a:lvl4pPr marL="1371600" algn="r" rtl="0" fontAlgn="base">
      <a:spcBef>
        <a:spcPct val="0"/>
      </a:spcBef>
      <a:spcAft>
        <a:spcPct val="0"/>
      </a:spcAft>
      <a:defRPr sz="1600" kern="1200">
        <a:solidFill>
          <a:schemeClr val="tx1"/>
        </a:solidFill>
        <a:latin typeface="Arial" charset="0"/>
        <a:ea typeface="+mn-ea"/>
        <a:cs typeface="+mn-cs"/>
      </a:defRPr>
    </a:lvl4pPr>
    <a:lvl5pPr marL="1828800" algn="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14" autoAdjust="0"/>
    <p:restoredTop sz="94671" autoAdjust="0"/>
  </p:normalViewPr>
  <p:slideViewPr>
    <p:cSldViewPr>
      <p:cViewPr varScale="1">
        <p:scale>
          <a:sx n="47" d="100"/>
          <a:sy n="47" d="100"/>
        </p:scale>
        <p:origin x="300" y="48"/>
      </p:cViewPr>
      <p:guideLst>
        <p:guide orient="horz" pos="2160"/>
        <p:guide pos="2880"/>
      </p:guideLst>
    </p:cSldViewPr>
  </p:slideViewPr>
  <p:outlineViewPr>
    <p:cViewPr>
      <p:scale>
        <a:sx n="33" d="100"/>
        <a:sy n="33" d="100"/>
      </p:scale>
      <p:origin x="0" y="28086"/>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627241FF-DD26-4B3A-87DD-E3E492C77A76}" type="slidenum">
              <a:rPr lang="cs-CZ" altLang="cs-CZ"/>
              <a:pPr/>
              <a:t>‹#›</a:t>
            </a:fld>
            <a:endParaRPr lang="cs-CZ" altLang="cs-CZ"/>
          </a:p>
        </p:txBody>
      </p:sp>
    </p:spTree>
    <p:extLst>
      <p:ext uri="{BB962C8B-B14F-4D97-AF65-F5344CB8AC3E}">
        <p14:creationId xmlns:p14="http://schemas.microsoft.com/office/powerpoint/2010/main" val="2655526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3348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3348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3BF51145-290F-44BD-982F-FAF678BEAA7B}" type="slidenum">
              <a:rPr lang="cs-CZ" altLang="cs-CZ"/>
              <a:pPr/>
              <a:t>‹#›</a:t>
            </a:fld>
            <a:endParaRPr lang="cs-CZ" altLang="cs-CZ"/>
          </a:p>
        </p:txBody>
      </p:sp>
    </p:spTree>
    <p:extLst>
      <p:ext uri="{BB962C8B-B14F-4D97-AF65-F5344CB8AC3E}">
        <p14:creationId xmlns:p14="http://schemas.microsoft.com/office/powerpoint/2010/main" val="12565131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pPr lvl="0"/>
            <a:r>
              <a:rPr lang="cs-CZ" altLang="cs-CZ" noProof="0" smtClean="0"/>
              <a:t>Kliknutím lze upravit styl.</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pPr lvl="0"/>
            <a:r>
              <a:rPr lang="cs-CZ" altLang="cs-CZ" noProof="0" smtClean="0"/>
              <a:t>Kliknutím lze upravit styl předlohy.</a:t>
            </a:r>
          </a:p>
        </p:txBody>
      </p:sp>
      <p:sp>
        <p:nvSpPr>
          <p:cNvPr id="251910" name="Rectangle 6"/>
          <p:cNvSpPr>
            <a:spLocks noGrp="1" noChangeArrowheads="1"/>
          </p:cNvSpPr>
          <p:nvPr>
            <p:ph type="ftr" sz="quarter" idx="3"/>
          </p:nvPr>
        </p:nvSpPr>
        <p:spPr>
          <a:xfrm>
            <a:off x="2705100" y="6442075"/>
            <a:ext cx="4960938" cy="279400"/>
          </a:xfrm>
        </p:spPr>
        <p:txBody>
          <a:bodyPr/>
          <a:lstStyle>
            <a:lvl1pPr>
              <a:defRPr/>
            </a:lvl1pPr>
          </a:lstStyle>
          <a:p>
            <a:r>
              <a:rPr lang="cs-CZ" altLang="cs-CZ"/>
              <a:t>Zápatí prezentace</a:t>
            </a:r>
          </a:p>
        </p:txBody>
      </p:sp>
      <p:sp>
        <p:nvSpPr>
          <p:cNvPr id="251911" name="Rectangle 7"/>
          <p:cNvSpPr>
            <a:spLocks noGrp="1" noChangeArrowheads="1"/>
          </p:cNvSpPr>
          <p:nvPr>
            <p:ph type="sldNum" sz="quarter" idx="4"/>
          </p:nvPr>
        </p:nvSpPr>
        <p:spPr>
          <a:xfrm>
            <a:off x="8027988" y="6442075"/>
            <a:ext cx="658812" cy="279400"/>
          </a:xfrm>
        </p:spPr>
        <p:txBody>
          <a:bodyPr/>
          <a:lstStyle>
            <a:lvl1pPr>
              <a:defRPr/>
            </a:lvl1pPr>
          </a:lstStyle>
          <a:p>
            <a:fld id="{7E638064-8EC5-4677-B765-120BD57D7BF1}" type="slidenum">
              <a:rPr lang="cs-CZ" altLang="cs-CZ"/>
              <a:pPr/>
              <a:t>‹#›</a:t>
            </a:fld>
            <a:endParaRPr lang="cs-CZ" altLang="cs-CZ"/>
          </a:p>
        </p:txBody>
      </p:sp>
      <p:sp>
        <p:nvSpPr>
          <p:cNvPr id="251918" name="Rectangle 14"/>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5192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1929" name="Picture 25" descr="PF_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30" name="Rectangle 26"/>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3309015D-8204-4EFE-A694-3EDE53AFB47B}" type="slidenum">
              <a:rPr lang="cs-CZ" altLang="cs-CZ"/>
              <a:pPr/>
              <a:t>‹#›</a:t>
            </a:fld>
            <a:endParaRPr lang="cs-CZ" altLang="cs-CZ"/>
          </a:p>
        </p:txBody>
      </p:sp>
    </p:spTree>
    <p:extLst>
      <p:ext uri="{BB962C8B-B14F-4D97-AF65-F5344CB8AC3E}">
        <p14:creationId xmlns:p14="http://schemas.microsoft.com/office/powerpoint/2010/main" val="757393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76F51EB3-ABA7-4E41-BCA3-1B4C14E9A16A}" type="slidenum">
              <a:rPr lang="cs-CZ" altLang="cs-CZ"/>
              <a:pPr/>
              <a:t>‹#›</a:t>
            </a:fld>
            <a:endParaRPr lang="cs-CZ" altLang="cs-CZ"/>
          </a:p>
        </p:txBody>
      </p:sp>
    </p:spTree>
    <p:extLst>
      <p:ext uri="{BB962C8B-B14F-4D97-AF65-F5344CB8AC3E}">
        <p14:creationId xmlns:p14="http://schemas.microsoft.com/office/powerpoint/2010/main" val="1535649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938755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403793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413146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688621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3279372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9874728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911638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134350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494B535-9B47-4CBC-8E44-C5A165605D3D}" type="slidenum">
              <a:rPr lang="cs-CZ" altLang="cs-CZ"/>
              <a:pPr/>
              <a:t>‹#›</a:t>
            </a:fld>
            <a:endParaRPr lang="cs-CZ" altLang="cs-CZ"/>
          </a:p>
        </p:txBody>
      </p:sp>
    </p:spTree>
    <p:extLst>
      <p:ext uri="{BB962C8B-B14F-4D97-AF65-F5344CB8AC3E}">
        <p14:creationId xmlns:p14="http://schemas.microsoft.com/office/powerpoint/2010/main" val="22677285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861798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7801906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44921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DA7F8521-1BA5-4772-89EB-F6CFEBEACECC}" type="slidenum">
              <a:rPr lang="cs-CZ" altLang="cs-CZ"/>
              <a:pPr/>
              <a:t>‹#›</a:t>
            </a:fld>
            <a:endParaRPr lang="cs-CZ" altLang="cs-CZ"/>
          </a:p>
        </p:txBody>
      </p:sp>
    </p:spTree>
    <p:extLst>
      <p:ext uri="{BB962C8B-B14F-4D97-AF65-F5344CB8AC3E}">
        <p14:creationId xmlns:p14="http://schemas.microsoft.com/office/powerpoint/2010/main" val="2055635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A91A802D-1C3C-43F2-94A3-BF00059D4206}" type="slidenum">
              <a:rPr lang="cs-CZ" altLang="cs-CZ"/>
              <a:pPr/>
              <a:t>‹#›</a:t>
            </a:fld>
            <a:endParaRPr lang="cs-CZ" altLang="cs-CZ"/>
          </a:p>
        </p:txBody>
      </p:sp>
    </p:spTree>
    <p:extLst>
      <p:ext uri="{BB962C8B-B14F-4D97-AF65-F5344CB8AC3E}">
        <p14:creationId xmlns:p14="http://schemas.microsoft.com/office/powerpoint/2010/main" val="18227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
        <p:nvSpPr>
          <p:cNvPr id="8" name="Zástupný symbol pro číslo snímku 7"/>
          <p:cNvSpPr>
            <a:spLocks noGrp="1"/>
          </p:cNvSpPr>
          <p:nvPr>
            <p:ph type="sldNum" sz="quarter" idx="11"/>
          </p:nvPr>
        </p:nvSpPr>
        <p:spPr/>
        <p:txBody>
          <a:bodyPr/>
          <a:lstStyle>
            <a:lvl1pPr>
              <a:defRPr/>
            </a:lvl1pPr>
          </a:lstStyle>
          <a:p>
            <a:fld id="{62F05077-A4E1-4478-9E76-C6356679B130}" type="slidenum">
              <a:rPr lang="cs-CZ" altLang="cs-CZ"/>
              <a:pPr/>
              <a:t>‹#›</a:t>
            </a:fld>
            <a:endParaRPr lang="cs-CZ" altLang="cs-CZ"/>
          </a:p>
        </p:txBody>
      </p:sp>
    </p:spTree>
    <p:extLst>
      <p:ext uri="{BB962C8B-B14F-4D97-AF65-F5344CB8AC3E}">
        <p14:creationId xmlns:p14="http://schemas.microsoft.com/office/powerpoint/2010/main" val="3872643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
        <p:nvSpPr>
          <p:cNvPr id="4" name="Zástupný symbol pro číslo snímku 3"/>
          <p:cNvSpPr>
            <a:spLocks noGrp="1"/>
          </p:cNvSpPr>
          <p:nvPr>
            <p:ph type="sldNum" sz="quarter" idx="11"/>
          </p:nvPr>
        </p:nvSpPr>
        <p:spPr/>
        <p:txBody>
          <a:bodyPr/>
          <a:lstStyle>
            <a:lvl1pPr>
              <a:defRPr/>
            </a:lvl1pPr>
          </a:lstStyle>
          <a:p>
            <a:fld id="{88987843-64F1-40AD-B13A-A35D935612DE}" type="slidenum">
              <a:rPr lang="cs-CZ" altLang="cs-CZ"/>
              <a:pPr/>
              <a:t>‹#›</a:t>
            </a:fld>
            <a:endParaRPr lang="cs-CZ" altLang="cs-CZ"/>
          </a:p>
        </p:txBody>
      </p:sp>
    </p:spTree>
    <p:extLst>
      <p:ext uri="{BB962C8B-B14F-4D97-AF65-F5344CB8AC3E}">
        <p14:creationId xmlns:p14="http://schemas.microsoft.com/office/powerpoint/2010/main" val="3358480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CF7F8800-57B8-4FFB-AC3D-BAC8D23694D3}" type="slidenum">
              <a:rPr lang="cs-CZ" altLang="cs-CZ"/>
              <a:pPr/>
              <a:t>‹#›</a:t>
            </a:fld>
            <a:endParaRPr lang="cs-CZ" altLang="cs-CZ"/>
          </a:p>
        </p:txBody>
      </p:sp>
    </p:spTree>
    <p:extLst>
      <p:ext uri="{BB962C8B-B14F-4D97-AF65-F5344CB8AC3E}">
        <p14:creationId xmlns:p14="http://schemas.microsoft.com/office/powerpoint/2010/main" val="3883129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9393F3C6-FB27-4791-91B7-4A58BBCF12F0}" type="slidenum">
              <a:rPr lang="cs-CZ" altLang="cs-CZ"/>
              <a:pPr/>
              <a:t>‹#›</a:t>
            </a:fld>
            <a:endParaRPr lang="cs-CZ" altLang="cs-CZ"/>
          </a:p>
        </p:txBody>
      </p:sp>
    </p:spTree>
    <p:extLst>
      <p:ext uri="{BB962C8B-B14F-4D97-AF65-F5344CB8AC3E}">
        <p14:creationId xmlns:p14="http://schemas.microsoft.com/office/powerpoint/2010/main" val="1404404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AACE4467-10B7-4A98-B5E4-DBE95DDBC376}" type="slidenum">
              <a:rPr lang="cs-CZ" altLang="cs-CZ"/>
              <a:pPr/>
              <a:t>‹#›</a:t>
            </a:fld>
            <a:endParaRPr lang="cs-CZ" altLang="cs-CZ"/>
          </a:p>
        </p:txBody>
      </p:sp>
    </p:spTree>
    <p:extLst>
      <p:ext uri="{BB962C8B-B14F-4D97-AF65-F5344CB8AC3E}">
        <p14:creationId xmlns:p14="http://schemas.microsoft.com/office/powerpoint/2010/main" val="422285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6306" name="Rectangle 2"/>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226307" name="Rectangle 3"/>
          <p:cNvSpPr>
            <a:spLocks noGrp="1" noChangeArrowheads="1"/>
          </p:cNvSpPr>
          <p:nvPr>
            <p:ph type="body" idx="1"/>
          </p:nvPr>
        </p:nvSpPr>
        <p:spPr bwMode="auto">
          <a:xfrm>
            <a:off x="900113" y="1773238"/>
            <a:ext cx="77724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a:latin typeface="+mn-lt"/>
              </a:defRPr>
            </a:lvl1pPr>
          </a:lstStyle>
          <a:p>
            <a:fld id="{75F5812A-C4F5-4C55-9DE2-54BD25BD174C}" type="slidenum">
              <a:rPr lang="cs-CZ" altLang="cs-CZ"/>
              <a:pPr/>
              <a:t>‹#›</a:t>
            </a:fld>
            <a:endParaRPr lang="cs-CZ" altLang="cs-CZ"/>
          </a:p>
        </p:txBody>
      </p:sp>
      <p:sp>
        <p:nvSpPr>
          <p:cNvPr id="226314" name="Text Box 10"/>
          <p:cNvSpPr txBox="1">
            <a:spLocks noChangeArrowheads="1"/>
          </p:cNvSpPr>
          <p:nvPr/>
        </p:nvSpPr>
        <p:spPr bwMode="auto">
          <a:xfrm>
            <a:off x="6588125" y="161925"/>
            <a:ext cx="2160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cs-CZ" altLang="cs-CZ" sz="1400">
                <a:solidFill>
                  <a:srgbClr val="68676C"/>
                </a:solidFill>
                <a:latin typeface="Trebuchet MS" pitchFamily="34" charset="0"/>
              </a:rPr>
              <a:t>www.law.muni.cz</a:t>
            </a:r>
          </a:p>
        </p:txBody>
      </p:sp>
      <p:pic>
        <p:nvPicPr>
          <p:cNvPr id="226322" name="Picture 18" descr="PF_PPT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214313"/>
            <a:ext cx="2422525" cy="406400"/>
          </a:xfrm>
          <a:prstGeom prst="rect">
            <a:avLst/>
          </a:prstGeom>
          <a:noFill/>
          <a:extLst>
            <a:ext uri="{909E8E84-426E-40DD-AFC4-6F175D3DCCD1}">
              <a14:hiddenFill xmlns:a14="http://schemas.microsoft.com/office/drawing/2010/main">
                <a:solidFill>
                  <a:srgbClr val="FFFFFF"/>
                </a:solidFill>
              </a14:hiddenFill>
            </a:ext>
          </a:extLst>
        </p:spPr>
      </p:pic>
      <p:pic>
        <p:nvPicPr>
          <p:cNvPr id="226328" name="Picture 24" descr="PF_PPT_nahle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extLst>
            <a:ext uri="{909E8E84-426E-40DD-AFC4-6F175D3DCCD1}">
              <a14:hiddenFill xmlns:a14="http://schemas.microsoft.com/office/drawing/2010/main">
                <a:solidFill>
                  <a:srgbClr val="FFFFFF"/>
                </a:solidFill>
              </a14:hiddenFill>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hf hdr="0" dt="0"/>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Trebuchet MS" pitchFamily="34" charset="0"/>
        </a:defRPr>
      </a:lvl2pPr>
      <a:lvl3pPr algn="l" rtl="0" eaLnBrk="1" fontAlgn="base" hangingPunct="1">
        <a:spcBef>
          <a:spcPct val="0"/>
        </a:spcBef>
        <a:spcAft>
          <a:spcPct val="0"/>
        </a:spcAft>
        <a:defRPr sz="3200">
          <a:solidFill>
            <a:schemeClr val="tx1"/>
          </a:solidFill>
          <a:latin typeface="Trebuchet MS" pitchFamily="34" charset="0"/>
        </a:defRPr>
      </a:lvl3pPr>
      <a:lvl4pPr algn="l" rtl="0" eaLnBrk="1" fontAlgn="base" hangingPunct="1">
        <a:spcBef>
          <a:spcPct val="0"/>
        </a:spcBef>
        <a:spcAft>
          <a:spcPct val="0"/>
        </a:spcAft>
        <a:defRPr sz="3200">
          <a:solidFill>
            <a:schemeClr val="tx1"/>
          </a:solidFill>
          <a:latin typeface="Trebuchet MS" pitchFamily="34" charset="0"/>
        </a:defRPr>
      </a:lvl4pPr>
      <a:lvl5pPr algn="l" rtl="0" eaLnBrk="1" fontAlgn="base" hangingPunct="1">
        <a:spcBef>
          <a:spcPct val="0"/>
        </a:spcBef>
        <a:spcAft>
          <a:spcPct val="0"/>
        </a:spcAft>
        <a:defRPr sz="3200">
          <a:solidFill>
            <a:schemeClr val="tx1"/>
          </a:solidFill>
          <a:latin typeface="Trebuchet MS" pitchFamily="34" charset="0"/>
        </a:defRPr>
      </a:lvl5pPr>
      <a:lvl6pPr marL="457200" algn="l" rtl="0" eaLnBrk="1" fontAlgn="base" hangingPunct="1">
        <a:spcBef>
          <a:spcPct val="0"/>
        </a:spcBef>
        <a:spcAft>
          <a:spcPct val="0"/>
        </a:spcAft>
        <a:defRPr sz="3200">
          <a:solidFill>
            <a:schemeClr val="tx1"/>
          </a:solidFill>
          <a:latin typeface="Trebuchet MS" pitchFamily="34" charset="0"/>
        </a:defRPr>
      </a:lvl6pPr>
      <a:lvl7pPr marL="914400" algn="l" rtl="0" eaLnBrk="1" fontAlgn="base" hangingPunct="1">
        <a:spcBef>
          <a:spcPct val="0"/>
        </a:spcBef>
        <a:spcAft>
          <a:spcPct val="0"/>
        </a:spcAft>
        <a:defRPr sz="3200">
          <a:solidFill>
            <a:schemeClr val="tx1"/>
          </a:solidFill>
          <a:latin typeface="Trebuchet MS" pitchFamily="34" charset="0"/>
        </a:defRPr>
      </a:lvl7pPr>
      <a:lvl8pPr marL="1371600" algn="l" rtl="0" eaLnBrk="1" fontAlgn="base" hangingPunct="1">
        <a:spcBef>
          <a:spcPct val="0"/>
        </a:spcBef>
        <a:spcAft>
          <a:spcPct val="0"/>
        </a:spcAft>
        <a:defRPr sz="3200">
          <a:solidFill>
            <a:schemeClr val="tx1"/>
          </a:solidFill>
          <a:latin typeface="Trebuchet MS" pitchFamily="34" charset="0"/>
        </a:defRPr>
      </a:lvl8pPr>
      <a:lvl9pPr marL="1828800" algn="l" rtl="0" eaLnBrk="1" fontAlgn="base" hangingPunct="1">
        <a:spcBef>
          <a:spcPct val="0"/>
        </a:spcBef>
        <a:spcAft>
          <a:spcPct val="0"/>
        </a:spcAft>
        <a:defRPr sz="3200">
          <a:solidFill>
            <a:schemeClr val="tx1"/>
          </a:solidFill>
          <a:latin typeface="Trebuchet MS" pitchFamily="34" charset="0"/>
        </a:defRPr>
      </a:lvl9pPr>
    </p:titleStyle>
    <p:bodyStyle>
      <a:lvl1pPr marL="342900" indent="-342900" algn="l" rtl="0" eaLnBrk="1" fontAlgn="base" hangingPunct="1">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1" fontAlgn="base" hangingPunct="1">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7339" name="Rectangle 11"/>
          <p:cNvSpPr>
            <a:spLocks noGrp="1" noChangeArrowheads="1"/>
          </p:cNvSpPr>
          <p:nvPr>
            <p:ph type="title"/>
          </p:nvPr>
        </p:nvSpPr>
        <p:spPr bwMode="auto">
          <a:xfrm>
            <a:off x="2705100" y="3141663"/>
            <a:ext cx="5969000" cy="331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t" anchorCtr="0" compatLnSpc="1">
            <a:prstTxWarp prst="textNoShape">
              <a:avLst/>
            </a:prstTxWarp>
          </a:bodyPr>
          <a:lstStyle/>
          <a:p>
            <a:pPr lvl="0"/>
            <a:r>
              <a:rPr lang="cs-CZ" alt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27351" name="Picture 23" descr="PF_PP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352" name="Picture 24" descr="pruh+znak_PF_13_gray5+fialovy_RGB"/>
          <p:cNvPicPr>
            <a:picLocks noChangeAspect="1" noChangeArrowheads="1"/>
          </p:cNvPicPr>
          <p:nvPr/>
        </p:nvPicPr>
        <p:blipFill>
          <a:blip r:embed="rId14">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hf sldNum="0" hdr="0" dt="0"/>
  <p:txStyles>
    <p:titleStyle>
      <a:lvl1pPr algn="l" rtl="0" fontAlgn="base">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fontAlgn="base">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70" name="Rectangle 6"/>
          <p:cNvSpPr>
            <a:spLocks noGrp="1" noChangeArrowheads="1"/>
          </p:cNvSpPr>
          <p:nvPr>
            <p:ph type="title"/>
          </p:nvPr>
        </p:nvSpPr>
        <p:spPr>
          <a:xfrm>
            <a:off x="2267744" y="2636912"/>
            <a:ext cx="6768752" cy="2088232"/>
          </a:xfrm>
        </p:spPr>
        <p:txBody>
          <a:bodyPr/>
          <a:lstStyle/>
          <a:p>
            <a:pPr>
              <a:spcBef>
                <a:spcPts val="400"/>
              </a:spcBef>
            </a:pPr>
            <a:r>
              <a:rPr lang="cs-CZ" altLang="cs-CZ" sz="2600" dirty="0" smtClean="0">
                <a:latin typeface="Calibri" panose="020F0502020204030204" pitchFamily="34" charset="0"/>
              </a:rPr>
              <a:t> Základy pracovního práva</a:t>
            </a:r>
            <a:r>
              <a:rPr lang="cs-CZ" altLang="cs-CZ" sz="2400" dirty="0" smtClean="0">
                <a:latin typeface="Calibri" panose="020F0502020204030204" pitchFamily="34" charset="0"/>
              </a:rPr>
              <a:t/>
            </a:r>
            <a:br>
              <a:rPr lang="cs-CZ" altLang="cs-CZ" sz="2400" dirty="0" smtClean="0">
                <a:latin typeface="Calibri" panose="020F0502020204030204" pitchFamily="34" charset="0"/>
              </a:rPr>
            </a:br>
            <a:r>
              <a:rPr lang="cs-CZ" altLang="cs-CZ" sz="2400" dirty="0" smtClean="0">
                <a:latin typeface="Calibri" panose="020F0502020204030204" pitchFamily="34" charset="0"/>
              </a:rPr>
              <a:t/>
            </a:r>
            <a:br>
              <a:rPr lang="cs-CZ" altLang="cs-CZ" sz="2400" dirty="0" smtClean="0">
                <a:latin typeface="Calibri" panose="020F0502020204030204" pitchFamily="34" charset="0"/>
              </a:rPr>
            </a:br>
            <a:r>
              <a:rPr lang="cs-CZ" altLang="cs-CZ" sz="2400" dirty="0" smtClean="0">
                <a:latin typeface="Calibri" panose="020F0502020204030204" pitchFamily="34" charset="0"/>
              </a:rPr>
              <a:t> Přednáška č. 2:</a:t>
            </a:r>
            <a:br>
              <a:rPr lang="cs-CZ" altLang="cs-CZ" sz="2400" dirty="0" smtClean="0">
                <a:latin typeface="Calibri" panose="020F0502020204030204" pitchFamily="34" charset="0"/>
              </a:rPr>
            </a:br>
            <a:r>
              <a:rPr lang="cs-CZ" altLang="cs-CZ" sz="2400" dirty="0">
                <a:latin typeface="Calibri" panose="020F0502020204030204" pitchFamily="34" charset="0"/>
              </a:rPr>
              <a:t>	</a:t>
            </a:r>
            <a:r>
              <a:rPr lang="cs-CZ" altLang="cs-CZ" sz="2400" dirty="0" smtClean="0">
                <a:latin typeface="Calibri" panose="020F0502020204030204" pitchFamily="34" charset="0"/>
              </a:rPr>
              <a:t>Předsmluvní vztahy a vznik pracovního poměru </a:t>
            </a:r>
            <a:br>
              <a:rPr lang="cs-CZ" altLang="cs-CZ" sz="2400" dirty="0" smtClean="0">
                <a:latin typeface="Calibri" panose="020F0502020204030204" pitchFamily="34" charset="0"/>
              </a:rPr>
            </a:br>
            <a:r>
              <a:rPr lang="cs-CZ" altLang="cs-CZ" sz="2400" dirty="0">
                <a:latin typeface="Calibri" panose="020F0502020204030204" pitchFamily="34" charset="0"/>
              </a:rPr>
              <a:t>	</a:t>
            </a:r>
            <a:r>
              <a:rPr lang="cs-CZ" altLang="cs-CZ" sz="2400" dirty="0" smtClean="0">
                <a:latin typeface="Calibri" panose="020F0502020204030204" pitchFamily="34" charset="0"/>
              </a:rPr>
              <a:t>Pracovní smlouva, zkušební doba, doba určitá</a:t>
            </a:r>
            <a:br>
              <a:rPr lang="cs-CZ" altLang="cs-CZ" sz="2400" dirty="0" smtClean="0">
                <a:latin typeface="Calibri" panose="020F0502020204030204" pitchFamily="34" charset="0"/>
              </a:rPr>
            </a:br>
            <a:r>
              <a:rPr lang="cs-CZ" altLang="cs-CZ" sz="3800" dirty="0" smtClean="0">
                <a:latin typeface="Calibri" panose="020F0502020204030204" pitchFamily="34" charset="0"/>
              </a:rPr>
              <a:t/>
            </a:r>
            <a:br>
              <a:rPr lang="cs-CZ" altLang="cs-CZ" sz="3800" dirty="0" smtClean="0">
                <a:latin typeface="Calibri" panose="020F0502020204030204" pitchFamily="34" charset="0"/>
              </a:rPr>
            </a:br>
            <a:r>
              <a:rPr lang="cs-CZ" altLang="cs-CZ" sz="3800" dirty="0">
                <a:latin typeface="Calibri" panose="020F0502020204030204" pitchFamily="34" charset="0"/>
              </a:rPr>
              <a:t/>
            </a:r>
            <a:br>
              <a:rPr lang="cs-CZ" altLang="cs-CZ" sz="3800" dirty="0">
                <a:latin typeface="Calibri" panose="020F0502020204030204" pitchFamily="34" charset="0"/>
              </a:rPr>
            </a:br>
            <a:r>
              <a:rPr lang="cs-CZ" altLang="cs-CZ" sz="3800" dirty="0" smtClean="0">
                <a:latin typeface="Calibri" panose="020F0502020204030204" pitchFamily="34" charset="0"/>
              </a:rPr>
              <a:t/>
            </a:r>
            <a:br>
              <a:rPr lang="cs-CZ" altLang="cs-CZ" sz="3800" dirty="0" smtClean="0">
                <a:latin typeface="Calibri" panose="020F0502020204030204" pitchFamily="34" charset="0"/>
              </a:rPr>
            </a:br>
            <a:endParaRPr lang="cs-CZ" altLang="cs-CZ" sz="3800" dirty="0">
              <a:latin typeface="Calibri" panose="020F0502020204030204" pitchFamily="34" charset="0"/>
            </a:endParaRPr>
          </a:p>
        </p:txBody>
      </p:sp>
      <p:sp>
        <p:nvSpPr>
          <p:cNvPr id="4" name="Rectangle 6"/>
          <p:cNvSpPr txBox="1">
            <a:spLocks noChangeArrowheads="1"/>
          </p:cNvSpPr>
          <p:nvPr/>
        </p:nvSpPr>
        <p:spPr bwMode="auto">
          <a:xfrm>
            <a:off x="3275856" y="5661248"/>
            <a:ext cx="5348249"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t" anchorCtr="0" compatLnSpc="1">
            <a:prstTxWarp prst="textNoShape">
              <a:avLst/>
            </a:prstTxWarp>
          </a:bodyPr>
          <a:lstStyle>
            <a:lvl1pPr algn="l" rtl="0" fontAlgn="base">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a:lstStyle>
          <a:p>
            <a:pPr algn="r"/>
            <a:endParaRPr lang="cs-CZ" altLang="cs-CZ" sz="2000" kern="0"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Druh práce</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783357"/>
            <a:ext cx="8229600" cy="4669979"/>
          </a:xfrm>
        </p:spPr>
        <p:txBody>
          <a:bodyPr/>
          <a:lstStyle/>
          <a:p>
            <a:pPr>
              <a:lnSpc>
                <a:spcPct val="100000"/>
              </a:lnSpc>
              <a:spcBef>
                <a:spcPts val="800"/>
              </a:spcBef>
            </a:pPr>
            <a:r>
              <a:rPr lang="cs-CZ" altLang="cs-CZ" sz="2600" dirty="0" smtClean="0">
                <a:latin typeface="Calibri" panose="020F0502020204030204" pitchFamily="34" charset="0"/>
              </a:rPr>
              <a:t>Druh práce vyjadřuje, jakými pracemi bude zaměstnavatel zaměstnance zaměstnávat.</a:t>
            </a:r>
          </a:p>
          <a:p>
            <a:pPr>
              <a:lnSpc>
                <a:spcPct val="100000"/>
              </a:lnSpc>
              <a:spcBef>
                <a:spcPts val="800"/>
              </a:spcBef>
            </a:pPr>
            <a:r>
              <a:rPr lang="cs-CZ" altLang="cs-CZ" sz="2600" dirty="0" smtClean="0">
                <a:latin typeface="Calibri" panose="020F0502020204030204" pitchFamily="34" charset="0"/>
              </a:rPr>
              <a:t>Vymezuje okruh úkolů, které bude zaměstnanec povinen plnit.</a:t>
            </a:r>
          </a:p>
          <a:p>
            <a:pPr>
              <a:lnSpc>
                <a:spcPct val="100000"/>
              </a:lnSpc>
              <a:spcBef>
                <a:spcPts val="800"/>
              </a:spcBef>
            </a:pPr>
            <a:r>
              <a:rPr lang="cs-CZ" altLang="cs-CZ" sz="2600" dirty="0" smtClean="0">
                <a:latin typeface="Calibri" panose="020F0502020204030204" pitchFamily="34" charset="0"/>
              </a:rPr>
              <a:t>Nesmí být sjednán příliš široce (tak, aby zaměstnavateli vznikla možnost přidělovat téměř jakékoli práce).</a:t>
            </a:r>
          </a:p>
          <a:p>
            <a:pPr>
              <a:lnSpc>
                <a:spcPct val="100000"/>
              </a:lnSpc>
              <a:spcBef>
                <a:spcPts val="800"/>
              </a:spcBef>
            </a:pPr>
            <a:r>
              <a:rPr lang="cs-CZ" altLang="cs-CZ" sz="2600" dirty="0" smtClean="0">
                <a:latin typeface="Calibri" panose="020F0502020204030204" pitchFamily="34" charset="0"/>
              </a:rPr>
              <a:t>Pokud by naopak byl sjednán příliš úzce, došlo by k omezení řídící působnosti zaměstnavatele.</a:t>
            </a:r>
          </a:p>
          <a:p>
            <a:pPr>
              <a:lnSpc>
                <a:spcPct val="100000"/>
              </a:lnSpc>
              <a:spcBef>
                <a:spcPts val="800"/>
              </a:spcBef>
            </a:pPr>
            <a:r>
              <a:rPr lang="cs-CZ" altLang="cs-CZ" sz="2600" dirty="0" smtClean="0">
                <a:latin typeface="Calibri" panose="020F0502020204030204" pitchFamily="34" charset="0"/>
              </a:rPr>
              <a:t>Není vyloučeno sjednat několik druhů práce.</a:t>
            </a:r>
          </a:p>
          <a:p>
            <a:pPr marL="0" indent="0">
              <a:lnSpc>
                <a:spcPct val="100000"/>
              </a:lnSpc>
              <a:spcBef>
                <a:spcPts val="800"/>
              </a:spcBef>
              <a:buNone/>
            </a:pPr>
            <a:endParaRPr lang="cs-CZ" altLang="cs-CZ" sz="2600" dirty="0" smtClean="0">
              <a:latin typeface="Calibri" panose="020F0502020204030204" pitchFamily="34" charset="0"/>
            </a:endParaRPr>
          </a:p>
          <a:p>
            <a:pPr>
              <a:lnSpc>
                <a:spcPct val="100000"/>
              </a:lnSpc>
              <a:spcBef>
                <a:spcPts val="800"/>
              </a:spcBef>
            </a:pPr>
            <a:endParaRPr lang="cs-CZ" altLang="cs-CZ" sz="2600" dirty="0" smtClean="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10</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738382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Pracovní náplň</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927373"/>
            <a:ext cx="8229600" cy="4669979"/>
          </a:xfrm>
        </p:spPr>
        <p:txBody>
          <a:bodyPr/>
          <a:lstStyle/>
          <a:p>
            <a:pPr>
              <a:lnSpc>
                <a:spcPct val="100000"/>
              </a:lnSpc>
              <a:spcBef>
                <a:spcPts val="800"/>
              </a:spcBef>
            </a:pPr>
            <a:r>
              <a:rPr lang="cs-CZ" altLang="cs-CZ" sz="2800" dirty="0" smtClean="0">
                <a:latin typeface="Calibri" panose="020F0502020204030204" pitchFamily="34" charset="0"/>
              </a:rPr>
              <a:t>Ujednání druhu práce bývá často doplňováno pracovní náplní.</a:t>
            </a:r>
          </a:p>
          <a:p>
            <a:pPr>
              <a:lnSpc>
                <a:spcPct val="100000"/>
              </a:lnSpc>
              <a:spcBef>
                <a:spcPts val="800"/>
              </a:spcBef>
            </a:pPr>
            <a:r>
              <a:rPr lang="cs-CZ" altLang="cs-CZ" sz="2800" dirty="0" smtClean="0">
                <a:latin typeface="Calibri" panose="020F0502020204030204" pitchFamily="34" charset="0"/>
              </a:rPr>
              <a:t>Pracovní náplň nemusí být součástí pracovní smlouvy.</a:t>
            </a:r>
          </a:p>
          <a:p>
            <a:pPr>
              <a:lnSpc>
                <a:spcPct val="100000"/>
              </a:lnSpc>
              <a:spcBef>
                <a:spcPts val="800"/>
              </a:spcBef>
            </a:pPr>
            <a:r>
              <a:rPr lang="cs-CZ" altLang="cs-CZ" sz="2800" dirty="0" smtClean="0">
                <a:latin typeface="Calibri" panose="020F0502020204030204" pitchFamily="34" charset="0"/>
              </a:rPr>
              <a:t>Jde o řídící dokument zaměstnavatele.</a:t>
            </a:r>
          </a:p>
          <a:p>
            <a:pPr>
              <a:lnSpc>
                <a:spcPct val="100000"/>
              </a:lnSpc>
              <a:spcBef>
                <a:spcPts val="800"/>
              </a:spcBef>
            </a:pPr>
            <a:r>
              <a:rPr lang="cs-CZ" altLang="cs-CZ" sz="2800" dirty="0" smtClean="0">
                <a:latin typeface="Calibri" panose="020F0502020204030204" pitchFamily="34" charset="0"/>
              </a:rPr>
              <a:t>Pokud není součástí smlouvy, může o jejím obsahu zaměstnavatel rozhodovat i jednostranně.</a:t>
            </a:r>
          </a:p>
          <a:p>
            <a:pPr>
              <a:lnSpc>
                <a:spcPct val="100000"/>
              </a:lnSpc>
              <a:spcBef>
                <a:spcPts val="800"/>
              </a:spcBef>
            </a:pPr>
            <a:r>
              <a:rPr lang="cs-CZ" altLang="cs-CZ" sz="2800" dirty="0" smtClean="0">
                <a:latin typeface="Calibri" panose="020F0502020204030204" pitchFamily="34" charset="0"/>
              </a:rPr>
              <a:t>Pracovní náplní nelze vybočit ze sjednaného druhu práce.</a:t>
            </a: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11</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500453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Místo výkonu práce</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855365"/>
            <a:ext cx="8229600" cy="4669979"/>
          </a:xfrm>
        </p:spPr>
        <p:txBody>
          <a:bodyPr/>
          <a:lstStyle/>
          <a:p>
            <a:pPr>
              <a:lnSpc>
                <a:spcPct val="100000"/>
              </a:lnSpc>
              <a:spcBef>
                <a:spcPts val="800"/>
              </a:spcBef>
            </a:pPr>
            <a:r>
              <a:rPr lang="cs-CZ" altLang="cs-CZ" sz="2800" dirty="0" smtClean="0">
                <a:latin typeface="Calibri" panose="020F0502020204030204" pitchFamily="34" charset="0"/>
              </a:rPr>
              <a:t>Místo výkonu práce vyjadřuje, kde bude zaměstnavatel zaměstnanci přidělovat práci.</a:t>
            </a:r>
          </a:p>
          <a:p>
            <a:pPr>
              <a:lnSpc>
                <a:spcPct val="100000"/>
              </a:lnSpc>
              <a:spcBef>
                <a:spcPts val="800"/>
              </a:spcBef>
            </a:pPr>
            <a:r>
              <a:rPr lang="cs-CZ" altLang="cs-CZ" sz="2800" dirty="0" smtClean="0">
                <a:latin typeface="Calibri" panose="020F0502020204030204" pitchFamily="34" charset="0"/>
              </a:rPr>
              <a:t>Pokud by zaměstnavatel vyžadoval výkon práce mimo sjednané místo výkonu práce, musel by zaměstnance vyslat na pracovní cestu.</a:t>
            </a:r>
          </a:p>
          <a:p>
            <a:pPr>
              <a:lnSpc>
                <a:spcPct val="100000"/>
              </a:lnSpc>
              <a:spcBef>
                <a:spcPts val="800"/>
              </a:spcBef>
            </a:pPr>
            <a:r>
              <a:rPr lang="cs-CZ" altLang="cs-CZ" sz="2800" dirty="0" smtClean="0">
                <a:latin typeface="Calibri" panose="020F0502020204030204" pitchFamily="34" charset="0"/>
              </a:rPr>
              <a:t>Zákon umožňuje sjednání více míst výkonu práce a neomezuje šíři tohoto ujednání.</a:t>
            </a:r>
          </a:p>
          <a:p>
            <a:pPr>
              <a:lnSpc>
                <a:spcPct val="100000"/>
              </a:lnSpc>
              <a:spcBef>
                <a:spcPts val="800"/>
              </a:spcBef>
            </a:pPr>
            <a:r>
              <a:rPr lang="cs-CZ" altLang="cs-CZ" sz="2800" dirty="0" smtClean="0">
                <a:latin typeface="Calibri" panose="020F0502020204030204" pitchFamily="34" charset="0"/>
              </a:rPr>
              <a:t>Pokud je místo výkonu práce sjednáno šířeji než jedna obec, musí být sjednáno nebo určeno pravidelné pracoviště pro účely cestovních náhrad.</a:t>
            </a: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12</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259292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Den nástupu do práce</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2071389"/>
            <a:ext cx="8229600" cy="4021907"/>
          </a:xfrm>
        </p:spPr>
        <p:txBody>
          <a:bodyPr/>
          <a:lstStyle/>
          <a:p>
            <a:pPr>
              <a:lnSpc>
                <a:spcPct val="100000"/>
              </a:lnSpc>
              <a:spcBef>
                <a:spcPts val="800"/>
              </a:spcBef>
            </a:pPr>
            <a:r>
              <a:rPr lang="cs-CZ" altLang="cs-CZ" sz="2800" dirty="0" smtClean="0">
                <a:latin typeface="Calibri" panose="020F0502020204030204" pitchFamily="34" charset="0"/>
              </a:rPr>
              <a:t>V den, který byl sjednán jako den nástupu do práce, vzniká pracovní poměr.</a:t>
            </a:r>
          </a:p>
          <a:p>
            <a:pPr>
              <a:lnSpc>
                <a:spcPct val="100000"/>
              </a:lnSpc>
              <a:spcBef>
                <a:spcPts val="800"/>
              </a:spcBef>
            </a:pPr>
            <a:r>
              <a:rPr lang="cs-CZ" altLang="cs-CZ" sz="2800" dirty="0" smtClean="0">
                <a:latin typeface="Calibri" panose="020F0502020204030204" pitchFamily="34" charset="0"/>
              </a:rPr>
              <a:t>Pracovní poměr tedy nevzniká v den, kdy zaměstnanec fakticky poprvé přijde do práce.</a:t>
            </a:r>
          </a:p>
          <a:p>
            <a:pPr>
              <a:lnSpc>
                <a:spcPct val="100000"/>
              </a:lnSpc>
              <a:spcBef>
                <a:spcPts val="800"/>
              </a:spcBef>
            </a:pPr>
            <a:r>
              <a:rPr lang="cs-CZ" altLang="cs-CZ" sz="2800" dirty="0" smtClean="0">
                <a:latin typeface="Calibri" panose="020F0502020204030204" pitchFamily="34" charset="0"/>
              </a:rPr>
              <a:t>Zpravidla jde o přesné datum, ale není vyloučeno sjednat den nástupu do práce i jiným způsobem.</a:t>
            </a: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13</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7088640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18864" y="980728"/>
            <a:ext cx="8229600" cy="576064"/>
          </a:xfrm>
        </p:spPr>
        <p:txBody>
          <a:bodyPr/>
          <a:lstStyle/>
          <a:p>
            <a:pPr algn="ctr">
              <a:lnSpc>
                <a:spcPct val="100000"/>
              </a:lnSpc>
              <a:spcBef>
                <a:spcPts val="800"/>
              </a:spcBef>
            </a:pPr>
            <a:r>
              <a:rPr lang="cs-CZ" sz="3400" dirty="0" smtClean="0">
                <a:solidFill>
                  <a:schemeClr val="tx2"/>
                </a:solidFill>
                <a:latin typeface="Calibri" pitchFamily="34" charset="0"/>
              </a:rPr>
              <a:t>Odstoupení od pracovní smlouvy</a:t>
            </a:r>
            <a:endParaRPr lang="cs-CZ" sz="3400" dirty="0">
              <a:solidFill>
                <a:schemeClr val="tx2"/>
              </a:solidFill>
              <a:latin typeface="Calibri" pitchFamily="34" charset="0"/>
            </a:endParaRPr>
          </a:p>
        </p:txBody>
      </p:sp>
      <p:sp>
        <p:nvSpPr>
          <p:cNvPr id="6" name="Zástupný symbol pro obsah 5"/>
          <p:cNvSpPr>
            <a:spLocks noGrp="1"/>
          </p:cNvSpPr>
          <p:nvPr>
            <p:ph idx="1"/>
          </p:nvPr>
        </p:nvSpPr>
        <p:spPr>
          <a:xfrm>
            <a:off x="467544" y="1639341"/>
            <a:ext cx="8229600" cy="4669979"/>
          </a:xfrm>
        </p:spPr>
        <p:txBody>
          <a:bodyPr/>
          <a:lstStyle/>
          <a:p>
            <a:pPr>
              <a:lnSpc>
                <a:spcPct val="100000"/>
              </a:lnSpc>
              <a:spcBef>
                <a:spcPts val="800"/>
              </a:spcBef>
            </a:pPr>
            <a:r>
              <a:rPr lang="cs-CZ" altLang="cs-CZ" sz="2400" dirty="0">
                <a:latin typeface="Calibri" panose="020F0502020204030204" pitchFamily="34" charset="0"/>
              </a:rPr>
              <a:t>Pokud zaměstnanec ve sjednaný den nenastoupí do práce:</a:t>
            </a:r>
          </a:p>
          <a:p>
            <a:pPr lvl="1">
              <a:spcBef>
                <a:spcPts val="800"/>
              </a:spcBef>
              <a:buFont typeface="Wingdings" panose="05000000000000000000" pitchFamily="2" charset="2"/>
              <a:buChar char="§"/>
            </a:pPr>
            <a:r>
              <a:rPr lang="cs-CZ" altLang="cs-CZ" dirty="0">
                <a:latin typeface="Calibri" panose="020F0502020204030204" pitchFamily="34" charset="0"/>
              </a:rPr>
              <a:t>aniž mu v tom bránila překážka, nebo</a:t>
            </a:r>
          </a:p>
          <a:p>
            <a:pPr lvl="1">
              <a:spcBef>
                <a:spcPts val="800"/>
              </a:spcBef>
              <a:buFont typeface="Wingdings" panose="05000000000000000000" pitchFamily="2" charset="2"/>
              <a:buChar char="§"/>
            </a:pPr>
            <a:r>
              <a:rPr lang="cs-CZ" altLang="cs-CZ" dirty="0">
                <a:latin typeface="Calibri" panose="020F0502020204030204" pitchFamily="34" charset="0"/>
              </a:rPr>
              <a:t>zaměstnavatel se ani do týdne nedoví o překážce v </a:t>
            </a:r>
            <a:r>
              <a:rPr lang="cs-CZ" altLang="cs-CZ" dirty="0" smtClean="0">
                <a:latin typeface="Calibri" panose="020F0502020204030204" pitchFamily="34" charset="0"/>
              </a:rPr>
              <a:t>práci,	může </a:t>
            </a:r>
            <a:r>
              <a:rPr lang="cs-CZ" altLang="cs-CZ" dirty="0">
                <a:latin typeface="Calibri" panose="020F0502020204030204" pitchFamily="34" charset="0"/>
              </a:rPr>
              <a:t>zaměstnavatel odstoupit od pracovní smlouvy.</a:t>
            </a:r>
          </a:p>
          <a:p>
            <a:pPr>
              <a:lnSpc>
                <a:spcPct val="100000"/>
              </a:lnSpc>
              <a:spcBef>
                <a:spcPts val="800"/>
              </a:spcBef>
            </a:pPr>
            <a:r>
              <a:rPr lang="cs-CZ" altLang="cs-CZ" sz="2400" dirty="0" smtClean="0">
                <a:latin typeface="Calibri" panose="020F0502020204030204" pitchFamily="34" charset="0"/>
              </a:rPr>
              <a:t>Právo odstoupit od pracovní smlouvy lze i v jiných případech založit ujednáním stran.</a:t>
            </a:r>
          </a:p>
          <a:p>
            <a:pPr>
              <a:lnSpc>
                <a:spcPct val="100000"/>
              </a:lnSpc>
              <a:spcBef>
                <a:spcPts val="800"/>
              </a:spcBef>
            </a:pPr>
            <a:r>
              <a:rPr lang="cs-CZ" altLang="cs-CZ" sz="2400" dirty="0" smtClean="0">
                <a:latin typeface="Calibri" panose="020F0502020204030204" pitchFamily="34" charset="0"/>
              </a:rPr>
              <a:t>Od pracovní smlouvy v takovém případě nelze odstoupit poté, co zaměstnanec nastoupil do práce.</a:t>
            </a:r>
          </a:p>
          <a:p>
            <a:pPr>
              <a:lnSpc>
                <a:spcPct val="100000"/>
              </a:lnSpc>
              <a:spcBef>
                <a:spcPts val="800"/>
              </a:spcBef>
            </a:pPr>
            <a:r>
              <a:rPr lang="cs-CZ" altLang="cs-CZ" sz="2400" dirty="0" smtClean="0">
                <a:latin typeface="Calibri" panose="020F0502020204030204" pitchFamily="34" charset="0"/>
              </a:rPr>
              <a:t>V důsledku odstoupení od smlouvy se pracovní smlouva od počátku ruší.</a:t>
            </a:r>
          </a:p>
          <a:p>
            <a:pPr>
              <a:lnSpc>
                <a:spcPct val="100000"/>
              </a:lnSpc>
              <a:spcBef>
                <a:spcPts val="800"/>
              </a:spcBef>
            </a:pPr>
            <a:r>
              <a:rPr lang="cs-CZ" altLang="cs-CZ" sz="2400" dirty="0" smtClean="0">
                <a:latin typeface="Calibri" panose="020F0502020204030204" pitchFamily="34" charset="0"/>
              </a:rPr>
              <a:t>Odstoupení musí být provedeno písemně, jinak se k němu nepřihlíží.</a:t>
            </a:r>
          </a:p>
          <a:p>
            <a:pPr>
              <a:lnSpc>
                <a:spcPct val="100000"/>
              </a:lnSpc>
              <a:spcBef>
                <a:spcPts val="800"/>
              </a:spcBef>
            </a:pPr>
            <a:endParaRPr lang="cs-CZ" altLang="cs-CZ" sz="2800" dirty="0" smtClean="0">
              <a:latin typeface="+mj-lt"/>
            </a:endParaRPr>
          </a:p>
          <a:p>
            <a:pPr marL="0" indent="0">
              <a:spcBef>
                <a:spcPts val="800"/>
              </a:spcBef>
              <a:buNone/>
            </a:pPr>
            <a:endParaRPr lang="cs-CZ" altLang="cs-CZ" sz="2800" dirty="0">
              <a:latin typeface="+mj-lt"/>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14</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800335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Další obsah pracovní smlouvy</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855365"/>
            <a:ext cx="8229600" cy="4669979"/>
          </a:xfrm>
        </p:spPr>
        <p:txBody>
          <a:bodyPr>
            <a:normAutofit lnSpcReduction="10000"/>
          </a:bodyPr>
          <a:lstStyle/>
          <a:p>
            <a:pPr>
              <a:spcBef>
                <a:spcPts val="800"/>
              </a:spcBef>
            </a:pPr>
            <a:r>
              <a:rPr lang="cs-CZ" altLang="cs-CZ" sz="2600" dirty="0">
                <a:latin typeface="Calibri" panose="020F0502020204030204" pitchFamily="34" charset="0"/>
              </a:rPr>
              <a:t>Pracovní smlouva může obsahovat další </a:t>
            </a:r>
            <a:r>
              <a:rPr lang="cs-CZ" altLang="cs-CZ" sz="2600" dirty="0" smtClean="0">
                <a:latin typeface="Calibri" panose="020F0502020204030204" pitchFamily="34" charset="0"/>
              </a:rPr>
              <a:t>ujednání o:</a:t>
            </a:r>
            <a:endParaRPr lang="cs-CZ" altLang="cs-CZ" sz="2600" dirty="0">
              <a:latin typeface="Calibri" panose="020F0502020204030204" pitchFamily="34" charset="0"/>
            </a:endParaRPr>
          </a:p>
          <a:p>
            <a:pPr lvl="1">
              <a:spcBef>
                <a:spcPts val="800"/>
              </a:spcBef>
              <a:buFont typeface="Wingdings" panose="05000000000000000000" pitchFamily="2" charset="2"/>
              <a:buChar char="§"/>
            </a:pPr>
            <a:r>
              <a:rPr lang="cs-CZ" altLang="cs-CZ" sz="2200" dirty="0" smtClean="0">
                <a:latin typeface="Calibri" panose="020F0502020204030204" pitchFamily="34" charset="0"/>
              </a:rPr>
              <a:t>výši mzdy,</a:t>
            </a:r>
            <a:endParaRPr lang="cs-CZ" altLang="cs-CZ" sz="2200" dirty="0">
              <a:latin typeface="Calibri" panose="020F0502020204030204" pitchFamily="34" charset="0"/>
            </a:endParaRPr>
          </a:p>
          <a:p>
            <a:pPr lvl="1">
              <a:spcBef>
                <a:spcPts val="800"/>
              </a:spcBef>
              <a:buFont typeface="Wingdings" panose="05000000000000000000" pitchFamily="2" charset="2"/>
              <a:buChar char="§"/>
            </a:pPr>
            <a:r>
              <a:rPr lang="cs-CZ" altLang="cs-CZ" sz="2200" dirty="0">
                <a:latin typeface="Calibri" panose="020F0502020204030204" pitchFamily="34" charset="0"/>
              </a:rPr>
              <a:t>trvání pracovního </a:t>
            </a:r>
            <a:r>
              <a:rPr lang="cs-CZ" altLang="cs-CZ" sz="2200" dirty="0" smtClean="0">
                <a:latin typeface="Calibri" panose="020F0502020204030204" pitchFamily="34" charset="0"/>
              </a:rPr>
              <a:t>poměru,</a:t>
            </a:r>
            <a:endParaRPr lang="cs-CZ" altLang="cs-CZ" sz="2200" dirty="0">
              <a:latin typeface="Calibri" panose="020F0502020204030204" pitchFamily="34" charset="0"/>
            </a:endParaRPr>
          </a:p>
          <a:p>
            <a:pPr lvl="1">
              <a:spcBef>
                <a:spcPts val="800"/>
              </a:spcBef>
              <a:buFont typeface="Wingdings" panose="05000000000000000000" pitchFamily="2" charset="2"/>
              <a:buChar char="§"/>
            </a:pPr>
            <a:r>
              <a:rPr lang="cs-CZ" altLang="cs-CZ" sz="2200" dirty="0">
                <a:latin typeface="Calibri" panose="020F0502020204030204" pitchFamily="34" charset="0"/>
              </a:rPr>
              <a:t>zkušební </a:t>
            </a:r>
            <a:r>
              <a:rPr lang="cs-CZ" altLang="cs-CZ" sz="2200" dirty="0" smtClean="0">
                <a:latin typeface="Calibri" panose="020F0502020204030204" pitchFamily="34" charset="0"/>
              </a:rPr>
              <a:t>době,</a:t>
            </a:r>
            <a:endParaRPr lang="cs-CZ" altLang="cs-CZ" sz="2200" dirty="0">
              <a:latin typeface="Calibri" panose="020F0502020204030204" pitchFamily="34" charset="0"/>
            </a:endParaRPr>
          </a:p>
          <a:p>
            <a:pPr lvl="1">
              <a:spcBef>
                <a:spcPts val="800"/>
              </a:spcBef>
              <a:buFont typeface="Wingdings" panose="05000000000000000000" pitchFamily="2" charset="2"/>
              <a:buChar char="§"/>
            </a:pPr>
            <a:r>
              <a:rPr lang="cs-CZ" altLang="cs-CZ" sz="2200" dirty="0" smtClean="0">
                <a:latin typeface="Calibri" panose="020F0502020204030204" pitchFamily="34" charset="0"/>
              </a:rPr>
              <a:t>rozsahu </a:t>
            </a:r>
            <a:r>
              <a:rPr lang="cs-CZ" altLang="cs-CZ" sz="2200" dirty="0">
                <a:latin typeface="Calibri" panose="020F0502020204030204" pitchFamily="34" charset="0"/>
              </a:rPr>
              <a:t>pracovní </a:t>
            </a:r>
            <a:r>
              <a:rPr lang="cs-CZ" altLang="cs-CZ" sz="2200" dirty="0" smtClean="0">
                <a:latin typeface="Calibri" panose="020F0502020204030204" pitchFamily="34" charset="0"/>
              </a:rPr>
              <a:t>doby,</a:t>
            </a:r>
            <a:endParaRPr lang="cs-CZ" altLang="cs-CZ" sz="2200" dirty="0">
              <a:latin typeface="Calibri" panose="020F0502020204030204" pitchFamily="34" charset="0"/>
            </a:endParaRPr>
          </a:p>
          <a:p>
            <a:pPr lvl="1">
              <a:spcBef>
                <a:spcPts val="800"/>
              </a:spcBef>
              <a:buFont typeface="Wingdings" panose="05000000000000000000" pitchFamily="2" charset="2"/>
              <a:buChar char="§"/>
            </a:pPr>
            <a:r>
              <a:rPr lang="cs-CZ" altLang="cs-CZ" sz="2200" dirty="0" smtClean="0">
                <a:latin typeface="Calibri" panose="020F0502020204030204" pitchFamily="34" charset="0"/>
              </a:rPr>
              <a:t>délce dovolené,</a:t>
            </a:r>
            <a:endParaRPr lang="cs-CZ" altLang="cs-CZ" sz="2200" dirty="0">
              <a:latin typeface="Calibri" panose="020F0502020204030204" pitchFamily="34" charset="0"/>
            </a:endParaRPr>
          </a:p>
          <a:p>
            <a:pPr lvl="1">
              <a:spcBef>
                <a:spcPts val="800"/>
              </a:spcBef>
              <a:buFont typeface="Wingdings" panose="05000000000000000000" pitchFamily="2" charset="2"/>
              <a:buChar char="§"/>
            </a:pPr>
            <a:r>
              <a:rPr lang="cs-CZ" altLang="cs-CZ" sz="2200" dirty="0" smtClean="0">
                <a:latin typeface="Calibri" panose="020F0502020204030204" pitchFamily="34" charset="0"/>
              </a:rPr>
              <a:t>souhlasu </a:t>
            </a:r>
            <a:r>
              <a:rPr lang="cs-CZ" altLang="cs-CZ" sz="2200" dirty="0">
                <a:latin typeface="Calibri" panose="020F0502020204030204" pitchFamily="34" charset="0"/>
              </a:rPr>
              <a:t>zaměstnance s vysíláním na pracovní </a:t>
            </a:r>
            <a:r>
              <a:rPr lang="cs-CZ" altLang="cs-CZ" sz="2200" dirty="0" smtClean="0">
                <a:latin typeface="Calibri" panose="020F0502020204030204" pitchFamily="34" charset="0"/>
              </a:rPr>
              <a:t>cesty.</a:t>
            </a:r>
            <a:endParaRPr lang="cs-CZ" altLang="cs-CZ" sz="2200" dirty="0">
              <a:latin typeface="Calibri" panose="020F0502020204030204" pitchFamily="34" charset="0"/>
            </a:endParaRPr>
          </a:p>
          <a:p>
            <a:pPr>
              <a:spcBef>
                <a:spcPts val="800"/>
              </a:spcBef>
            </a:pPr>
            <a:r>
              <a:rPr lang="cs-CZ" altLang="cs-CZ" sz="2600" dirty="0" smtClean="0">
                <a:latin typeface="Calibri" panose="020F0502020204030204" pitchFamily="34" charset="0"/>
              </a:rPr>
              <a:t>Ujednání </a:t>
            </a:r>
            <a:r>
              <a:rPr lang="cs-CZ" altLang="cs-CZ" sz="2600" dirty="0">
                <a:latin typeface="Calibri" panose="020F0502020204030204" pitchFamily="34" charset="0"/>
              </a:rPr>
              <a:t>v pracovní smlouvě nesmí porušovat nebo obcházet </a:t>
            </a:r>
            <a:r>
              <a:rPr lang="cs-CZ" altLang="cs-CZ" sz="2600" dirty="0" smtClean="0">
                <a:latin typeface="Calibri" panose="020F0502020204030204" pitchFamily="34" charset="0"/>
              </a:rPr>
              <a:t>zákon.</a:t>
            </a:r>
            <a:endParaRPr lang="cs-CZ" altLang="cs-CZ" sz="2600" dirty="0">
              <a:latin typeface="Calibri" panose="020F0502020204030204" pitchFamily="34" charset="0"/>
            </a:endParaRPr>
          </a:p>
          <a:p>
            <a:pPr>
              <a:spcBef>
                <a:spcPts val="800"/>
              </a:spcBef>
            </a:pPr>
            <a:r>
              <a:rPr lang="cs-CZ" altLang="cs-CZ" sz="2600" dirty="0">
                <a:latin typeface="Calibri" panose="020F0502020204030204" pitchFamily="34" charset="0"/>
              </a:rPr>
              <a:t>Pracovní smlouva může být měněna jen se souhlasem obou </a:t>
            </a:r>
            <a:r>
              <a:rPr lang="cs-CZ" altLang="cs-CZ" sz="2600" dirty="0" smtClean="0">
                <a:latin typeface="Calibri" panose="020F0502020204030204" pitchFamily="34" charset="0"/>
              </a:rPr>
              <a:t>smluvních stran.</a:t>
            </a:r>
            <a:endParaRPr lang="cs-CZ" altLang="cs-CZ" sz="2600"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15</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064625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79388" y="1124670"/>
            <a:ext cx="8785225" cy="792162"/>
          </a:xfrm>
          <a:noFill/>
          <a:extLst>
            <a:ext uri="{909E8E84-426E-40DD-AFC4-6F175D3DCCD1}">
              <a14:hiddenFill xmlns:a14="http://schemas.microsoft.com/office/drawing/2010/main">
                <a:solidFill>
                  <a:srgbClr val="FFFF99"/>
                </a:solidFill>
              </a14:hiddenFill>
            </a:ext>
          </a:extLst>
        </p:spPr>
        <p:txBody>
          <a:bodyPr/>
          <a:lstStyle/>
          <a:p>
            <a:r>
              <a:rPr lang="cs-CZ" altLang="cs-CZ" sz="3800" dirty="0">
                <a:solidFill>
                  <a:schemeClr val="tx2"/>
                </a:solidFill>
                <a:latin typeface="Calibri" pitchFamily="34" charset="0"/>
              </a:rPr>
              <a:t>Informování o obsahu pracovního poměru</a:t>
            </a:r>
          </a:p>
        </p:txBody>
      </p:sp>
      <p:sp>
        <p:nvSpPr>
          <p:cNvPr id="28675" name="Rectangle 3"/>
          <p:cNvSpPr>
            <a:spLocks noGrp="1" noChangeArrowheads="1"/>
          </p:cNvSpPr>
          <p:nvPr>
            <p:ph idx="1"/>
          </p:nvPr>
        </p:nvSpPr>
        <p:spPr>
          <a:xfrm>
            <a:off x="430213" y="1889373"/>
            <a:ext cx="8174235" cy="4851995"/>
          </a:xfrm>
        </p:spPr>
        <p:txBody>
          <a:bodyPr/>
          <a:lstStyle/>
          <a:p>
            <a:pPr>
              <a:spcBef>
                <a:spcPct val="30000"/>
              </a:spcBef>
            </a:pPr>
            <a:r>
              <a:rPr lang="cs-CZ" altLang="cs-CZ" sz="2200" dirty="0" smtClean="0">
                <a:latin typeface="Calibri" panose="020F0502020204030204" pitchFamily="34" charset="0"/>
              </a:rPr>
              <a:t>Zaměstnavatel </a:t>
            </a:r>
            <a:r>
              <a:rPr lang="cs-CZ" altLang="cs-CZ" sz="2200" dirty="0">
                <a:latin typeface="Calibri" panose="020F0502020204030204" pitchFamily="34" charset="0"/>
              </a:rPr>
              <a:t>musí zaměstnanci do 1 měsíce od vzniku pracovního poměru předat informace obsahující:</a:t>
            </a:r>
          </a:p>
          <a:p>
            <a:pPr lvl="1">
              <a:spcBef>
                <a:spcPct val="30000"/>
              </a:spcBef>
              <a:buFont typeface="Wingdings" panose="05000000000000000000" pitchFamily="2" charset="2"/>
              <a:buChar char="§"/>
            </a:pPr>
            <a:r>
              <a:rPr lang="cs-CZ" altLang="cs-CZ" sz="2000" dirty="0">
                <a:latin typeface="Calibri" panose="020F0502020204030204" pitchFamily="34" charset="0"/>
              </a:rPr>
              <a:t>jméno zaměstnance, název a sídlo nebo jméno zaměstnavatele,</a:t>
            </a:r>
          </a:p>
          <a:p>
            <a:pPr lvl="1">
              <a:spcBef>
                <a:spcPct val="30000"/>
              </a:spcBef>
              <a:buFont typeface="Wingdings" panose="05000000000000000000" pitchFamily="2" charset="2"/>
              <a:buChar char="§"/>
            </a:pPr>
            <a:r>
              <a:rPr lang="cs-CZ" altLang="cs-CZ" sz="2000" dirty="0">
                <a:latin typeface="Calibri" panose="020F0502020204030204" pitchFamily="34" charset="0"/>
              </a:rPr>
              <a:t>bližší označení druhu a místa výkonu práce,</a:t>
            </a:r>
          </a:p>
          <a:p>
            <a:pPr lvl="1">
              <a:spcBef>
                <a:spcPct val="30000"/>
              </a:spcBef>
              <a:buFont typeface="Wingdings" panose="05000000000000000000" pitchFamily="2" charset="2"/>
              <a:buChar char="§"/>
            </a:pPr>
            <a:r>
              <a:rPr lang="cs-CZ" altLang="cs-CZ" sz="2000" dirty="0">
                <a:latin typeface="Calibri" panose="020F0502020204030204" pitchFamily="34" charset="0"/>
              </a:rPr>
              <a:t>údaj o délce dovolené, popřípadě uvedení způsobu určování dovolené,</a:t>
            </a:r>
          </a:p>
          <a:p>
            <a:pPr lvl="1">
              <a:spcBef>
                <a:spcPct val="30000"/>
              </a:spcBef>
              <a:buFont typeface="Wingdings" panose="05000000000000000000" pitchFamily="2" charset="2"/>
              <a:buChar char="§"/>
            </a:pPr>
            <a:r>
              <a:rPr lang="cs-CZ" altLang="cs-CZ" sz="2000" dirty="0">
                <a:latin typeface="Calibri" panose="020F0502020204030204" pitchFamily="34" charset="0"/>
              </a:rPr>
              <a:t>údaj o výpovědních dobách, </a:t>
            </a:r>
          </a:p>
          <a:p>
            <a:pPr lvl="1">
              <a:spcBef>
                <a:spcPct val="30000"/>
              </a:spcBef>
              <a:buFont typeface="Wingdings" panose="05000000000000000000" pitchFamily="2" charset="2"/>
              <a:buChar char="§"/>
            </a:pPr>
            <a:r>
              <a:rPr lang="cs-CZ" altLang="cs-CZ" sz="2000" dirty="0">
                <a:latin typeface="Calibri" panose="020F0502020204030204" pitchFamily="34" charset="0"/>
              </a:rPr>
              <a:t>údaj o týdenní pracovní době a jejím rozvržení, </a:t>
            </a:r>
          </a:p>
          <a:p>
            <a:pPr lvl="1">
              <a:spcBef>
                <a:spcPct val="30000"/>
              </a:spcBef>
              <a:buFont typeface="Wingdings" panose="05000000000000000000" pitchFamily="2" charset="2"/>
              <a:buChar char="§"/>
            </a:pPr>
            <a:r>
              <a:rPr lang="cs-CZ" altLang="cs-CZ" sz="2000" dirty="0">
                <a:latin typeface="Calibri" panose="020F0502020204030204" pitchFamily="34" charset="0"/>
              </a:rPr>
              <a:t>údaj o mzdě (platu), způsobu odměňování, termínu, místu a způsobu vyplácení mzdy (platu),</a:t>
            </a:r>
          </a:p>
          <a:p>
            <a:pPr lvl="1">
              <a:spcBef>
                <a:spcPct val="30000"/>
              </a:spcBef>
              <a:buFont typeface="Wingdings" panose="05000000000000000000" pitchFamily="2" charset="2"/>
              <a:buChar char="§"/>
            </a:pPr>
            <a:r>
              <a:rPr lang="cs-CZ" altLang="cs-CZ" sz="2000" dirty="0">
                <a:latin typeface="Calibri" panose="020F0502020204030204" pitchFamily="34" charset="0"/>
              </a:rPr>
              <a:t>údaj o kolektivních smlouvách,</a:t>
            </a:r>
          </a:p>
          <a:p>
            <a:pPr>
              <a:spcBef>
                <a:spcPct val="30000"/>
              </a:spcBef>
              <a:buFont typeface="Wingdings" pitchFamily="2" charset="2"/>
              <a:buNone/>
            </a:pPr>
            <a:r>
              <a:rPr lang="cs-CZ" altLang="cs-CZ" sz="2000" dirty="0">
                <a:latin typeface="Calibri" panose="020F0502020204030204" pitchFamily="34" charset="0"/>
              </a:rPr>
              <a:t>	</a:t>
            </a:r>
            <a:r>
              <a:rPr lang="cs-CZ" altLang="cs-CZ" sz="2200" dirty="0">
                <a:latin typeface="Calibri" panose="020F0502020204030204" pitchFamily="34" charset="0"/>
              </a:rPr>
              <a:t>pokud tyto informace nejsou uvedeny již v pracovní smlouvě.</a:t>
            </a:r>
          </a:p>
        </p:txBody>
      </p:sp>
      <p:sp>
        <p:nvSpPr>
          <p:cNvPr id="4"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16</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740774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Zkušební doba</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2215405"/>
            <a:ext cx="8229600" cy="4237931"/>
          </a:xfrm>
        </p:spPr>
        <p:txBody>
          <a:bodyPr/>
          <a:lstStyle/>
          <a:p>
            <a:pPr>
              <a:spcBef>
                <a:spcPts val="800"/>
              </a:spcBef>
            </a:pPr>
            <a:r>
              <a:rPr lang="cs-CZ" altLang="cs-CZ" sz="2600" dirty="0" smtClean="0">
                <a:latin typeface="Calibri" panose="020F0502020204030204" pitchFamily="34" charset="0"/>
              </a:rPr>
              <a:t>Je-li sjednána zkušební doba, nesmí </a:t>
            </a:r>
            <a:r>
              <a:rPr lang="cs-CZ" altLang="cs-CZ" sz="2600" dirty="0">
                <a:latin typeface="Calibri" panose="020F0502020204030204" pitchFamily="34" charset="0"/>
              </a:rPr>
              <a:t>být delší než 3 </a:t>
            </a:r>
            <a:r>
              <a:rPr lang="cs-CZ" altLang="cs-CZ" sz="2600" dirty="0" smtClean="0">
                <a:latin typeface="Calibri" panose="020F0502020204030204" pitchFamily="34" charset="0"/>
              </a:rPr>
              <a:t>měsíce.</a:t>
            </a:r>
          </a:p>
          <a:p>
            <a:pPr>
              <a:spcBef>
                <a:spcPts val="800"/>
              </a:spcBef>
            </a:pPr>
            <a:r>
              <a:rPr lang="cs-CZ" altLang="cs-CZ" sz="2600" dirty="0" smtClean="0">
                <a:latin typeface="Calibri" panose="020F0502020204030204" pitchFamily="34" charset="0"/>
              </a:rPr>
              <a:t>S vedoucími zaměstnanci lze sjednat zkušební dobu v délce až 6 měsíců.</a:t>
            </a:r>
            <a:endParaRPr lang="cs-CZ" altLang="cs-CZ" sz="2600" dirty="0">
              <a:latin typeface="Calibri" panose="020F0502020204030204" pitchFamily="34" charset="0"/>
            </a:endParaRPr>
          </a:p>
          <a:p>
            <a:pPr>
              <a:spcBef>
                <a:spcPts val="800"/>
              </a:spcBef>
            </a:pPr>
            <a:r>
              <a:rPr lang="cs-CZ" altLang="cs-CZ" sz="2600" dirty="0" smtClean="0">
                <a:latin typeface="Calibri" panose="020F0502020204030204" pitchFamily="34" charset="0"/>
              </a:rPr>
              <a:t>Zkušební doba musí být sjednána nejpozději v den, který byl sjednán jako den nástupu do práce.</a:t>
            </a:r>
            <a:endParaRPr lang="cs-CZ" altLang="cs-CZ" sz="2600" dirty="0">
              <a:latin typeface="Calibri" panose="020F0502020204030204" pitchFamily="34" charset="0"/>
            </a:endParaRPr>
          </a:p>
          <a:p>
            <a:pPr>
              <a:spcBef>
                <a:spcPts val="800"/>
              </a:spcBef>
            </a:pPr>
            <a:r>
              <a:rPr lang="cs-CZ" altLang="cs-CZ" sz="2600" dirty="0" smtClean="0">
                <a:latin typeface="Calibri" panose="020F0502020204030204" pitchFamily="34" charset="0"/>
              </a:rPr>
              <a:t>Zkušební doba se prodlužuje o dobu:</a:t>
            </a:r>
          </a:p>
          <a:p>
            <a:pPr lvl="1">
              <a:spcBef>
                <a:spcPts val="800"/>
              </a:spcBef>
              <a:buFont typeface="Wingdings" panose="05000000000000000000" pitchFamily="2" charset="2"/>
              <a:buChar char="§"/>
            </a:pPr>
            <a:r>
              <a:rPr lang="cs-CZ" altLang="cs-CZ" sz="2200" dirty="0" smtClean="0">
                <a:latin typeface="Calibri" panose="020F0502020204030204" pitchFamily="34" charset="0"/>
              </a:rPr>
              <a:t>celodenních překážek v práci,</a:t>
            </a:r>
          </a:p>
          <a:p>
            <a:pPr lvl="1">
              <a:spcBef>
                <a:spcPts val="800"/>
              </a:spcBef>
              <a:buFont typeface="Wingdings" panose="05000000000000000000" pitchFamily="2" charset="2"/>
              <a:buChar char="§"/>
            </a:pPr>
            <a:r>
              <a:rPr lang="cs-CZ" altLang="cs-CZ" sz="2200" dirty="0" smtClean="0">
                <a:latin typeface="Calibri" panose="020F0502020204030204" pitchFamily="34" charset="0"/>
              </a:rPr>
              <a:t>celodenní čerpání dovolené.</a:t>
            </a:r>
            <a:endParaRPr lang="cs-CZ" altLang="cs-CZ" sz="2200"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17</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473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914400" y="1052736"/>
            <a:ext cx="7772400" cy="503237"/>
          </a:xfrm>
        </p:spPr>
        <p:txBody>
          <a:bodyPr/>
          <a:lstStyle/>
          <a:p>
            <a:pPr algn="ctr">
              <a:lnSpc>
                <a:spcPct val="100000"/>
              </a:lnSpc>
              <a:spcBef>
                <a:spcPts val="800"/>
              </a:spcBef>
            </a:pPr>
            <a:r>
              <a:rPr lang="cs-CZ" sz="3800" dirty="0" smtClean="0">
                <a:solidFill>
                  <a:schemeClr val="tx2"/>
                </a:solidFill>
                <a:latin typeface="Calibri" pitchFamily="34" charset="0"/>
              </a:rPr>
              <a:t>Pracovní poměr na dobu určitou</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783357"/>
            <a:ext cx="8229600" cy="4669979"/>
          </a:xfrm>
        </p:spPr>
        <p:txBody>
          <a:bodyPr/>
          <a:lstStyle/>
          <a:p>
            <a:pPr>
              <a:spcBef>
                <a:spcPts val="800"/>
              </a:spcBef>
            </a:pPr>
            <a:r>
              <a:rPr lang="cs-CZ" altLang="cs-CZ" sz="2000" dirty="0" smtClean="0">
                <a:latin typeface="Calibri" panose="020F0502020204030204" pitchFamily="34" charset="0"/>
              </a:rPr>
              <a:t>Je-li pracovní poměr sjednán s tím, že má po uplynutí určité doby skončit, jde o pracovní poměr na dobu určitou.</a:t>
            </a:r>
          </a:p>
          <a:p>
            <a:pPr>
              <a:spcBef>
                <a:spcPts val="800"/>
              </a:spcBef>
            </a:pPr>
            <a:r>
              <a:rPr lang="cs-CZ" altLang="cs-CZ" sz="2000" dirty="0" smtClean="0">
                <a:latin typeface="Calibri" panose="020F0502020204030204" pitchFamily="34" charset="0"/>
              </a:rPr>
              <a:t>Není-li sjednána doba trvání, jde o pracovní poměr na dobu neurčitou (nevyvratitelná domněnka).</a:t>
            </a:r>
          </a:p>
          <a:p>
            <a:pPr>
              <a:spcBef>
                <a:spcPts val="800"/>
              </a:spcBef>
            </a:pPr>
            <a:r>
              <a:rPr lang="cs-CZ" altLang="cs-CZ" sz="2000" dirty="0">
                <a:latin typeface="Calibri" panose="020F0502020204030204" pitchFamily="34" charset="0"/>
              </a:rPr>
              <a:t>Aby byl založen pracovní poměr na dobu určitou, musí strany ve smlouvě vyjádřit, jak dlouho má pracovní poměr trvat.</a:t>
            </a:r>
          </a:p>
          <a:p>
            <a:pPr>
              <a:spcBef>
                <a:spcPts val="800"/>
              </a:spcBef>
            </a:pPr>
            <a:r>
              <a:rPr lang="cs-CZ" altLang="cs-CZ" sz="2000" dirty="0">
                <a:latin typeface="Calibri" panose="020F0502020204030204" pitchFamily="34" charset="0"/>
              </a:rPr>
              <a:t>Doba trvání může být vyjádřena prostřednictvím:</a:t>
            </a:r>
          </a:p>
          <a:p>
            <a:pPr lvl="1">
              <a:spcBef>
                <a:spcPts val="800"/>
              </a:spcBef>
              <a:buFont typeface="Wingdings" panose="05000000000000000000" pitchFamily="2" charset="2"/>
              <a:buChar char="§"/>
            </a:pPr>
            <a:r>
              <a:rPr lang="cs-CZ" altLang="cs-CZ" sz="1800" dirty="0">
                <a:latin typeface="Calibri" panose="020F0502020204030204" pitchFamily="34" charset="0"/>
              </a:rPr>
              <a:t>data,</a:t>
            </a:r>
          </a:p>
          <a:p>
            <a:pPr lvl="1">
              <a:spcBef>
                <a:spcPts val="800"/>
              </a:spcBef>
              <a:buFont typeface="Wingdings" panose="05000000000000000000" pitchFamily="2" charset="2"/>
              <a:buChar char="§"/>
            </a:pPr>
            <a:r>
              <a:rPr lang="cs-CZ" altLang="cs-CZ" sz="1800" dirty="0">
                <a:latin typeface="Calibri" panose="020F0502020204030204" pitchFamily="34" charset="0"/>
              </a:rPr>
              <a:t>doby,</a:t>
            </a:r>
          </a:p>
          <a:p>
            <a:pPr lvl="1">
              <a:spcBef>
                <a:spcPts val="800"/>
              </a:spcBef>
              <a:buFont typeface="Wingdings" panose="05000000000000000000" pitchFamily="2" charset="2"/>
              <a:buChar char="§"/>
            </a:pPr>
            <a:r>
              <a:rPr lang="cs-CZ" altLang="cs-CZ" sz="1800" dirty="0">
                <a:latin typeface="Calibri" panose="020F0502020204030204" pitchFamily="34" charset="0"/>
              </a:rPr>
              <a:t>podmínky,</a:t>
            </a:r>
          </a:p>
          <a:p>
            <a:pPr lvl="1">
              <a:spcBef>
                <a:spcPts val="800"/>
              </a:spcBef>
              <a:buFont typeface="Wingdings" panose="05000000000000000000" pitchFamily="2" charset="2"/>
              <a:buChar char="§"/>
            </a:pPr>
            <a:r>
              <a:rPr lang="cs-CZ" altLang="cs-CZ" sz="1800" dirty="0" smtClean="0">
                <a:latin typeface="Calibri" panose="020F0502020204030204" pitchFamily="34" charset="0"/>
              </a:rPr>
              <a:t>kombinace </a:t>
            </a:r>
            <a:r>
              <a:rPr lang="cs-CZ" altLang="cs-CZ" sz="1800" dirty="0">
                <a:latin typeface="Calibri" panose="020F0502020204030204" pitchFamily="34" charset="0"/>
              </a:rPr>
              <a:t>výše uvedeného (alternativní sjednání konce doby určité</a:t>
            </a:r>
            <a:r>
              <a:rPr lang="cs-CZ" altLang="cs-CZ" sz="1800" dirty="0" smtClean="0">
                <a:latin typeface="Calibri" panose="020F0502020204030204" pitchFamily="34" charset="0"/>
              </a:rPr>
              <a:t>).</a:t>
            </a:r>
          </a:p>
          <a:p>
            <a:pPr>
              <a:spcBef>
                <a:spcPts val="800"/>
              </a:spcBef>
            </a:pPr>
            <a:r>
              <a:rPr lang="cs-CZ" altLang="cs-CZ" sz="2000" dirty="0">
                <a:latin typeface="Calibri" panose="020F0502020204030204" pitchFamily="34" charset="0"/>
              </a:rPr>
              <a:t>Dobu trvání pracovního poměru lze změnit z doby neurčité na dobu určitou.</a:t>
            </a:r>
          </a:p>
          <a:p>
            <a:pPr>
              <a:spcBef>
                <a:spcPts val="800"/>
              </a:spcBef>
            </a:pPr>
            <a:endParaRPr lang="cs-CZ" altLang="cs-CZ" sz="2000" dirty="0" smtClean="0">
              <a:latin typeface="Calibri" panose="020F0502020204030204" pitchFamily="34" charset="0"/>
            </a:endParaRPr>
          </a:p>
        </p:txBody>
      </p:sp>
      <p:sp>
        <p:nvSpPr>
          <p:cNvPr id="3" name="Zástupný symbol pro číslo snímku 2"/>
          <p:cNvSpPr>
            <a:spLocks noGrp="1"/>
          </p:cNvSpPr>
          <p:nvPr>
            <p:ph type="sldNum" sz="quarter" idx="4294967295"/>
          </p:nvPr>
        </p:nvSpPr>
        <p:spPr>
          <a:xfrm>
            <a:off x="6553200" y="6356350"/>
            <a:ext cx="2133600" cy="365125"/>
          </a:xfrm>
          <a:prstGeom prst="rect">
            <a:avLst/>
          </a:prstGeom>
        </p:spPr>
        <p:txBody>
          <a:bodyPr/>
          <a:lstStyle/>
          <a:p>
            <a:pPr>
              <a:defRPr/>
            </a:pPr>
            <a:fld id="{15566E08-6ACB-48F2-9533-C370E13795B6}" type="slidenum">
              <a:rPr lang="cs-CZ" smtClean="0">
                <a:latin typeface="Calibri" panose="020F0502020204030204" pitchFamily="34" charset="0"/>
              </a:rPr>
              <a:pPr>
                <a:defRPr/>
              </a:pPr>
              <a:t>18</a:t>
            </a:fld>
            <a:endParaRPr lang="cs-CZ" dirty="0">
              <a:latin typeface="Calibri" panose="020F0502020204030204" pitchFamily="34" charset="0"/>
            </a:endParaRPr>
          </a:p>
        </p:txBody>
      </p:sp>
    </p:spTree>
    <p:extLst>
      <p:ext uri="{BB962C8B-B14F-4D97-AF65-F5344CB8AC3E}">
        <p14:creationId xmlns:p14="http://schemas.microsoft.com/office/powerpoint/2010/main" val="1936824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914400" y="1053555"/>
            <a:ext cx="7772400" cy="503237"/>
          </a:xfrm>
        </p:spPr>
        <p:txBody>
          <a:bodyPr/>
          <a:lstStyle/>
          <a:p>
            <a:pPr algn="ctr">
              <a:lnSpc>
                <a:spcPct val="100000"/>
              </a:lnSpc>
              <a:spcBef>
                <a:spcPts val="800"/>
              </a:spcBef>
            </a:pPr>
            <a:r>
              <a:rPr lang="cs-CZ" sz="3800" dirty="0" smtClean="0">
                <a:solidFill>
                  <a:schemeClr val="tx2"/>
                </a:solidFill>
                <a:latin typeface="Calibri" pitchFamily="34" charset="0"/>
              </a:rPr>
              <a:t>Pracovní poměr na dobu určitou</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783357"/>
            <a:ext cx="8229600" cy="4669979"/>
          </a:xfrm>
        </p:spPr>
        <p:txBody>
          <a:bodyPr/>
          <a:lstStyle/>
          <a:p>
            <a:pPr>
              <a:spcBef>
                <a:spcPts val="800"/>
              </a:spcBef>
            </a:pPr>
            <a:r>
              <a:rPr lang="cs-CZ" altLang="cs-CZ" sz="2100" dirty="0">
                <a:latin typeface="Calibri" panose="020F0502020204030204" pitchFamily="34" charset="0"/>
              </a:rPr>
              <a:t>Doba určitá nesmí trvat déle, než 3 roky.</a:t>
            </a:r>
          </a:p>
          <a:p>
            <a:pPr>
              <a:spcBef>
                <a:spcPts val="800"/>
              </a:spcBef>
            </a:pPr>
            <a:r>
              <a:rPr lang="cs-CZ" altLang="cs-CZ" sz="2100" dirty="0">
                <a:latin typeface="Calibri" panose="020F0502020204030204" pitchFamily="34" charset="0"/>
              </a:rPr>
              <a:t>Sjednání pracovního poměru na dobu určitou lze mezi týmiž smluvními stranami opakovat nejvýše dvakrát. Celkem smí být tedy pracovní poměr sjednán až třikrát po sobě.</a:t>
            </a:r>
          </a:p>
          <a:p>
            <a:pPr>
              <a:spcBef>
                <a:spcPts val="800"/>
              </a:spcBef>
            </a:pPr>
            <a:r>
              <a:rPr lang="cs-CZ" altLang="cs-CZ" sz="2100" dirty="0">
                <a:latin typeface="Calibri" panose="020F0502020204030204" pitchFamily="34" charset="0"/>
              </a:rPr>
              <a:t>Za opakování pracovního poměru na dobu určitou se považuje i jeho prodloužení.</a:t>
            </a:r>
          </a:p>
          <a:p>
            <a:pPr>
              <a:spcBef>
                <a:spcPts val="800"/>
              </a:spcBef>
            </a:pPr>
            <a:r>
              <a:rPr lang="cs-CZ" altLang="cs-CZ" sz="2100" dirty="0">
                <a:latin typeface="Calibri" panose="020F0502020204030204" pitchFamily="34" charset="0"/>
              </a:rPr>
              <a:t>Jestliže od skončení předchozího pracovního poměru na dobu určitou uplyne doba 3 let, k předchozímu pracovnímu poměru na dobu určitou mezi týmiž smluvními stranami se nepřihlíží.</a:t>
            </a:r>
          </a:p>
          <a:p>
            <a:pPr>
              <a:spcBef>
                <a:spcPts val="800"/>
              </a:spcBef>
            </a:pPr>
            <a:r>
              <a:rPr lang="cs-CZ" altLang="cs-CZ" sz="2100" dirty="0" smtClean="0">
                <a:latin typeface="Calibri" panose="020F0502020204030204" pitchFamily="34" charset="0"/>
              </a:rPr>
              <a:t>Omezení se nevztahuje na:</a:t>
            </a:r>
          </a:p>
          <a:p>
            <a:pPr lvl="1">
              <a:spcBef>
                <a:spcPts val="800"/>
              </a:spcBef>
              <a:buFont typeface="Wingdings" panose="05000000000000000000" pitchFamily="2" charset="2"/>
              <a:buChar char="§"/>
            </a:pPr>
            <a:r>
              <a:rPr lang="cs-CZ" altLang="cs-CZ" sz="1800" dirty="0" smtClean="0">
                <a:latin typeface="Calibri" panose="020F0502020204030204" pitchFamily="34" charset="0"/>
              </a:rPr>
              <a:t>případy, kdy zvláštní předpis předpokládá, že pracovní poměr může trvat jen po určitou dobu,</a:t>
            </a:r>
          </a:p>
          <a:p>
            <a:pPr lvl="1">
              <a:spcBef>
                <a:spcPts val="800"/>
              </a:spcBef>
              <a:buFont typeface="Wingdings" panose="05000000000000000000" pitchFamily="2" charset="2"/>
              <a:buChar char="§"/>
            </a:pPr>
            <a:r>
              <a:rPr lang="cs-CZ" altLang="cs-CZ" sz="1800" dirty="0" smtClean="0">
                <a:latin typeface="Calibri" panose="020F0502020204030204" pitchFamily="34" charset="0"/>
              </a:rPr>
              <a:t>agenturní zaměstnávání.</a:t>
            </a:r>
            <a:endParaRPr lang="cs-CZ" altLang="cs-CZ" sz="1800" dirty="0">
              <a:latin typeface="Calibri" panose="020F0502020204030204" pitchFamily="34" charset="0"/>
            </a:endParaRPr>
          </a:p>
        </p:txBody>
      </p:sp>
      <p:sp>
        <p:nvSpPr>
          <p:cNvPr id="3" name="Zástupný symbol pro číslo snímku 2"/>
          <p:cNvSpPr>
            <a:spLocks noGrp="1"/>
          </p:cNvSpPr>
          <p:nvPr>
            <p:ph type="sldNum" sz="quarter" idx="4294967295"/>
          </p:nvPr>
        </p:nvSpPr>
        <p:spPr>
          <a:xfrm>
            <a:off x="6553200" y="6356350"/>
            <a:ext cx="2133600" cy="365125"/>
          </a:xfrm>
          <a:prstGeom prst="rect">
            <a:avLst/>
          </a:prstGeom>
        </p:spPr>
        <p:txBody>
          <a:bodyPr/>
          <a:lstStyle/>
          <a:p>
            <a:pPr>
              <a:defRPr/>
            </a:pPr>
            <a:fld id="{15566E08-6ACB-48F2-9533-C370E13795B6}" type="slidenum">
              <a:rPr lang="cs-CZ" smtClean="0">
                <a:latin typeface="Calibri" panose="020F0502020204030204" pitchFamily="34" charset="0"/>
              </a:rPr>
              <a:pPr>
                <a:defRPr/>
              </a:pPr>
              <a:t>19</a:t>
            </a:fld>
            <a:endParaRPr lang="cs-CZ" dirty="0">
              <a:latin typeface="Calibri" panose="020F0502020204030204" pitchFamily="34" charset="0"/>
            </a:endParaRPr>
          </a:p>
        </p:txBody>
      </p:sp>
    </p:spTree>
    <p:extLst>
      <p:ext uri="{BB962C8B-B14F-4D97-AF65-F5344CB8AC3E}">
        <p14:creationId xmlns:p14="http://schemas.microsoft.com/office/powerpoint/2010/main" val="2638672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611560" y="1125538"/>
            <a:ext cx="7772400" cy="503237"/>
          </a:xfrm>
        </p:spPr>
        <p:txBody>
          <a:bodyPr/>
          <a:lstStyle/>
          <a:p>
            <a:pPr algn="ctr">
              <a:lnSpc>
                <a:spcPct val="100000"/>
              </a:lnSpc>
              <a:spcBef>
                <a:spcPts val="800"/>
              </a:spcBef>
            </a:pPr>
            <a:r>
              <a:rPr lang="cs-CZ" dirty="0">
                <a:latin typeface="Calibri" panose="020F0502020204030204" pitchFamily="34" charset="0"/>
              </a:rPr>
              <a:t>Předsmluvní vztahy</a:t>
            </a:r>
          </a:p>
        </p:txBody>
      </p:sp>
      <p:sp>
        <p:nvSpPr>
          <p:cNvPr id="6" name="Zástupný symbol pro obsah 5"/>
          <p:cNvSpPr>
            <a:spLocks noGrp="1"/>
          </p:cNvSpPr>
          <p:nvPr>
            <p:ph idx="1"/>
          </p:nvPr>
        </p:nvSpPr>
        <p:spPr>
          <a:xfrm>
            <a:off x="467544" y="2071389"/>
            <a:ext cx="8229600" cy="4021907"/>
          </a:xfrm>
        </p:spPr>
        <p:txBody>
          <a:bodyPr/>
          <a:lstStyle/>
          <a:p>
            <a:pPr>
              <a:lnSpc>
                <a:spcPct val="100000"/>
              </a:lnSpc>
              <a:spcBef>
                <a:spcPts val="800"/>
              </a:spcBef>
            </a:pPr>
            <a:r>
              <a:rPr lang="cs-CZ" altLang="cs-CZ" sz="2400" dirty="0" smtClean="0">
                <a:latin typeface="Calibri" panose="020F0502020204030204" pitchFamily="34" charset="0"/>
              </a:rPr>
              <a:t>Postup při výběru nových zaměstnanců volí sám zaměstnavatel, pokud není ve výjimečných případech přímo upraven zákonem.</a:t>
            </a:r>
          </a:p>
          <a:p>
            <a:pPr>
              <a:lnSpc>
                <a:spcPct val="100000"/>
              </a:lnSpc>
              <a:spcBef>
                <a:spcPts val="800"/>
              </a:spcBef>
            </a:pPr>
            <a:r>
              <a:rPr lang="cs-CZ" altLang="cs-CZ" sz="2400" dirty="0" smtClean="0">
                <a:latin typeface="Calibri" panose="020F0502020204030204" pitchFamily="34" charset="0"/>
              </a:rPr>
              <a:t>Zaměstnavatel sám stanovuje požadavky kladené na zaměstnance a další kritéria pro výběr vhodného uchazeče.</a:t>
            </a:r>
          </a:p>
          <a:p>
            <a:pPr>
              <a:lnSpc>
                <a:spcPct val="100000"/>
              </a:lnSpc>
              <a:spcBef>
                <a:spcPts val="800"/>
              </a:spcBef>
            </a:pPr>
            <a:r>
              <a:rPr lang="cs-CZ" altLang="cs-CZ" sz="2400" dirty="0" smtClean="0">
                <a:latin typeface="Calibri" panose="020F0502020204030204" pitchFamily="34" charset="0"/>
              </a:rPr>
              <a:t>Nesmí se dopustit diskriminace nebo nerovného zacházení.</a:t>
            </a:r>
          </a:p>
          <a:p>
            <a:pPr>
              <a:lnSpc>
                <a:spcPct val="100000"/>
              </a:lnSpc>
              <a:spcBef>
                <a:spcPts val="800"/>
              </a:spcBef>
            </a:pPr>
            <a:r>
              <a:rPr lang="cs-CZ" altLang="cs-CZ" sz="2400" dirty="0" smtClean="0">
                <a:latin typeface="Calibri" panose="020F0502020204030204" pitchFamily="34" charset="0"/>
              </a:rPr>
              <a:t>Odmítnutého uchazeče nemusí zaměstnavatel informovat o důvodech odmítnutí.</a:t>
            </a:r>
          </a:p>
          <a:p>
            <a:pPr>
              <a:lnSpc>
                <a:spcPct val="100000"/>
              </a:lnSpc>
              <a:spcBef>
                <a:spcPts val="800"/>
              </a:spcBef>
            </a:pPr>
            <a:endParaRPr lang="cs-CZ" dirty="0">
              <a:latin typeface="Calibri" panose="020F0502020204030204" pitchFamily="34" charset="0"/>
            </a:endParaRPr>
          </a:p>
        </p:txBody>
      </p:sp>
      <p:sp>
        <p:nvSpPr>
          <p:cNvPr id="3" name="Zástupný symbol pro číslo snímku 2"/>
          <p:cNvSpPr>
            <a:spLocks noGrp="1"/>
          </p:cNvSpPr>
          <p:nvPr>
            <p:ph type="sldNum" sz="quarter" idx="11"/>
          </p:nvPr>
        </p:nvSpPr>
        <p:spPr/>
        <p:txBody>
          <a:bodyPr/>
          <a:lstStyle/>
          <a:p>
            <a:pPr>
              <a:defRPr/>
            </a:pPr>
            <a:fld id="{15566E08-6ACB-48F2-9533-C370E13795B6}" type="slidenum">
              <a:rPr lang="cs-CZ" b="0" smtClean="0">
                <a:solidFill>
                  <a:srgbClr val="000000"/>
                </a:solidFill>
                <a:latin typeface="Calibri" panose="020F0502020204030204" pitchFamily="34" charset="0"/>
              </a:rPr>
              <a:pPr>
                <a:defRPr/>
              </a:pPr>
              <a:t>2</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958209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914400" y="1053555"/>
            <a:ext cx="7772400" cy="503237"/>
          </a:xfrm>
        </p:spPr>
        <p:txBody>
          <a:bodyPr/>
          <a:lstStyle/>
          <a:p>
            <a:pPr algn="ctr">
              <a:lnSpc>
                <a:spcPct val="100000"/>
              </a:lnSpc>
              <a:spcBef>
                <a:spcPts val="800"/>
              </a:spcBef>
            </a:pPr>
            <a:r>
              <a:rPr lang="cs-CZ" sz="3800" dirty="0">
                <a:solidFill>
                  <a:schemeClr val="tx2"/>
                </a:solidFill>
                <a:latin typeface="Calibri" pitchFamily="34" charset="0"/>
              </a:rPr>
              <a:t>Pracovní poměr na dobu určitou</a:t>
            </a:r>
          </a:p>
        </p:txBody>
      </p:sp>
      <p:sp>
        <p:nvSpPr>
          <p:cNvPr id="6" name="Zástupný symbol pro obsah 5"/>
          <p:cNvSpPr>
            <a:spLocks noGrp="1"/>
          </p:cNvSpPr>
          <p:nvPr>
            <p:ph idx="1"/>
          </p:nvPr>
        </p:nvSpPr>
        <p:spPr>
          <a:xfrm>
            <a:off x="467544" y="1783357"/>
            <a:ext cx="8229600" cy="4669979"/>
          </a:xfrm>
        </p:spPr>
        <p:txBody>
          <a:bodyPr/>
          <a:lstStyle/>
          <a:p>
            <a:pPr>
              <a:spcBef>
                <a:spcPts val="800"/>
              </a:spcBef>
            </a:pPr>
            <a:r>
              <a:rPr lang="cs-CZ" sz="2000" dirty="0" smtClean="0">
                <a:latin typeface="Calibri" panose="020F0502020204030204" pitchFamily="34" charset="0"/>
              </a:rPr>
              <a:t>Omezení pro sjednávání doby určité pravidla neplatí, pokud jsou u </a:t>
            </a:r>
            <a:r>
              <a:rPr lang="cs-CZ" sz="2000" dirty="0">
                <a:latin typeface="Calibri" panose="020F0502020204030204" pitchFamily="34" charset="0"/>
              </a:rPr>
              <a:t>zaměstnavatele dány vážné provozní důvody nebo důvody spočívající ve zvláštní povaze práce, na jejichž základě nelze na zaměstnavateli spravedlivě požadovat, aby zaměstnanci, který má tuto práci vykonávat, navrhl založení pracovního poměru na dobu </a:t>
            </a:r>
            <a:r>
              <a:rPr lang="cs-CZ" sz="2000" dirty="0" smtClean="0">
                <a:latin typeface="Calibri" panose="020F0502020204030204" pitchFamily="34" charset="0"/>
              </a:rPr>
              <a:t>neurčitou.</a:t>
            </a:r>
          </a:p>
          <a:p>
            <a:pPr>
              <a:spcBef>
                <a:spcPts val="800"/>
              </a:spcBef>
            </a:pPr>
            <a:r>
              <a:rPr lang="cs-CZ" sz="2000" dirty="0" smtClean="0">
                <a:latin typeface="Calibri" panose="020F0502020204030204" pitchFamily="34" charset="0"/>
              </a:rPr>
              <a:t>V takovémto případě se uplatní jiný postup, pokud dohoda zaměstnavatele s odborovou organizací upraví:</a:t>
            </a:r>
          </a:p>
          <a:p>
            <a:pPr lvl="1">
              <a:spcBef>
                <a:spcPts val="800"/>
              </a:spcBef>
              <a:buFont typeface="Wingdings" panose="05000000000000000000" pitchFamily="2" charset="2"/>
              <a:buChar char="§"/>
            </a:pPr>
            <a:r>
              <a:rPr lang="cs-CZ" sz="1600" dirty="0" smtClean="0">
                <a:latin typeface="Calibri" panose="020F0502020204030204" pitchFamily="34" charset="0"/>
              </a:rPr>
              <a:t>bližší </a:t>
            </a:r>
            <a:r>
              <a:rPr lang="cs-CZ" sz="1600" dirty="0">
                <a:latin typeface="Calibri" panose="020F0502020204030204" pitchFamily="34" charset="0"/>
              </a:rPr>
              <a:t>vymezení </a:t>
            </a:r>
            <a:r>
              <a:rPr lang="cs-CZ" sz="1600" dirty="0" smtClean="0">
                <a:latin typeface="Calibri" panose="020F0502020204030204" pitchFamily="34" charset="0"/>
              </a:rPr>
              <a:t>důvodů,</a:t>
            </a:r>
          </a:p>
          <a:p>
            <a:pPr lvl="1">
              <a:spcBef>
                <a:spcPts val="800"/>
              </a:spcBef>
              <a:buFont typeface="Wingdings" panose="05000000000000000000" pitchFamily="2" charset="2"/>
              <a:buChar char="§"/>
            </a:pPr>
            <a:r>
              <a:rPr lang="cs-CZ" sz="1600" dirty="0" smtClean="0">
                <a:latin typeface="Calibri" panose="020F0502020204030204" pitchFamily="34" charset="0"/>
              </a:rPr>
              <a:t>pravidla </a:t>
            </a:r>
            <a:r>
              <a:rPr lang="cs-CZ" sz="1600" dirty="0">
                <a:latin typeface="Calibri" panose="020F0502020204030204" pitchFamily="34" charset="0"/>
              </a:rPr>
              <a:t>jiného postupu zaměstnavatele při sjednávání a opakování </a:t>
            </a:r>
            <a:r>
              <a:rPr lang="cs-CZ" sz="1600" dirty="0" smtClean="0">
                <a:latin typeface="Calibri" panose="020F0502020204030204" pitchFamily="34" charset="0"/>
              </a:rPr>
              <a:t> pracovního </a:t>
            </a:r>
            <a:r>
              <a:rPr lang="cs-CZ" sz="1600" dirty="0">
                <a:latin typeface="Calibri" panose="020F0502020204030204" pitchFamily="34" charset="0"/>
              </a:rPr>
              <a:t>poměru na dobu určitou,</a:t>
            </a:r>
          </a:p>
          <a:p>
            <a:pPr lvl="1">
              <a:spcBef>
                <a:spcPts val="800"/>
              </a:spcBef>
              <a:buFont typeface="Wingdings" panose="05000000000000000000" pitchFamily="2" charset="2"/>
              <a:buChar char="§"/>
            </a:pPr>
            <a:r>
              <a:rPr lang="cs-CZ" sz="1600" dirty="0" smtClean="0">
                <a:latin typeface="Calibri" panose="020F0502020204030204" pitchFamily="34" charset="0"/>
              </a:rPr>
              <a:t>okruh </a:t>
            </a:r>
            <a:r>
              <a:rPr lang="cs-CZ" sz="1600" dirty="0">
                <a:latin typeface="Calibri" panose="020F0502020204030204" pitchFamily="34" charset="0"/>
              </a:rPr>
              <a:t>zaměstnanců zaměstnavatele, kterých se bude jiný </a:t>
            </a:r>
            <a:r>
              <a:rPr lang="cs-CZ" sz="1600" dirty="0" smtClean="0">
                <a:latin typeface="Calibri" panose="020F0502020204030204" pitchFamily="34" charset="0"/>
              </a:rPr>
              <a:t>postup </a:t>
            </a:r>
            <a:r>
              <a:rPr lang="cs-CZ" sz="1600" dirty="0">
                <a:latin typeface="Calibri" panose="020F0502020204030204" pitchFamily="34" charset="0"/>
              </a:rPr>
              <a:t>týkat,</a:t>
            </a:r>
          </a:p>
          <a:p>
            <a:pPr lvl="1">
              <a:spcBef>
                <a:spcPts val="800"/>
              </a:spcBef>
              <a:buFont typeface="Wingdings" panose="05000000000000000000" pitchFamily="2" charset="2"/>
              <a:buChar char="§"/>
            </a:pPr>
            <a:r>
              <a:rPr lang="cs-CZ" sz="1600" dirty="0" smtClean="0">
                <a:latin typeface="Calibri" panose="020F0502020204030204" pitchFamily="34" charset="0"/>
              </a:rPr>
              <a:t>dobu</a:t>
            </a:r>
            <a:r>
              <a:rPr lang="cs-CZ" sz="1600" dirty="0">
                <a:latin typeface="Calibri" panose="020F0502020204030204" pitchFamily="34" charset="0"/>
              </a:rPr>
              <a:t>, na kterou se tato dohoda uzavírá.</a:t>
            </a:r>
          </a:p>
          <a:p>
            <a:pPr>
              <a:spcBef>
                <a:spcPts val="800"/>
              </a:spcBef>
            </a:pPr>
            <a:r>
              <a:rPr lang="cs-CZ" sz="2000" dirty="0" smtClean="0">
                <a:latin typeface="Calibri" panose="020F0502020204030204" pitchFamily="34" charset="0"/>
              </a:rPr>
              <a:t>Pokud u zaměstnavatele nepůsobí odborová organizace, může být dohoda nahrazena vnitřním předpisem.</a:t>
            </a:r>
          </a:p>
        </p:txBody>
      </p:sp>
      <p:sp>
        <p:nvSpPr>
          <p:cNvPr id="3" name="Zástupný symbol pro číslo snímku 2"/>
          <p:cNvSpPr>
            <a:spLocks noGrp="1"/>
          </p:cNvSpPr>
          <p:nvPr>
            <p:ph type="sldNum" sz="quarter" idx="4294967295"/>
          </p:nvPr>
        </p:nvSpPr>
        <p:spPr>
          <a:xfrm>
            <a:off x="6553200" y="6356350"/>
            <a:ext cx="2133600" cy="365125"/>
          </a:xfrm>
          <a:prstGeom prst="rect">
            <a:avLst/>
          </a:prstGeom>
        </p:spPr>
        <p:txBody>
          <a:bodyPr/>
          <a:lstStyle/>
          <a:p>
            <a:pPr>
              <a:defRPr/>
            </a:pPr>
            <a:fld id="{15566E08-6ACB-48F2-9533-C370E13795B6}" type="slidenum">
              <a:rPr lang="cs-CZ" smtClean="0">
                <a:latin typeface="Calibri" panose="020F0502020204030204" pitchFamily="34" charset="0"/>
              </a:rPr>
              <a:pPr>
                <a:defRPr/>
              </a:pPr>
              <a:t>20</a:t>
            </a:fld>
            <a:endParaRPr lang="cs-CZ" dirty="0">
              <a:latin typeface="Calibri" panose="020F0502020204030204" pitchFamily="34" charset="0"/>
            </a:endParaRPr>
          </a:p>
        </p:txBody>
      </p:sp>
    </p:spTree>
    <p:extLst>
      <p:ext uri="{BB962C8B-B14F-4D97-AF65-F5344CB8AC3E}">
        <p14:creationId xmlns:p14="http://schemas.microsoft.com/office/powerpoint/2010/main" val="195126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914400" y="1053555"/>
            <a:ext cx="7772400" cy="503237"/>
          </a:xfrm>
        </p:spPr>
        <p:txBody>
          <a:bodyPr/>
          <a:lstStyle/>
          <a:p>
            <a:pPr algn="ctr">
              <a:lnSpc>
                <a:spcPct val="100000"/>
              </a:lnSpc>
              <a:spcBef>
                <a:spcPts val="800"/>
              </a:spcBef>
            </a:pPr>
            <a:r>
              <a:rPr lang="cs-CZ" sz="3800" dirty="0">
                <a:solidFill>
                  <a:schemeClr val="tx2"/>
                </a:solidFill>
                <a:latin typeface="Calibri" pitchFamily="34" charset="0"/>
              </a:rPr>
              <a:t>Pracovní poměr na dobu určitou</a:t>
            </a:r>
          </a:p>
        </p:txBody>
      </p:sp>
      <p:sp>
        <p:nvSpPr>
          <p:cNvPr id="6" name="Zástupný symbol pro obsah 5"/>
          <p:cNvSpPr>
            <a:spLocks noGrp="1"/>
          </p:cNvSpPr>
          <p:nvPr>
            <p:ph idx="1"/>
          </p:nvPr>
        </p:nvSpPr>
        <p:spPr>
          <a:xfrm>
            <a:off x="467544" y="1927373"/>
            <a:ext cx="8229600" cy="4381947"/>
          </a:xfrm>
        </p:spPr>
        <p:txBody>
          <a:bodyPr/>
          <a:lstStyle/>
          <a:p>
            <a:pPr>
              <a:spcBef>
                <a:spcPts val="800"/>
              </a:spcBef>
            </a:pPr>
            <a:r>
              <a:rPr lang="cs-CZ" sz="2400" dirty="0" smtClean="0">
                <a:latin typeface="Calibri" panose="020F0502020204030204" pitchFamily="34" charset="0"/>
              </a:rPr>
              <a:t>Pokud byl se zaměstnancem sjednán pracovní poměr na dobu určitou v rozporu se zákonem, mění se v pracovní poměr na dobu neurčitou, pokud zaměstnanec před uplynutím doby trvání pracovního poměru písemně sdělil zaměstnavateli, že trvá na dalším zaměstnávání.</a:t>
            </a:r>
          </a:p>
          <a:p>
            <a:pPr>
              <a:spcBef>
                <a:spcPts val="800"/>
              </a:spcBef>
            </a:pPr>
            <a:r>
              <a:rPr lang="cs-CZ" sz="2400" dirty="0" smtClean="0">
                <a:latin typeface="Calibri" panose="020F0502020204030204" pitchFamily="34" charset="0"/>
              </a:rPr>
              <a:t>Kdyby zaměstnanec nesdělil, že trvá na dalším zaměstnávání, pracovní poměr uplynutím sjednané doby skončí.</a:t>
            </a:r>
          </a:p>
          <a:p>
            <a:pPr>
              <a:spcBef>
                <a:spcPts val="800"/>
              </a:spcBef>
            </a:pPr>
            <a:r>
              <a:rPr lang="cs-CZ" dirty="0" smtClean="0">
                <a:latin typeface="Calibri" panose="020F0502020204030204" pitchFamily="34" charset="0"/>
              </a:rPr>
              <a:t>Sdělil-li zaměstnanec, že trvá na dalším zaměstnávání, musí zaměstnavatel podat do 2 měsíců žalobu na určení, že byly splněny podmínky ke sjednání doby určité a pracovní poměr skončil. Pokud to neudělá, má zaměstnanec pracovní poměr na dobu neurčitou.</a:t>
            </a:r>
            <a:endParaRPr lang="cs-CZ" sz="2400" dirty="0" smtClean="0">
              <a:latin typeface="Calibri" panose="020F0502020204030204" pitchFamily="34" charset="0"/>
            </a:endParaRPr>
          </a:p>
        </p:txBody>
      </p:sp>
      <p:sp>
        <p:nvSpPr>
          <p:cNvPr id="3" name="Zástupný symbol pro číslo snímku 2"/>
          <p:cNvSpPr>
            <a:spLocks noGrp="1"/>
          </p:cNvSpPr>
          <p:nvPr>
            <p:ph type="sldNum" sz="quarter" idx="4294967295"/>
          </p:nvPr>
        </p:nvSpPr>
        <p:spPr>
          <a:xfrm>
            <a:off x="6553200" y="6356350"/>
            <a:ext cx="2133600" cy="365125"/>
          </a:xfrm>
          <a:prstGeom prst="rect">
            <a:avLst/>
          </a:prstGeom>
        </p:spPr>
        <p:txBody>
          <a:bodyPr/>
          <a:lstStyle/>
          <a:p>
            <a:pPr>
              <a:defRPr/>
            </a:pPr>
            <a:fld id="{15566E08-6ACB-48F2-9533-C370E13795B6}" type="slidenum">
              <a:rPr lang="cs-CZ" smtClean="0">
                <a:latin typeface="Calibri" panose="020F0502020204030204" pitchFamily="34" charset="0"/>
              </a:rPr>
              <a:pPr>
                <a:defRPr/>
              </a:pPr>
              <a:t>21</a:t>
            </a:fld>
            <a:endParaRPr lang="cs-CZ" dirty="0">
              <a:latin typeface="Calibri" panose="020F0502020204030204" pitchFamily="34" charset="0"/>
            </a:endParaRPr>
          </a:p>
        </p:txBody>
      </p:sp>
    </p:spTree>
    <p:extLst>
      <p:ext uri="{BB962C8B-B14F-4D97-AF65-F5344CB8AC3E}">
        <p14:creationId xmlns:p14="http://schemas.microsoft.com/office/powerpoint/2010/main" val="3286969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3B078D-D4D8-4CCA-9962-43A9FD43A952}" type="slidenum">
              <a:rPr lang="cs-CZ" altLang="cs-CZ"/>
              <a:pPr/>
              <a:t>22</a:t>
            </a:fld>
            <a:endParaRPr lang="cs-CZ" altLang="cs-CZ"/>
          </a:p>
        </p:txBody>
      </p:sp>
      <p:sp>
        <p:nvSpPr>
          <p:cNvPr id="310275" name="Rectangle 3"/>
          <p:cNvSpPr>
            <a:spLocks noGrp="1" noChangeArrowheads="1"/>
          </p:cNvSpPr>
          <p:nvPr>
            <p:ph type="body" idx="1"/>
          </p:nvPr>
        </p:nvSpPr>
        <p:spPr>
          <a:xfrm>
            <a:off x="899592" y="3140968"/>
            <a:ext cx="7772400" cy="2736304"/>
          </a:xfrm>
          <a:ln/>
        </p:spPr>
        <p:txBody>
          <a:bodyPr/>
          <a:lstStyle/>
          <a:p>
            <a:pPr marL="0" indent="0" algn="ctr">
              <a:buNone/>
            </a:pPr>
            <a:r>
              <a:rPr lang="cs-CZ" altLang="cs-CZ" sz="3600" dirty="0" smtClean="0">
                <a:latin typeface="Calibri" panose="020F0502020204030204" pitchFamily="34" charset="0"/>
              </a:rPr>
              <a:t>Děkuji za pozornost</a:t>
            </a:r>
          </a:p>
          <a:p>
            <a:pPr marL="0" indent="0" algn="ctr">
              <a:buNone/>
            </a:pPr>
            <a:endParaRPr lang="cs-CZ" altLang="cs-CZ" sz="3600" dirty="0">
              <a:latin typeface="Calibri" panose="020F0502020204030204" pitchFamily="34" charset="0"/>
            </a:endParaRPr>
          </a:p>
          <a:p>
            <a:pPr marL="0" indent="0" algn="ctr">
              <a:buNone/>
            </a:pPr>
            <a:endParaRPr lang="cs-CZ" altLang="cs-CZ" sz="3600" dirty="0" smtClean="0">
              <a:latin typeface="Calibri" panose="020F0502020204030204" pitchFamily="34" charset="0"/>
            </a:endParaRPr>
          </a:p>
          <a:p>
            <a:pPr marL="0" indent="0" algn="ctr">
              <a:buNone/>
            </a:pPr>
            <a:endParaRPr lang="cs-CZ" altLang="cs-CZ" sz="3600" dirty="0">
              <a:latin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5"/>
          <p:cNvSpPr>
            <a:spLocks noGrp="1"/>
          </p:cNvSpPr>
          <p:nvPr>
            <p:ph idx="1"/>
          </p:nvPr>
        </p:nvSpPr>
        <p:spPr>
          <a:xfrm>
            <a:off x="467544" y="1628800"/>
            <a:ext cx="8229600" cy="4525963"/>
          </a:xfrm>
        </p:spPr>
        <p:txBody>
          <a:bodyPr/>
          <a:lstStyle/>
          <a:p>
            <a:pPr marL="304800" indent="-304800" defTabSz="895350">
              <a:spcBef>
                <a:spcPts val="800"/>
              </a:spcBef>
            </a:pPr>
            <a:r>
              <a:rPr lang="cs-CZ" altLang="cs-CZ" sz="1600" dirty="0" smtClean="0">
                <a:latin typeface="Calibri" panose="020F0502020204030204" pitchFamily="34" charset="0"/>
              </a:rPr>
              <a:t>Zaměstnavatel </a:t>
            </a:r>
            <a:r>
              <a:rPr lang="cs-CZ" altLang="cs-CZ" sz="1600" dirty="0">
                <a:latin typeface="Calibri" panose="020F0502020204030204" pitchFamily="34" charset="0"/>
              </a:rPr>
              <a:t>smí od uchazeče o zaměstnání vyžadovat jen informace, které bezprostředně souvisí s uzavřením pracovní smlouvy.</a:t>
            </a:r>
          </a:p>
          <a:p>
            <a:pPr marL="304800" indent="-304800" defTabSz="895350">
              <a:lnSpc>
                <a:spcPct val="100000"/>
              </a:lnSpc>
              <a:spcBef>
                <a:spcPts val="800"/>
              </a:spcBef>
            </a:pPr>
            <a:r>
              <a:rPr lang="cs-CZ" altLang="cs-CZ" sz="1600" dirty="0" smtClean="0">
                <a:latin typeface="Calibri" panose="020F0502020204030204" pitchFamily="34" charset="0"/>
              </a:rPr>
              <a:t>Zaměstnavatel nesmí </a:t>
            </a:r>
            <a:r>
              <a:rPr lang="cs-CZ" altLang="cs-CZ" sz="1600" dirty="0">
                <a:latin typeface="Calibri" panose="020F0502020204030204" pitchFamily="34" charset="0"/>
              </a:rPr>
              <a:t>vyžadovat informace zejména o</a:t>
            </a:r>
            <a:r>
              <a:rPr lang="cs-CZ" altLang="cs-CZ" sz="1600" dirty="0" smtClean="0">
                <a:latin typeface="Calibri" panose="020F0502020204030204" pitchFamily="34" charset="0"/>
              </a:rPr>
              <a:t>:</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těhotenství,</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rodinných a majetkových poměrech,</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sexuální orientaci,</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původu,</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členství v odborové organizaci,</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členství v politických stranách nebo hnutích,</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příslušnosti k církvi nebo náboženské společnosti,</a:t>
            </a:r>
          </a:p>
          <a:p>
            <a:pPr marL="704850" lvl="1" indent="-304800" defTabSz="895350">
              <a:lnSpc>
                <a:spcPct val="100000"/>
              </a:lnSpc>
              <a:spcBef>
                <a:spcPts val="800"/>
              </a:spcBef>
              <a:buFont typeface="Wingdings" panose="05000000000000000000" pitchFamily="2" charset="2"/>
              <a:buChar char="§"/>
            </a:pPr>
            <a:r>
              <a:rPr lang="cs-CZ" altLang="cs-CZ" sz="1500" dirty="0" smtClean="0">
                <a:latin typeface="Calibri" panose="020F0502020204030204" pitchFamily="34" charset="0"/>
              </a:rPr>
              <a:t>trestněprávní bezúhonnosti.</a:t>
            </a:r>
          </a:p>
          <a:p>
            <a:pPr marL="304800" indent="-304800" defTabSz="895350">
              <a:lnSpc>
                <a:spcPct val="100000"/>
              </a:lnSpc>
              <a:spcBef>
                <a:spcPts val="800"/>
              </a:spcBef>
            </a:pPr>
            <a:r>
              <a:rPr lang="cs-CZ" altLang="cs-CZ" sz="1600" dirty="0">
                <a:latin typeface="Calibri" panose="020F0502020204030204" pitchFamily="34" charset="0"/>
              </a:rPr>
              <a:t>Informace o těhotenství, rodinných a majetkových poměrech a trestněprávní bezúhonnosti zaměstnavatel může vyžadovat, pokud:</a:t>
            </a:r>
          </a:p>
          <a:p>
            <a:pPr marL="704850" lvl="1" indent="-304800" defTabSz="895350">
              <a:spcBef>
                <a:spcPts val="800"/>
              </a:spcBef>
              <a:buFont typeface="Wingdings" panose="05000000000000000000" pitchFamily="2" charset="2"/>
              <a:buChar char="§"/>
            </a:pPr>
            <a:r>
              <a:rPr lang="cs-CZ" altLang="cs-CZ" sz="1500" dirty="0">
                <a:latin typeface="Calibri" panose="020F0502020204030204" pitchFamily="34" charset="0"/>
              </a:rPr>
              <a:t>je to stanoveno zákonem,</a:t>
            </a:r>
          </a:p>
          <a:p>
            <a:pPr marL="704850" lvl="1" indent="-304800" defTabSz="895350">
              <a:spcBef>
                <a:spcPts val="800"/>
              </a:spcBef>
              <a:buFont typeface="Wingdings" panose="05000000000000000000" pitchFamily="2" charset="2"/>
              <a:buChar char="§"/>
            </a:pPr>
            <a:r>
              <a:rPr lang="cs-CZ" altLang="cs-CZ" sz="1500" dirty="0">
                <a:latin typeface="Calibri" panose="020F0502020204030204" pitchFamily="34" charset="0"/>
              </a:rPr>
              <a:t>je pro to dán věcný důvod spočívající v povaze práce, která má být vykonávána a požadavek je přiměřený.</a:t>
            </a:r>
          </a:p>
          <a:p>
            <a:pPr>
              <a:lnSpc>
                <a:spcPct val="100000"/>
              </a:lnSpc>
              <a:spcBef>
                <a:spcPts val="800"/>
              </a:spcBef>
            </a:pPr>
            <a:endParaRPr lang="cs-CZ" dirty="0">
              <a:latin typeface="Calibri" panose="020F0502020204030204" pitchFamily="34" charset="0"/>
            </a:endParaRPr>
          </a:p>
        </p:txBody>
      </p:sp>
      <p:sp>
        <p:nvSpPr>
          <p:cNvPr id="7" name="Nadpis 4"/>
          <p:cNvSpPr>
            <a:spLocks noGrp="1"/>
          </p:cNvSpPr>
          <p:nvPr>
            <p:ph type="title"/>
          </p:nvPr>
        </p:nvSpPr>
        <p:spPr>
          <a:xfrm>
            <a:off x="914400" y="981547"/>
            <a:ext cx="7772400" cy="503237"/>
          </a:xfrm>
        </p:spPr>
        <p:txBody>
          <a:bodyPr/>
          <a:lstStyle/>
          <a:p>
            <a:pPr algn="ctr">
              <a:lnSpc>
                <a:spcPct val="100000"/>
              </a:lnSpc>
              <a:spcBef>
                <a:spcPts val="800"/>
              </a:spcBef>
            </a:pPr>
            <a:r>
              <a:rPr lang="cs-CZ" dirty="0">
                <a:latin typeface="Calibri" panose="020F0502020204030204" pitchFamily="34" charset="0"/>
              </a:rPr>
              <a:t>Předsmluvní vztahy</a:t>
            </a:r>
          </a:p>
        </p:txBody>
      </p:sp>
      <p:sp>
        <p:nvSpPr>
          <p:cNvPr id="8"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3</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593261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Vstupní lékařská prohlídka</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927373"/>
            <a:ext cx="8229600" cy="4525963"/>
          </a:xfrm>
        </p:spPr>
        <p:txBody>
          <a:bodyPr/>
          <a:lstStyle/>
          <a:p>
            <a:pPr>
              <a:lnSpc>
                <a:spcPct val="100000"/>
              </a:lnSpc>
              <a:spcBef>
                <a:spcPts val="800"/>
              </a:spcBef>
            </a:pPr>
            <a:r>
              <a:rPr lang="cs-CZ" altLang="cs-CZ" sz="2400" dirty="0" smtClean="0">
                <a:latin typeface="Calibri" panose="020F0502020204030204" pitchFamily="34" charset="0"/>
              </a:rPr>
              <a:t>Zaměstnavatel je povinen zajistit, aby se zaměstnanec podrobil vstupní lékařské prohlídce vždy před založením </a:t>
            </a:r>
          </a:p>
          <a:p>
            <a:pPr lvl="1">
              <a:lnSpc>
                <a:spcPct val="100000"/>
              </a:lnSpc>
              <a:spcBef>
                <a:spcPts val="800"/>
              </a:spcBef>
              <a:buFont typeface="Wingdings" panose="05000000000000000000" pitchFamily="2" charset="2"/>
              <a:buChar char="§"/>
            </a:pPr>
            <a:r>
              <a:rPr lang="cs-CZ" sz="2000" dirty="0" smtClean="0">
                <a:latin typeface="Calibri" pitchFamily="34" charset="0"/>
              </a:rPr>
              <a:t>pracovního </a:t>
            </a:r>
            <a:r>
              <a:rPr lang="cs-CZ" sz="2000" dirty="0">
                <a:latin typeface="Calibri" pitchFamily="34" charset="0"/>
              </a:rPr>
              <a:t>poměru,</a:t>
            </a:r>
          </a:p>
          <a:p>
            <a:pPr lvl="1">
              <a:lnSpc>
                <a:spcPct val="100000"/>
              </a:lnSpc>
              <a:spcBef>
                <a:spcPts val="800"/>
              </a:spcBef>
              <a:buFont typeface="Wingdings" panose="05000000000000000000" pitchFamily="2" charset="2"/>
              <a:buChar char="§"/>
            </a:pPr>
            <a:r>
              <a:rPr lang="cs-CZ" sz="2000" dirty="0" smtClean="0">
                <a:latin typeface="Calibri" pitchFamily="34" charset="0"/>
              </a:rPr>
              <a:t>závazku založeného </a:t>
            </a:r>
            <a:r>
              <a:rPr lang="cs-CZ" sz="2000" dirty="0">
                <a:latin typeface="Calibri" pitchFamily="34" charset="0"/>
              </a:rPr>
              <a:t>dohodou, pokud má zaměstnanec vykonávat rizikové práce.</a:t>
            </a:r>
          </a:p>
          <a:p>
            <a:pPr>
              <a:lnSpc>
                <a:spcPct val="100000"/>
              </a:lnSpc>
              <a:spcBef>
                <a:spcPts val="800"/>
              </a:spcBef>
            </a:pPr>
            <a:r>
              <a:rPr lang="cs-CZ" sz="2400" dirty="0" smtClean="0">
                <a:latin typeface="Calibri" pitchFamily="34" charset="0"/>
              </a:rPr>
              <a:t>V případě zaměstnanců, kteří mají pracovat na základě dohod a jsou </a:t>
            </a:r>
            <a:r>
              <a:rPr lang="cs-CZ" sz="2400" dirty="0">
                <a:latin typeface="Calibri" pitchFamily="34" charset="0"/>
              </a:rPr>
              <a:t>přijímáni k výkonu nerizikových prací, musí být vstupní prohlídka provedena jen pokud má zaměstnavatel pochybnosti o zdravotní způsobilosti zaměstnance.</a:t>
            </a:r>
          </a:p>
          <a:p>
            <a:pPr>
              <a:lnSpc>
                <a:spcPct val="100000"/>
              </a:lnSpc>
              <a:spcBef>
                <a:spcPts val="800"/>
              </a:spcBef>
            </a:pPr>
            <a:endParaRPr lang="cs-CZ"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4</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380213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a:solidFill>
                  <a:schemeClr val="tx2"/>
                </a:solidFill>
                <a:latin typeface="Calibri" pitchFamily="34" charset="0"/>
              </a:rPr>
              <a:t>Vstupní lékařská prohlídka</a:t>
            </a:r>
          </a:p>
        </p:txBody>
      </p:sp>
      <p:sp>
        <p:nvSpPr>
          <p:cNvPr id="6" name="Zástupný symbol pro obsah 5"/>
          <p:cNvSpPr>
            <a:spLocks noGrp="1"/>
          </p:cNvSpPr>
          <p:nvPr>
            <p:ph idx="1"/>
          </p:nvPr>
        </p:nvSpPr>
        <p:spPr>
          <a:xfrm>
            <a:off x="467544" y="1855365"/>
            <a:ext cx="8229600" cy="4669979"/>
          </a:xfrm>
        </p:spPr>
        <p:txBody>
          <a:bodyPr/>
          <a:lstStyle/>
          <a:p>
            <a:pPr eaLnBrk="0" hangingPunct="0">
              <a:lnSpc>
                <a:spcPct val="100000"/>
              </a:lnSpc>
              <a:spcBef>
                <a:spcPts val="800"/>
              </a:spcBef>
            </a:pPr>
            <a:r>
              <a:rPr lang="cs-CZ" sz="2700" dirty="0">
                <a:latin typeface="Calibri" pitchFamily="34" charset="0"/>
              </a:rPr>
              <a:t>Náklady spojené s poskytováním pracovnělékařských služeb je povinen hradit zaměstnavatel.</a:t>
            </a:r>
          </a:p>
          <a:p>
            <a:pPr eaLnBrk="0" hangingPunct="0">
              <a:lnSpc>
                <a:spcPct val="100000"/>
              </a:lnSpc>
              <a:spcBef>
                <a:spcPts val="800"/>
              </a:spcBef>
            </a:pPr>
            <a:r>
              <a:rPr lang="cs-CZ" sz="2700" dirty="0">
                <a:latin typeface="Calibri" pitchFamily="34" charset="0"/>
              </a:rPr>
              <a:t>Pokud je vstupní lékařská prohlídka provedena před založením pracovněprávního vztahu, hradí náklady s ní spojené uchazeč o zaměstnání.</a:t>
            </a:r>
          </a:p>
          <a:p>
            <a:pPr eaLnBrk="0" hangingPunct="0">
              <a:lnSpc>
                <a:spcPct val="100000"/>
              </a:lnSpc>
              <a:spcBef>
                <a:spcPts val="800"/>
              </a:spcBef>
            </a:pPr>
            <a:r>
              <a:rPr lang="cs-CZ" sz="2700" dirty="0">
                <a:latin typeface="Calibri" pitchFamily="34" charset="0"/>
              </a:rPr>
              <a:t>Pokud s ním poté zaměstnavatel založí pracovněprávní vztah, uhradí mu zpětně náklady spojené s prohlídkou, ledaže:</a:t>
            </a:r>
          </a:p>
          <a:p>
            <a:pPr lvl="1" eaLnBrk="0" hangingPunct="0">
              <a:lnSpc>
                <a:spcPct val="100000"/>
              </a:lnSpc>
              <a:spcBef>
                <a:spcPts val="800"/>
              </a:spcBef>
              <a:buFont typeface="Wingdings" panose="05000000000000000000" pitchFamily="2" charset="2"/>
              <a:buChar char="§"/>
            </a:pPr>
            <a:r>
              <a:rPr lang="cs-CZ" sz="2100" dirty="0">
                <a:latin typeface="Calibri" pitchFamily="34" charset="0"/>
              </a:rPr>
              <a:t>něco jiného stanoví jiný předpis,</a:t>
            </a:r>
          </a:p>
          <a:p>
            <a:pPr lvl="1" eaLnBrk="0" hangingPunct="0">
              <a:lnSpc>
                <a:spcPct val="100000"/>
              </a:lnSpc>
              <a:spcBef>
                <a:spcPts val="800"/>
              </a:spcBef>
              <a:buFont typeface="Wingdings" panose="05000000000000000000" pitchFamily="2" charset="2"/>
              <a:buChar char="§"/>
            </a:pPr>
            <a:r>
              <a:rPr lang="cs-CZ" sz="2100" dirty="0">
                <a:latin typeface="Calibri" pitchFamily="34" charset="0"/>
              </a:rPr>
              <a:t>bylo mezi zaměstnancem a zaměstnavatele dohodnuto jinak.</a:t>
            </a: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5</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705552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048072" y="1052736"/>
            <a:ext cx="7772400" cy="503237"/>
          </a:xfrm>
        </p:spPr>
        <p:txBody>
          <a:bodyPr/>
          <a:lstStyle/>
          <a:p>
            <a:pPr algn="ctr">
              <a:lnSpc>
                <a:spcPct val="100000"/>
              </a:lnSpc>
              <a:spcBef>
                <a:spcPts val="800"/>
              </a:spcBef>
            </a:pPr>
            <a:r>
              <a:rPr lang="cs-CZ" sz="3800" dirty="0" smtClean="0">
                <a:solidFill>
                  <a:schemeClr val="tx2"/>
                </a:solidFill>
                <a:latin typeface="Calibri" pitchFamily="34" charset="0"/>
              </a:rPr>
              <a:t>Informační povinnosti</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179512" y="1772816"/>
            <a:ext cx="8661648" cy="4525963"/>
          </a:xfrm>
        </p:spPr>
        <p:txBody>
          <a:bodyPr/>
          <a:lstStyle/>
          <a:p>
            <a:pPr>
              <a:lnSpc>
                <a:spcPct val="100000"/>
              </a:lnSpc>
              <a:spcBef>
                <a:spcPts val="800"/>
              </a:spcBef>
            </a:pPr>
            <a:r>
              <a:rPr lang="cs-CZ" altLang="cs-CZ" sz="2400" dirty="0" smtClean="0">
                <a:latin typeface="Calibri" panose="020F0502020204030204" pitchFamily="34" charset="0"/>
              </a:rPr>
              <a:t>Před </a:t>
            </a:r>
            <a:r>
              <a:rPr lang="cs-CZ" altLang="cs-CZ" sz="2400" dirty="0">
                <a:latin typeface="Calibri" panose="020F0502020204030204" pitchFamily="34" charset="0"/>
              </a:rPr>
              <a:t>vznikem pracovního poměru musí zaměstnavatel budoucího zaměstnance seznámit s:</a:t>
            </a:r>
          </a:p>
          <a:p>
            <a:pPr lvl="1">
              <a:lnSpc>
                <a:spcPct val="100000"/>
              </a:lnSpc>
              <a:spcBef>
                <a:spcPts val="800"/>
              </a:spcBef>
              <a:buFont typeface="Wingdings" panose="05000000000000000000" pitchFamily="2" charset="2"/>
              <a:buChar char="§"/>
            </a:pPr>
            <a:r>
              <a:rPr lang="cs-CZ" altLang="cs-CZ" sz="1800" dirty="0">
                <a:latin typeface="Calibri" panose="020F0502020204030204" pitchFamily="34" charset="0"/>
              </a:rPr>
              <a:t>s právy a povinnostmi vyplývajícími z pracovní smlouvy </a:t>
            </a:r>
            <a:r>
              <a:rPr lang="cs-CZ" altLang="cs-CZ" sz="1800" dirty="0" smtClean="0">
                <a:latin typeface="Calibri" panose="020F0502020204030204" pitchFamily="34" charset="0"/>
              </a:rPr>
              <a:t>a </a:t>
            </a:r>
            <a:r>
              <a:rPr lang="cs-CZ" altLang="cs-CZ" sz="1800" dirty="0">
                <a:latin typeface="Calibri" panose="020F0502020204030204" pitchFamily="34" charset="0"/>
              </a:rPr>
              <a:t>z právních </a:t>
            </a:r>
            <a:r>
              <a:rPr lang="cs-CZ" altLang="cs-CZ" sz="1800" dirty="0" smtClean="0">
                <a:latin typeface="Calibri" panose="020F0502020204030204" pitchFamily="34" charset="0"/>
              </a:rPr>
              <a:t>předpisů,</a:t>
            </a:r>
            <a:endParaRPr lang="cs-CZ" altLang="cs-CZ" sz="1800"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sz="1800" dirty="0">
                <a:latin typeface="Calibri" panose="020F0502020204030204" pitchFamily="34" charset="0"/>
              </a:rPr>
              <a:t>s pracovními </a:t>
            </a:r>
            <a:r>
              <a:rPr lang="cs-CZ" altLang="cs-CZ" sz="1800" dirty="0" smtClean="0">
                <a:latin typeface="Calibri" panose="020F0502020204030204" pitchFamily="34" charset="0"/>
              </a:rPr>
              <a:t>podmínkami,</a:t>
            </a:r>
            <a:endParaRPr lang="cs-CZ" altLang="cs-CZ" sz="1800"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sz="1800" dirty="0">
                <a:latin typeface="Calibri" panose="020F0502020204030204" pitchFamily="34" charset="0"/>
              </a:rPr>
              <a:t>s podmínkami </a:t>
            </a:r>
            <a:r>
              <a:rPr lang="cs-CZ" altLang="cs-CZ" sz="1800" dirty="0" smtClean="0">
                <a:latin typeface="Calibri" panose="020F0502020204030204" pitchFamily="34" charset="0"/>
              </a:rPr>
              <a:t>odměňování.</a:t>
            </a:r>
            <a:endParaRPr lang="cs-CZ" altLang="cs-CZ" sz="1800" dirty="0">
              <a:latin typeface="Calibri" panose="020F0502020204030204" pitchFamily="34" charset="0"/>
            </a:endParaRPr>
          </a:p>
          <a:p>
            <a:pPr>
              <a:lnSpc>
                <a:spcPct val="100000"/>
              </a:lnSpc>
              <a:spcBef>
                <a:spcPts val="800"/>
              </a:spcBef>
            </a:pPr>
            <a:r>
              <a:rPr lang="cs-CZ" sz="2400" dirty="0">
                <a:latin typeface="Calibri" panose="020F0502020204030204" pitchFamily="34" charset="0"/>
              </a:rPr>
              <a:t>Při vzniku pracovního poměru musí být zaměstnanec seznámen s:</a:t>
            </a:r>
          </a:p>
          <a:p>
            <a:pPr lvl="1">
              <a:spcBef>
                <a:spcPts val="800"/>
              </a:spcBef>
              <a:buFont typeface="Wingdings" panose="05000000000000000000" pitchFamily="2" charset="2"/>
              <a:buChar char="§"/>
            </a:pPr>
            <a:r>
              <a:rPr lang="cs-CZ" sz="1800" dirty="0">
                <a:latin typeface="Calibri" panose="020F0502020204030204" pitchFamily="34" charset="0"/>
              </a:rPr>
              <a:t>pracovním řádem,</a:t>
            </a:r>
          </a:p>
          <a:p>
            <a:pPr lvl="1">
              <a:spcBef>
                <a:spcPts val="800"/>
              </a:spcBef>
              <a:buFont typeface="Wingdings" panose="05000000000000000000" pitchFamily="2" charset="2"/>
              <a:buChar char="§"/>
            </a:pPr>
            <a:r>
              <a:rPr lang="cs-CZ" sz="1800" dirty="0">
                <a:latin typeface="Calibri" panose="020F0502020204030204" pitchFamily="34" charset="0"/>
              </a:rPr>
              <a:t>právními a ostatními předpisy k zajištění BOZP</a:t>
            </a:r>
            <a:r>
              <a:rPr lang="cs-CZ" sz="1800" dirty="0" smtClean="0">
                <a:latin typeface="Calibri" panose="020F0502020204030204" pitchFamily="34" charset="0"/>
              </a:rPr>
              <a:t>,</a:t>
            </a:r>
          </a:p>
          <a:p>
            <a:pPr lvl="1">
              <a:spcBef>
                <a:spcPts val="800"/>
              </a:spcBef>
              <a:buFont typeface="Wingdings" panose="05000000000000000000" pitchFamily="2" charset="2"/>
              <a:buChar char="§"/>
            </a:pPr>
            <a:r>
              <a:rPr lang="cs-CZ" sz="1800" dirty="0" smtClean="0">
                <a:latin typeface="Calibri" panose="020F0502020204030204" pitchFamily="34" charset="0"/>
              </a:rPr>
              <a:t>kolektivní smlouvou,</a:t>
            </a:r>
          </a:p>
          <a:p>
            <a:pPr lvl="1">
              <a:spcBef>
                <a:spcPts val="800"/>
              </a:spcBef>
              <a:buFont typeface="Wingdings" panose="05000000000000000000" pitchFamily="2" charset="2"/>
              <a:buChar char="§"/>
            </a:pPr>
            <a:r>
              <a:rPr lang="cs-CZ" sz="1800" dirty="0" smtClean="0">
                <a:latin typeface="Calibri" panose="020F0502020204030204" pitchFamily="34" charset="0"/>
              </a:rPr>
              <a:t>vnitřními předpisy.</a:t>
            </a:r>
            <a:endParaRPr lang="cs-CZ" sz="1800" dirty="0">
              <a:latin typeface="Calibri" panose="020F0502020204030204" pitchFamily="34" charset="0"/>
            </a:endParaRPr>
          </a:p>
          <a:p>
            <a:pPr lvl="1">
              <a:spcBef>
                <a:spcPts val="800"/>
              </a:spcBef>
            </a:pPr>
            <a:endParaRPr lang="cs-CZ"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6</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72779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Vznik pracovního poměru</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590872" y="1855365"/>
            <a:ext cx="8229600" cy="4669979"/>
          </a:xfrm>
        </p:spPr>
        <p:txBody>
          <a:bodyPr>
            <a:normAutofit lnSpcReduction="10000"/>
          </a:bodyPr>
          <a:lstStyle/>
          <a:p>
            <a:pPr>
              <a:lnSpc>
                <a:spcPct val="100000"/>
              </a:lnSpc>
              <a:spcBef>
                <a:spcPts val="800"/>
              </a:spcBef>
            </a:pPr>
            <a:r>
              <a:rPr lang="cs-CZ" altLang="cs-CZ" sz="2600" dirty="0">
                <a:latin typeface="Calibri" panose="020F0502020204030204" pitchFamily="34" charset="0"/>
              </a:rPr>
              <a:t>Pracovní poměr se zakládá:</a:t>
            </a:r>
          </a:p>
          <a:p>
            <a:pPr lvl="1">
              <a:lnSpc>
                <a:spcPct val="100000"/>
              </a:lnSpc>
              <a:spcBef>
                <a:spcPts val="800"/>
              </a:spcBef>
              <a:buFont typeface="Wingdings" panose="05000000000000000000" pitchFamily="2" charset="2"/>
              <a:buChar char="§"/>
            </a:pPr>
            <a:r>
              <a:rPr lang="cs-CZ" altLang="cs-CZ" sz="2400" dirty="0" smtClean="0">
                <a:latin typeface="Calibri" panose="020F0502020204030204" pitchFamily="34" charset="0"/>
              </a:rPr>
              <a:t>uzavřením pracovní smlouvy, nebo</a:t>
            </a:r>
            <a:endParaRPr lang="cs-CZ" altLang="cs-CZ" sz="2400"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sz="2400" dirty="0" smtClean="0">
                <a:latin typeface="Calibri" panose="020F0502020204030204" pitchFamily="34" charset="0"/>
              </a:rPr>
              <a:t>jmenováním.</a:t>
            </a:r>
            <a:endParaRPr lang="cs-CZ" altLang="cs-CZ" sz="2400" dirty="0">
              <a:latin typeface="Calibri" panose="020F0502020204030204" pitchFamily="34" charset="0"/>
            </a:endParaRPr>
          </a:p>
          <a:p>
            <a:pPr>
              <a:lnSpc>
                <a:spcPct val="100000"/>
              </a:lnSpc>
              <a:spcBef>
                <a:spcPts val="800"/>
              </a:spcBef>
            </a:pPr>
            <a:r>
              <a:rPr lang="cs-CZ" altLang="cs-CZ" sz="2600" dirty="0" smtClean="0">
                <a:latin typeface="Calibri" panose="020F0502020204030204" pitchFamily="34" charset="0"/>
              </a:rPr>
              <a:t>Pokud zvláštní předpis nebo stanovy spolku vyžadují, aby obsazení pracovního místa proběhlo na základě volby, považuje se zvolení za předpoklad uzavření pracovní smlouvy.</a:t>
            </a:r>
          </a:p>
          <a:p>
            <a:pPr>
              <a:lnSpc>
                <a:spcPct val="100000"/>
              </a:lnSpc>
              <a:spcBef>
                <a:spcPts val="800"/>
              </a:spcBef>
            </a:pPr>
            <a:r>
              <a:rPr lang="cs-CZ" altLang="cs-CZ" sz="2600" dirty="0" smtClean="0">
                <a:latin typeface="Calibri" panose="020F0502020204030204" pitchFamily="34" charset="0"/>
              </a:rPr>
              <a:t>Od pracovního poměru musí být odlišeny závazky zakládané dohodami o pracích konaných mimo pracovní poměr. Jde o jiný typ základního pracovněprávního vztahu.</a:t>
            </a:r>
            <a:endParaRPr lang="cs-CZ" altLang="cs-CZ" sz="2600"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7</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03824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Jmenování</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855365"/>
            <a:ext cx="8229600" cy="4669979"/>
          </a:xfrm>
        </p:spPr>
        <p:txBody>
          <a:bodyPr/>
          <a:lstStyle/>
          <a:p>
            <a:pPr>
              <a:lnSpc>
                <a:spcPct val="100000"/>
              </a:lnSpc>
              <a:spcBef>
                <a:spcPts val="800"/>
              </a:spcBef>
            </a:pPr>
            <a:r>
              <a:rPr lang="cs-CZ" altLang="cs-CZ" sz="2600" dirty="0">
                <a:latin typeface="Calibri" panose="020F0502020204030204" pitchFamily="34" charset="0"/>
              </a:rPr>
              <a:t>Pracovní poměr se zakládá jmenováním v případech stanovených:</a:t>
            </a:r>
          </a:p>
          <a:p>
            <a:pPr lvl="1">
              <a:spcBef>
                <a:spcPts val="800"/>
              </a:spcBef>
              <a:buFont typeface="Wingdings" panose="05000000000000000000" pitchFamily="2" charset="2"/>
              <a:buChar char="§"/>
            </a:pPr>
            <a:r>
              <a:rPr lang="cs-CZ" altLang="cs-CZ" sz="2400" dirty="0" smtClean="0">
                <a:latin typeface="Calibri" panose="020F0502020204030204" pitchFamily="34" charset="0"/>
              </a:rPr>
              <a:t>zákoníkem práce v § 33 odst. 3,</a:t>
            </a:r>
          </a:p>
          <a:p>
            <a:pPr lvl="1">
              <a:spcBef>
                <a:spcPts val="800"/>
              </a:spcBef>
              <a:buFont typeface="Wingdings" panose="05000000000000000000" pitchFamily="2" charset="2"/>
              <a:buChar char="§"/>
            </a:pPr>
            <a:r>
              <a:rPr lang="cs-CZ" altLang="cs-CZ" sz="2400" dirty="0" smtClean="0">
                <a:latin typeface="Calibri" panose="020F0502020204030204" pitchFamily="34" charset="0"/>
              </a:rPr>
              <a:t>zvláštními právními předpisy.</a:t>
            </a:r>
          </a:p>
          <a:p>
            <a:pPr>
              <a:spcBef>
                <a:spcPts val="800"/>
              </a:spcBef>
            </a:pPr>
            <a:r>
              <a:rPr lang="cs-CZ" altLang="cs-CZ" sz="2600" dirty="0" smtClean="0">
                <a:latin typeface="Calibri" panose="020F0502020204030204" pitchFamily="34" charset="0"/>
              </a:rPr>
              <a:t>Zpravidla jde o vedoucí pracovní místa.</a:t>
            </a:r>
          </a:p>
          <a:p>
            <a:pPr>
              <a:spcBef>
                <a:spcPts val="800"/>
              </a:spcBef>
            </a:pPr>
            <a:r>
              <a:rPr lang="cs-CZ" altLang="cs-CZ" sz="2600" dirty="0" smtClean="0">
                <a:latin typeface="Calibri" panose="020F0502020204030204" pitchFamily="34" charset="0"/>
              </a:rPr>
              <a:t>Jde o zaměstnavatele tzv. nepodnikatelské sféry.</a:t>
            </a:r>
          </a:p>
          <a:p>
            <a:pPr>
              <a:spcBef>
                <a:spcPts val="800"/>
              </a:spcBef>
            </a:pPr>
            <a:r>
              <a:rPr lang="cs-CZ" altLang="cs-CZ" sz="2600" dirty="0" smtClean="0">
                <a:latin typeface="Calibri" panose="020F0502020204030204" pitchFamily="34" charset="0"/>
              </a:rPr>
              <a:t>Pracovní poměr nemůže vzniknout na základě jednostranného projevu vůle. Vznikne až přijetím jmenování jmenovaným zaměstnancem.</a:t>
            </a:r>
            <a:endParaRPr lang="cs-CZ" altLang="cs-CZ" sz="2600" dirty="0">
              <a:latin typeface="Calibri" panose="020F0502020204030204" pitchFamily="34" charset="0"/>
            </a:endParaRP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8</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678408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lnSpc>
                <a:spcPct val="100000"/>
              </a:lnSpc>
              <a:spcBef>
                <a:spcPts val="800"/>
              </a:spcBef>
            </a:pPr>
            <a:r>
              <a:rPr lang="cs-CZ" sz="3800" dirty="0" smtClean="0">
                <a:solidFill>
                  <a:schemeClr val="tx2"/>
                </a:solidFill>
                <a:latin typeface="Calibri" pitchFamily="34" charset="0"/>
              </a:rPr>
              <a:t>Pracovní smlouva</a:t>
            </a:r>
            <a:endParaRPr lang="cs-CZ" sz="3800" dirty="0">
              <a:solidFill>
                <a:schemeClr val="tx2"/>
              </a:solidFill>
              <a:latin typeface="Calibri" pitchFamily="34" charset="0"/>
            </a:endParaRPr>
          </a:p>
        </p:txBody>
      </p:sp>
      <p:sp>
        <p:nvSpPr>
          <p:cNvPr id="6" name="Zástupný symbol pro obsah 5"/>
          <p:cNvSpPr>
            <a:spLocks noGrp="1"/>
          </p:cNvSpPr>
          <p:nvPr>
            <p:ph idx="1"/>
          </p:nvPr>
        </p:nvSpPr>
        <p:spPr>
          <a:xfrm>
            <a:off x="467544" y="1844824"/>
            <a:ext cx="8229600" cy="3733875"/>
          </a:xfrm>
        </p:spPr>
        <p:txBody>
          <a:bodyPr/>
          <a:lstStyle/>
          <a:p>
            <a:pPr>
              <a:spcBef>
                <a:spcPts val="800"/>
              </a:spcBef>
            </a:pPr>
            <a:r>
              <a:rPr lang="cs-CZ" altLang="cs-CZ" dirty="0">
                <a:latin typeface="Calibri" panose="020F0502020204030204" pitchFamily="34" charset="0"/>
              </a:rPr>
              <a:t>Pracovní smlouva musí být uzavřena písemně. Nedostatek písemné formy způsobuje relativní neplatnost, kterou nelze namítnout poté, kdy zaměstnanec zahájil výkon práce</a:t>
            </a:r>
            <a:r>
              <a:rPr lang="cs-CZ" altLang="cs-CZ" dirty="0" smtClean="0">
                <a:latin typeface="Calibri" panose="020F0502020204030204" pitchFamily="34" charset="0"/>
              </a:rPr>
              <a:t>.</a:t>
            </a:r>
          </a:p>
          <a:p>
            <a:pPr>
              <a:spcBef>
                <a:spcPts val="800"/>
              </a:spcBef>
            </a:pPr>
            <a:r>
              <a:rPr lang="cs-CZ" altLang="cs-CZ" dirty="0" smtClean="0">
                <a:latin typeface="Calibri" panose="020F0502020204030204" pitchFamily="34" charset="0"/>
              </a:rPr>
              <a:t>Pracovní poměr tedy může platně vzniknout i na základě ústně uzavřené pracovní smlouvy.</a:t>
            </a:r>
          </a:p>
          <a:p>
            <a:pPr>
              <a:spcBef>
                <a:spcPts val="800"/>
              </a:spcBef>
            </a:pPr>
            <a:r>
              <a:rPr lang="cs-CZ" altLang="cs-CZ" dirty="0" smtClean="0">
                <a:latin typeface="Calibri" panose="020F0502020204030204" pitchFamily="34" charset="0"/>
              </a:rPr>
              <a:t>Zaměstnavateli ale hrozí uložení pokuty od inspekce práce až do výše 10 000 000 Kč.</a:t>
            </a:r>
            <a:endParaRPr lang="cs-CZ" altLang="cs-CZ" dirty="0">
              <a:latin typeface="Calibri" panose="020F0502020204030204" pitchFamily="34" charset="0"/>
            </a:endParaRPr>
          </a:p>
          <a:p>
            <a:pPr>
              <a:lnSpc>
                <a:spcPct val="100000"/>
              </a:lnSpc>
              <a:spcBef>
                <a:spcPts val="800"/>
              </a:spcBef>
            </a:pPr>
            <a:r>
              <a:rPr lang="cs-CZ" altLang="cs-CZ" dirty="0" smtClean="0">
                <a:latin typeface="Calibri" panose="020F0502020204030204" pitchFamily="34" charset="0"/>
              </a:rPr>
              <a:t>Pracovní </a:t>
            </a:r>
            <a:r>
              <a:rPr lang="cs-CZ" altLang="cs-CZ" dirty="0">
                <a:latin typeface="Calibri" panose="020F0502020204030204" pitchFamily="34" charset="0"/>
              </a:rPr>
              <a:t>smlouva musí </a:t>
            </a:r>
            <a:r>
              <a:rPr lang="cs-CZ" altLang="cs-CZ" dirty="0" smtClean="0">
                <a:latin typeface="Calibri" panose="020F0502020204030204" pitchFamily="34" charset="0"/>
              </a:rPr>
              <a:t>obsahovat:</a:t>
            </a:r>
            <a:endParaRPr lang="cs-CZ" altLang="cs-CZ"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dirty="0">
                <a:latin typeface="Calibri" panose="020F0502020204030204" pitchFamily="34" charset="0"/>
              </a:rPr>
              <a:t>druh </a:t>
            </a:r>
            <a:r>
              <a:rPr lang="cs-CZ" altLang="cs-CZ" dirty="0" smtClean="0">
                <a:latin typeface="Calibri" panose="020F0502020204030204" pitchFamily="34" charset="0"/>
              </a:rPr>
              <a:t>práce,</a:t>
            </a:r>
            <a:endParaRPr lang="cs-CZ" altLang="cs-CZ"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dirty="0">
                <a:latin typeface="Calibri" panose="020F0502020204030204" pitchFamily="34" charset="0"/>
              </a:rPr>
              <a:t>místo výkonu </a:t>
            </a:r>
            <a:r>
              <a:rPr lang="cs-CZ" altLang="cs-CZ" dirty="0" smtClean="0">
                <a:latin typeface="Calibri" panose="020F0502020204030204" pitchFamily="34" charset="0"/>
              </a:rPr>
              <a:t>práce,</a:t>
            </a:r>
            <a:endParaRPr lang="cs-CZ" altLang="cs-CZ" dirty="0">
              <a:latin typeface="Calibri" panose="020F0502020204030204" pitchFamily="34" charset="0"/>
            </a:endParaRPr>
          </a:p>
          <a:p>
            <a:pPr lvl="1">
              <a:lnSpc>
                <a:spcPct val="100000"/>
              </a:lnSpc>
              <a:spcBef>
                <a:spcPts val="800"/>
              </a:spcBef>
              <a:buFont typeface="Wingdings" panose="05000000000000000000" pitchFamily="2" charset="2"/>
              <a:buChar char="§"/>
            </a:pPr>
            <a:r>
              <a:rPr lang="cs-CZ" altLang="cs-CZ" dirty="0">
                <a:latin typeface="Calibri" panose="020F0502020204030204" pitchFamily="34" charset="0"/>
              </a:rPr>
              <a:t>den nástupu do </a:t>
            </a:r>
            <a:r>
              <a:rPr lang="cs-CZ" altLang="cs-CZ" dirty="0" smtClean="0">
                <a:latin typeface="Calibri" panose="020F0502020204030204" pitchFamily="34" charset="0"/>
              </a:rPr>
              <a:t>práce.</a:t>
            </a:r>
          </a:p>
        </p:txBody>
      </p:sp>
      <p:sp>
        <p:nvSpPr>
          <p:cNvPr id="7" name="Zástupný symbol pro číslo snímku 2"/>
          <p:cNvSpPr>
            <a:spLocks noGrp="1"/>
          </p:cNvSpPr>
          <p:nvPr>
            <p:ph type="sldNum" sz="quarter" idx="11"/>
          </p:nvPr>
        </p:nvSpPr>
        <p:spPr>
          <a:xfrm>
            <a:off x="8023225" y="6442075"/>
            <a:ext cx="663575" cy="263525"/>
          </a:xfrm>
        </p:spPr>
        <p:txBody>
          <a:bodyPr/>
          <a:lstStyle/>
          <a:p>
            <a:pPr>
              <a:defRPr/>
            </a:pPr>
            <a:fld id="{15566E08-6ACB-48F2-9533-C370E13795B6}" type="slidenum">
              <a:rPr lang="cs-CZ" b="0" smtClean="0">
                <a:solidFill>
                  <a:srgbClr val="000000"/>
                </a:solidFill>
                <a:latin typeface="Calibri" panose="020F0502020204030204" pitchFamily="34" charset="0"/>
              </a:rPr>
              <a:pPr>
                <a:defRPr/>
              </a:pPr>
              <a:t>9</a:t>
            </a:fld>
            <a:endParaRPr lang="cs-CZ" b="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506852925"/>
      </p:ext>
    </p:extLst>
  </p:cSld>
  <p:clrMapOvr>
    <a:masterClrMapping/>
  </p:clrMapOvr>
</p:sld>
</file>

<file path=ppt/theme/theme1.xml><?xml version="1.0" encoding="utf-8"?>
<a:theme xmlns:a="http://schemas.openxmlformats.org/drawingml/2006/main" name="3558">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3558</Template>
  <TotalTime>327</TotalTime>
  <Words>1446</Words>
  <Application>Microsoft Office PowerPoint</Application>
  <PresentationFormat>Předvádění na obrazovce (4:3)</PresentationFormat>
  <Paragraphs>171</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22</vt:i4>
      </vt:variant>
    </vt:vector>
  </HeadingPairs>
  <TitlesOfParts>
    <vt:vector size="28" baseType="lpstr">
      <vt:lpstr>Arial</vt:lpstr>
      <vt:lpstr>Calibri</vt:lpstr>
      <vt:lpstr>Trebuchet MS</vt:lpstr>
      <vt:lpstr>Wingdings</vt:lpstr>
      <vt:lpstr>3558</vt:lpstr>
      <vt:lpstr>BÉŽOVÁ TITL</vt:lpstr>
      <vt:lpstr> Základy pracovního práva   Přednáška č. 2:  Předsmluvní vztahy a vznik pracovního poměru   Pracovní smlouva, zkušební doba, doba určitá    </vt:lpstr>
      <vt:lpstr>Předsmluvní vztahy</vt:lpstr>
      <vt:lpstr>Předsmluvní vztahy</vt:lpstr>
      <vt:lpstr>Vstupní lékařská prohlídka</vt:lpstr>
      <vt:lpstr>Vstupní lékařská prohlídka</vt:lpstr>
      <vt:lpstr>Informační povinnosti</vt:lpstr>
      <vt:lpstr>Vznik pracovního poměru</vt:lpstr>
      <vt:lpstr>Jmenování</vt:lpstr>
      <vt:lpstr>Pracovní smlouva</vt:lpstr>
      <vt:lpstr>Druh práce</vt:lpstr>
      <vt:lpstr>Pracovní náplň</vt:lpstr>
      <vt:lpstr>Místo výkonu práce</vt:lpstr>
      <vt:lpstr>Den nástupu do práce</vt:lpstr>
      <vt:lpstr>Odstoupení od pracovní smlouvy</vt:lpstr>
      <vt:lpstr>Další obsah pracovní smlouvy</vt:lpstr>
      <vt:lpstr>Informování o obsahu pracovního poměru</vt:lpstr>
      <vt:lpstr>Zkušební doba</vt:lpstr>
      <vt:lpstr>Pracovní poměr na dobu určitou</vt:lpstr>
      <vt:lpstr>Pracovní poměr na dobu určitou</vt:lpstr>
      <vt:lpstr>Pracovní poměr na dobu určitou</vt:lpstr>
      <vt:lpstr>Pracovní poměr na dobu určitou</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Vznik, změny a zajištění závazků v pracovněprávních vztazích</dc:title>
  <dc:creator>Stránský</dc:creator>
  <cp:lastModifiedBy>office wb2vr</cp:lastModifiedBy>
  <cp:revision>30</cp:revision>
  <dcterms:created xsi:type="dcterms:W3CDTF">2014-09-29T20:24:51Z</dcterms:created>
  <dcterms:modified xsi:type="dcterms:W3CDTF">2018-03-09T21:07:47Z</dcterms:modified>
</cp:coreProperties>
</file>