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8" r:id="rId10"/>
    <p:sldId id="264" r:id="rId11"/>
    <p:sldId id="266" r:id="rId12"/>
    <p:sldId id="267" r:id="rId13"/>
    <p:sldId id="277" r:id="rId14"/>
    <p:sldId id="265" r:id="rId15"/>
    <p:sldId id="293" r:id="rId16"/>
    <p:sldId id="269" r:id="rId17"/>
    <p:sldId id="278" r:id="rId18"/>
    <p:sldId id="270" r:id="rId19"/>
    <p:sldId id="271" r:id="rId20"/>
    <p:sldId id="272" r:id="rId21"/>
    <p:sldId id="275" r:id="rId22"/>
    <p:sldId id="279" r:id="rId23"/>
    <p:sldId id="280" r:id="rId24"/>
    <p:sldId id="281" r:id="rId25"/>
    <p:sldId id="282" r:id="rId26"/>
    <p:sldId id="273" r:id="rId27"/>
    <p:sldId id="274" r:id="rId28"/>
    <p:sldId id="285" r:id="rId29"/>
    <p:sldId id="286" r:id="rId30"/>
    <p:sldId id="276" r:id="rId31"/>
    <p:sldId id="287" r:id="rId32"/>
    <p:sldId id="288" r:id="rId33"/>
    <p:sldId id="289" r:id="rId34"/>
    <p:sldId id="290" r:id="rId35"/>
    <p:sldId id="291" r:id="rId36"/>
    <p:sldId id="292" r:id="rId37"/>
    <p:sldId id="284" r:id="rId38"/>
    <p:sldId id="295" r:id="rId39"/>
    <p:sldId id="296" r:id="rId40"/>
    <p:sldId id="294" r:id="rId41"/>
    <p:sldId id="297" r:id="rId42"/>
    <p:sldId id="299" r:id="rId43"/>
    <p:sldId id="300" r:id="rId44"/>
    <p:sldId id="298" r:id="rId4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39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1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7349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504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668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34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248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91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93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56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2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77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55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9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9D86-ABD4-442D-9A84-359AFD6CA624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91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04247" y="3021754"/>
            <a:ext cx="7766936" cy="1413086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Základy </a:t>
            </a:r>
            <a:r>
              <a:rPr lang="cs-CZ" b="1" u="sng" dirty="0"/>
              <a:t>pracovního práva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3200" b="1" dirty="0" smtClean="0"/>
              <a:t>BZ405Zk</a:t>
            </a:r>
            <a:br>
              <a:rPr lang="cs-CZ" sz="3200" b="1" dirty="0" smtClean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>změna, skončení, atypické PPV, konkurenční doložka </a:t>
            </a:r>
            <a:r>
              <a:rPr lang="cs-CZ" sz="3200" b="1" u="sng" dirty="0" smtClean="0"/>
              <a:t> 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04247" y="5285273"/>
            <a:ext cx="7766936" cy="1096899"/>
          </a:xfrm>
        </p:spPr>
        <p:txBody>
          <a:bodyPr/>
          <a:lstStyle/>
          <a:p>
            <a:r>
              <a:rPr lang="cs-CZ" dirty="0" smtClean="0"/>
              <a:t>Brno, </a:t>
            </a:r>
            <a:r>
              <a:rPr lang="cs-CZ" dirty="0" smtClean="0"/>
              <a:t>2. </a:t>
            </a:r>
            <a:r>
              <a:rPr lang="cs-CZ" dirty="0" smtClean="0"/>
              <a:t>března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3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-  pracovní cesta - specifika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800" dirty="0"/>
              <a:t>Pracovní doba, cestovní náhrady, náhrada </a:t>
            </a:r>
            <a:r>
              <a:rPr lang="cs-CZ" sz="2800" dirty="0" smtClean="0"/>
              <a:t>škody</a:t>
            </a:r>
            <a:endParaRPr lang="cs-CZ" sz="2600" dirty="0" smtClean="0"/>
          </a:p>
          <a:p>
            <a:endParaRPr lang="cs-CZ" sz="2800" dirty="0"/>
          </a:p>
          <a:p>
            <a:r>
              <a:rPr lang="cs-CZ" sz="2800" dirty="0" smtClean="0"/>
              <a:t>Specifický souhlas</a:t>
            </a:r>
          </a:p>
          <a:p>
            <a:pPr lvl="1"/>
            <a:r>
              <a:rPr lang="cs-CZ" sz="2600" dirty="0" smtClean="0"/>
              <a:t>Těhotné</a:t>
            </a:r>
            <a:r>
              <a:rPr lang="cs-CZ" sz="2600" dirty="0"/>
              <a:t>;</a:t>
            </a:r>
            <a:r>
              <a:rPr lang="cs-CZ" sz="2600" dirty="0" smtClean="0"/>
              <a:t> osoby pečující o dítě, popř. pečující o osobu závislou na péči</a:t>
            </a:r>
          </a:p>
          <a:p>
            <a:pPr lvl="1"/>
            <a:endParaRPr lang="cs-CZ" sz="2600" dirty="0"/>
          </a:p>
          <a:p>
            <a:endParaRPr lang="cs-CZ" sz="28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224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-  přeložení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Dlouhodobá změna místa výkonu práce</a:t>
            </a:r>
          </a:p>
          <a:p>
            <a:endParaRPr lang="cs-CZ" sz="2800" dirty="0"/>
          </a:p>
          <a:p>
            <a:r>
              <a:rPr lang="cs-CZ" sz="2800" dirty="0" smtClean="0"/>
              <a:t>Podmínky</a:t>
            </a:r>
          </a:p>
          <a:p>
            <a:pPr lvl="1"/>
            <a:r>
              <a:rPr lang="cs-CZ" sz="2400" dirty="0" smtClean="0"/>
              <a:t>Souhlas zaměstnance </a:t>
            </a:r>
          </a:p>
          <a:p>
            <a:pPr lvl="1"/>
            <a:r>
              <a:rPr lang="cs-CZ" sz="2400" dirty="0" smtClean="0"/>
              <a:t>V </a:t>
            </a:r>
            <a:r>
              <a:rPr lang="cs-CZ" sz="2400" dirty="0" smtClean="0"/>
              <a:t>rámci poboček zaměstnavatele</a:t>
            </a:r>
          </a:p>
          <a:p>
            <a:endParaRPr lang="cs-CZ" sz="2800" dirty="0"/>
          </a:p>
          <a:p>
            <a:r>
              <a:rPr lang="cs-CZ" sz="2800" dirty="0" smtClean="0"/>
              <a:t>Pozor, novelizace </a:t>
            </a:r>
          </a:p>
          <a:p>
            <a:pPr lvl="1"/>
            <a:r>
              <a:rPr lang="cs-CZ" sz="2400" dirty="0"/>
              <a:t>Změna místa výkonu práce z důvodu nezbytné provozní </a:t>
            </a:r>
            <a:r>
              <a:rPr lang="cs-CZ" sz="2400" dirty="0" smtClean="0"/>
              <a:t>potřeby</a:t>
            </a:r>
          </a:p>
          <a:p>
            <a:pPr lvl="1"/>
            <a:endParaRPr lang="cs-CZ" sz="2400" dirty="0"/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81202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- 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Jmenování na vedoucí pracovní místo</a:t>
            </a:r>
            <a:endParaRPr lang="cs-CZ" sz="2600" dirty="0"/>
          </a:p>
          <a:p>
            <a:endParaRPr lang="cs-CZ" sz="2600" dirty="0" smtClean="0"/>
          </a:p>
          <a:p>
            <a:r>
              <a:rPr lang="cs-CZ" sz="2600" dirty="0" smtClean="0"/>
              <a:t>Po dohodě cokoliv</a:t>
            </a:r>
            <a:r>
              <a:rPr lang="cs-CZ" sz="2600" dirty="0"/>
              <a:t> </a:t>
            </a:r>
            <a:r>
              <a:rPr lang="cs-CZ" sz="2600" dirty="0" smtClean="0"/>
              <a:t>– autonomie vůle stran</a:t>
            </a:r>
          </a:p>
          <a:p>
            <a:pPr lvl="1"/>
            <a:r>
              <a:rPr lang="cs-CZ" sz="2400" dirty="0" smtClean="0"/>
              <a:t>limity</a:t>
            </a:r>
          </a:p>
          <a:p>
            <a:pPr lvl="1"/>
            <a:endParaRPr lang="cs-CZ" sz="2400" dirty="0"/>
          </a:p>
          <a:p>
            <a:r>
              <a:rPr lang="cs-CZ" sz="2600" dirty="0" smtClean="0"/>
              <a:t>Ze zákona </a:t>
            </a:r>
            <a:endParaRPr lang="cs-CZ" sz="2600" dirty="0"/>
          </a:p>
          <a:p>
            <a:pPr lvl="1"/>
            <a:r>
              <a:rPr lang="cs-CZ" sz="2400" dirty="0"/>
              <a:t>d</a:t>
            </a:r>
            <a:r>
              <a:rPr lang="cs-CZ" sz="2400" dirty="0" smtClean="0"/>
              <a:t>oba určitá v rozporu se zákonem</a:t>
            </a:r>
          </a:p>
        </p:txBody>
      </p:sp>
    </p:spTree>
    <p:extLst>
      <p:ext uri="{BB962C8B-B14F-4D97-AF65-F5344CB8AC3E}">
        <p14:creationId xmlns:p14="http://schemas.microsoft.com/office/powerpoint/2010/main" val="17975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Skončení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Zánik základního pracovněprávního vztahu</a:t>
            </a:r>
          </a:p>
          <a:p>
            <a:pPr lvl="1"/>
            <a:r>
              <a:rPr lang="cs-CZ" sz="2400" dirty="0" smtClean="0"/>
              <a:t>Pozor na odvozené pracovněprávní vztahy</a:t>
            </a:r>
          </a:p>
          <a:p>
            <a:endParaRPr lang="cs-CZ" sz="2800" dirty="0"/>
          </a:p>
          <a:p>
            <a:r>
              <a:rPr lang="cs-CZ" sz="2800" dirty="0" smtClean="0"/>
              <a:t>Skončení vs. rozvázání</a:t>
            </a:r>
          </a:p>
          <a:p>
            <a:endParaRPr lang="cs-CZ" sz="2800" dirty="0"/>
          </a:p>
          <a:p>
            <a:r>
              <a:rPr lang="cs-CZ" sz="2800" dirty="0" smtClean="0"/>
              <a:t>Objektivní vs. subjektivní právní skutečnosti</a:t>
            </a:r>
          </a:p>
        </p:txBody>
      </p:sp>
    </p:spTree>
    <p:extLst>
      <p:ext uri="{BB962C8B-B14F-4D97-AF65-F5344CB8AC3E}">
        <p14:creationId xmlns:p14="http://schemas.microsoft.com/office/powerpoint/2010/main" val="3895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Skončení pracovního poměru – objektivní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800" dirty="0" smtClean="0"/>
              <a:t>Smrt</a:t>
            </a:r>
          </a:p>
          <a:p>
            <a:pPr lvl="1"/>
            <a:r>
              <a:rPr lang="cs-CZ" sz="2400" dirty="0" smtClean="0"/>
              <a:t>zaměstnance</a:t>
            </a:r>
            <a:endParaRPr lang="cs-CZ" sz="2400" dirty="0"/>
          </a:p>
          <a:p>
            <a:r>
              <a:rPr lang="cs-CZ" sz="2800" dirty="0" smtClean="0"/>
              <a:t>Uplynutí času</a:t>
            </a:r>
          </a:p>
          <a:p>
            <a:pPr lvl="1"/>
            <a:r>
              <a:rPr lang="cs-CZ" sz="2600" dirty="0" smtClean="0"/>
              <a:t>Pracovní poměr na dobu určitou</a:t>
            </a:r>
          </a:p>
          <a:p>
            <a:pPr lvl="1"/>
            <a:r>
              <a:rPr lang="cs-CZ" sz="2600" dirty="0" smtClean="0"/>
              <a:t>Vypršení povolení k zaměstnání</a:t>
            </a:r>
          </a:p>
          <a:p>
            <a:endParaRPr lang="cs-CZ" sz="2800" dirty="0"/>
          </a:p>
          <a:p>
            <a:r>
              <a:rPr lang="cs-CZ" sz="2800" dirty="0" smtClean="0"/>
              <a:t>Rozhodnutí orgánu</a:t>
            </a:r>
          </a:p>
          <a:p>
            <a:pPr lvl="1"/>
            <a:r>
              <a:rPr lang="cs-CZ" sz="2600" dirty="0" smtClean="0"/>
              <a:t>vyhoštění</a:t>
            </a:r>
          </a:p>
        </p:txBody>
      </p:sp>
    </p:spTree>
    <p:extLst>
      <p:ext uri="{BB962C8B-B14F-4D97-AF65-F5344CB8AC3E}">
        <p14:creationId xmlns:p14="http://schemas.microsoft.com/office/powerpoint/2010/main" val="5451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Uplynutí času -  pracovní poměr na dobu určitou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K sjednanému dni</a:t>
            </a:r>
          </a:p>
          <a:p>
            <a:r>
              <a:rPr lang="cs-CZ" sz="2400" dirty="0" smtClean="0"/>
              <a:t>Možno rozvázat běžným způsobem</a:t>
            </a:r>
            <a:endParaRPr lang="cs-CZ" sz="2400" dirty="0"/>
          </a:p>
          <a:p>
            <a:r>
              <a:rPr lang="cs-CZ" sz="2400" dirty="0" smtClean="0"/>
              <a:t>POZOR!</a:t>
            </a:r>
          </a:p>
          <a:p>
            <a:pPr lvl="1"/>
            <a:r>
              <a:rPr lang="cs-CZ" sz="2400" dirty="0" smtClean="0"/>
              <a:t>Výkon prací i po termínu skončení s vědomím zaměstnavatele = trvání pracovního poměru na dobu neurčitou – vyvratitelná právní domněnka</a:t>
            </a:r>
          </a:p>
          <a:p>
            <a:pPr lvl="1"/>
            <a:r>
              <a:rPr lang="cs-CZ" sz="2400" dirty="0" smtClean="0"/>
              <a:t>21 </a:t>
            </a:r>
            <a:r>
              <a:rPr lang="cs-CZ" sz="2400" dirty="0" err="1"/>
              <a:t>Cdo</a:t>
            </a:r>
            <a:r>
              <a:rPr lang="cs-CZ" sz="2400" dirty="0"/>
              <a:t> 4891/2009 </a:t>
            </a:r>
            <a:r>
              <a:rPr lang="cs-CZ" sz="2400" dirty="0" smtClean="0"/>
              <a:t>- </a:t>
            </a:r>
            <a:r>
              <a:rPr lang="cs-CZ" sz="2400" i="1" dirty="0" smtClean="0"/>
              <a:t>pokud </a:t>
            </a:r>
            <a:r>
              <a:rPr lang="cs-CZ" sz="2400" i="1" dirty="0"/>
              <a:t>nedal zaměstnavatel nijak navenek na vědomí, že s další prací, kterou provádí zaměstnanec, nesouhlasí, pak zaměstnanec pracuje se souhlasem zaměstnavatele </a:t>
            </a: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7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- subjektivní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Rozvázání pracovního poměru</a:t>
            </a:r>
          </a:p>
          <a:p>
            <a:pPr lvl="1"/>
            <a:r>
              <a:rPr lang="cs-CZ" sz="2400" dirty="0" smtClean="0"/>
              <a:t>Subjektivní</a:t>
            </a:r>
            <a:r>
              <a:rPr lang="cs-CZ" sz="2800" dirty="0" smtClean="0"/>
              <a:t> právní skutečnost (projev vůle)</a:t>
            </a:r>
          </a:p>
          <a:p>
            <a:pPr marL="457200" lvl="1" indent="0">
              <a:buNone/>
            </a:pPr>
            <a:endParaRPr lang="cs-CZ" sz="2800" dirty="0" smtClean="0"/>
          </a:p>
          <a:p>
            <a:r>
              <a:rPr lang="cs-CZ" sz="2800" dirty="0" smtClean="0"/>
              <a:t>Jednostranné vs. dvoustranné </a:t>
            </a:r>
          </a:p>
          <a:p>
            <a:pPr lvl="1"/>
            <a:r>
              <a:rPr lang="cs-CZ" sz="2400" dirty="0" smtClean="0"/>
              <a:t>Odlišný následek vad</a:t>
            </a:r>
          </a:p>
          <a:p>
            <a:pPr lvl="1"/>
            <a:endParaRPr lang="cs-CZ" sz="2400" dirty="0"/>
          </a:p>
          <a:p>
            <a:r>
              <a:rPr lang="cs-CZ" sz="2800" dirty="0" smtClean="0"/>
              <a:t>Předpoklady</a:t>
            </a:r>
          </a:p>
          <a:p>
            <a:pPr lvl="1"/>
            <a:r>
              <a:rPr lang="cs-CZ" sz="2600" dirty="0" smtClean="0"/>
              <a:t>Formální vs. obsahové</a:t>
            </a:r>
          </a:p>
          <a:p>
            <a:pPr lvl="1"/>
            <a:endParaRPr lang="cs-CZ" sz="3000" dirty="0"/>
          </a:p>
          <a:p>
            <a:endParaRPr lang="cs-CZ" sz="24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652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Rozvázání pracovního poměru -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60221"/>
            <a:ext cx="8596668" cy="4281142"/>
          </a:xfrm>
        </p:spPr>
        <p:txBody>
          <a:bodyPr/>
          <a:lstStyle/>
          <a:p>
            <a:r>
              <a:rPr lang="cs-CZ" sz="2800" dirty="0" smtClean="0"/>
              <a:t>Výpověď</a:t>
            </a:r>
          </a:p>
          <a:p>
            <a:pPr lvl="1"/>
            <a:r>
              <a:rPr lang="cs-CZ" sz="2400" dirty="0" smtClean="0"/>
              <a:t>Písemně, jinak se k ní nepřihlíží</a:t>
            </a:r>
          </a:p>
          <a:p>
            <a:r>
              <a:rPr lang="cs-CZ" sz="2800" dirty="0" smtClean="0"/>
              <a:t>Okamžité zrušení</a:t>
            </a:r>
          </a:p>
          <a:p>
            <a:pPr lvl="1"/>
            <a:r>
              <a:rPr lang="cs-CZ" sz="2400" dirty="0"/>
              <a:t>Písemně, jinak se k </a:t>
            </a:r>
            <a:r>
              <a:rPr lang="cs-CZ" sz="2400" dirty="0" smtClean="0"/>
              <a:t>němu nepřihlíží</a:t>
            </a:r>
          </a:p>
          <a:p>
            <a:r>
              <a:rPr lang="cs-CZ" sz="2800" dirty="0" smtClean="0"/>
              <a:t>Zrušení ve zkušební době</a:t>
            </a:r>
          </a:p>
          <a:p>
            <a:pPr lvl="1"/>
            <a:r>
              <a:rPr lang="cs-CZ" sz="2400" dirty="0"/>
              <a:t>Písemně, jinak se k </a:t>
            </a:r>
            <a:r>
              <a:rPr lang="cs-CZ" sz="2400" dirty="0" smtClean="0"/>
              <a:t>němu nepřihlíží</a:t>
            </a:r>
          </a:p>
          <a:p>
            <a:r>
              <a:rPr lang="cs-CZ" sz="2800" dirty="0" smtClean="0"/>
              <a:t>Dohoda</a:t>
            </a:r>
          </a:p>
          <a:p>
            <a:pPr lvl="1"/>
            <a:r>
              <a:rPr lang="cs-CZ" sz="2400" dirty="0" smtClean="0"/>
              <a:t>Písemně – relativně neplatné</a:t>
            </a:r>
            <a:endParaRPr lang="cs-CZ" sz="2400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2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Skončení pracovního poměru -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lnSpcReduction="10000"/>
          </a:bodyPr>
          <a:lstStyle/>
          <a:p>
            <a:r>
              <a:rPr lang="cs-CZ" sz="2800" dirty="0" err="1" smtClean="0"/>
              <a:t>Ust</a:t>
            </a:r>
            <a:r>
              <a:rPr lang="cs-CZ" sz="2800" dirty="0" smtClean="0"/>
              <a:t>. § 49 zákoníku práce</a:t>
            </a:r>
          </a:p>
          <a:p>
            <a:endParaRPr lang="cs-CZ" sz="2800" dirty="0"/>
          </a:p>
          <a:p>
            <a:r>
              <a:rPr lang="cs-CZ" sz="2800" dirty="0" smtClean="0"/>
              <a:t>Písemnost</a:t>
            </a:r>
          </a:p>
          <a:p>
            <a:r>
              <a:rPr lang="cs-CZ" sz="2800" dirty="0" smtClean="0"/>
              <a:t>Den skočení</a:t>
            </a:r>
          </a:p>
          <a:p>
            <a:endParaRPr lang="cs-CZ" sz="2800" dirty="0"/>
          </a:p>
          <a:p>
            <a:r>
              <a:rPr lang="cs-CZ" sz="2800" dirty="0" smtClean="0"/>
              <a:t>Důvod?</a:t>
            </a:r>
          </a:p>
          <a:p>
            <a:endParaRPr lang="cs-CZ" sz="2800" dirty="0"/>
          </a:p>
          <a:p>
            <a:r>
              <a:rPr lang="cs-CZ" sz="2800" dirty="0" smtClean="0"/>
              <a:t>Důsledky?</a:t>
            </a:r>
          </a:p>
        </p:txBody>
      </p:sp>
    </p:spTree>
    <p:extLst>
      <p:ext uri="{BB962C8B-B14F-4D97-AF65-F5344CB8AC3E}">
        <p14:creationId xmlns:p14="http://schemas.microsoft.com/office/powerpoint/2010/main" val="122775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zrušení ve zkušební době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err="1"/>
              <a:t>Ust</a:t>
            </a:r>
            <a:r>
              <a:rPr lang="cs-CZ" sz="2800" dirty="0"/>
              <a:t>. § 66 zákoníku </a:t>
            </a:r>
            <a:r>
              <a:rPr lang="cs-CZ" sz="2800" dirty="0" smtClean="0"/>
              <a:t>práce</a:t>
            </a:r>
          </a:p>
          <a:p>
            <a:endParaRPr lang="cs-CZ" sz="2800" dirty="0"/>
          </a:p>
          <a:p>
            <a:r>
              <a:rPr lang="cs-CZ" sz="2800" dirty="0"/>
              <a:t>Písemné, jinak se </a:t>
            </a:r>
            <a:r>
              <a:rPr lang="cs-CZ" sz="2800" dirty="0" smtClean="0"/>
              <a:t>nepřihlíží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S i bez </a:t>
            </a:r>
            <a:r>
              <a:rPr lang="cs-CZ" sz="2800" dirty="0" smtClean="0"/>
              <a:t>důvodu</a:t>
            </a:r>
          </a:p>
          <a:p>
            <a:endParaRPr lang="cs-CZ" sz="2800" dirty="0"/>
          </a:p>
          <a:p>
            <a:r>
              <a:rPr lang="cs-CZ" sz="2800" dirty="0" smtClean="0"/>
              <a:t>Pozor </a:t>
            </a:r>
            <a:r>
              <a:rPr lang="cs-CZ" sz="2800" dirty="0"/>
              <a:t>na diskriminační povahu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2929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800" dirty="0" smtClean="0"/>
              <a:t>Rigidnost vs. variabilita a flexibilita pracovního poměru</a:t>
            </a:r>
          </a:p>
          <a:p>
            <a:pPr lvl="1"/>
            <a:r>
              <a:rPr lang="cs-CZ" sz="2600" dirty="0" smtClean="0"/>
              <a:t>Smluvní </a:t>
            </a:r>
            <a:r>
              <a:rPr lang="cs-CZ" sz="2600" dirty="0" smtClean="0"/>
              <a:t>volnost</a:t>
            </a:r>
          </a:p>
          <a:p>
            <a:pPr lvl="1"/>
            <a:endParaRPr lang="cs-CZ" sz="2600" dirty="0"/>
          </a:p>
          <a:p>
            <a:r>
              <a:rPr lang="cs-CZ" sz="2800" dirty="0" smtClean="0"/>
              <a:t>Pracovní poměr lze v průběhu měnit</a:t>
            </a:r>
          </a:p>
          <a:p>
            <a:pPr lvl="1"/>
            <a:r>
              <a:rPr lang="cs-CZ" sz="2600" dirty="0" smtClean="0"/>
              <a:t>Např. jmenování vedoucím zaměstnancem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4046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Skončení pracovního poměru - 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800" dirty="0" smtClean="0"/>
              <a:t>Jednostranné adresované právní jednání</a:t>
            </a:r>
          </a:p>
          <a:p>
            <a:pPr lvl="1"/>
            <a:r>
              <a:rPr lang="cs-CZ" sz="2400" dirty="0" smtClean="0"/>
              <a:t>Doručení</a:t>
            </a:r>
          </a:p>
          <a:p>
            <a:pPr lvl="1"/>
            <a:endParaRPr lang="cs-CZ" sz="2200" dirty="0"/>
          </a:p>
          <a:p>
            <a:r>
              <a:rPr lang="cs-CZ" sz="2800" dirty="0" smtClean="0"/>
              <a:t>Písemnost, jinak se k ní nepřihlíží</a:t>
            </a:r>
          </a:p>
          <a:p>
            <a:endParaRPr lang="cs-CZ" sz="2800" dirty="0"/>
          </a:p>
          <a:p>
            <a:r>
              <a:rPr lang="cs-CZ" sz="2800" dirty="0" smtClean="0"/>
              <a:t>Výpovědní dobou terminované skončení</a:t>
            </a:r>
          </a:p>
          <a:p>
            <a:endParaRPr lang="cs-CZ" sz="2800" dirty="0"/>
          </a:p>
          <a:p>
            <a:r>
              <a:rPr lang="cs-CZ" sz="2800" dirty="0" smtClean="0"/>
              <a:t>Zaměstnavatel musí uvést důvod</a:t>
            </a:r>
          </a:p>
        </p:txBody>
      </p:sp>
    </p:spTree>
    <p:extLst>
      <p:ext uri="{BB962C8B-B14F-4D97-AF65-F5344CB8AC3E}">
        <p14:creationId xmlns:p14="http://schemas.microsoft.com/office/powerpoint/2010/main" val="30240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- 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Organizační důvody</a:t>
            </a:r>
          </a:p>
          <a:p>
            <a:pPr lvl="1"/>
            <a:r>
              <a:rPr lang="cs-CZ" sz="2200" dirty="0" err="1" smtClean="0"/>
              <a:t>Ust</a:t>
            </a:r>
            <a:r>
              <a:rPr lang="cs-CZ" sz="2200" dirty="0" smtClean="0"/>
              <a:t>. § 52 písm. a) až c)</a:t>
            </a:r>
          </a:p>
          <a:p>
            <a:endParaRPr lang="cs-CZ" sz="2400" dirty="0"/>
          </a:p>
          <a:p>
            <a:r>
              <a:rPr lang="cs-CZ" sz="2800" dirty="0" smtClean="0"/>
              <a:t>Zdravotní stav</a:t>
            </a:r>
          </a:p>
          <a:p>
            <a:pPr lvl="1"/>
            <a:r>
              <a:rPr lang="cs-CZ" sz="2400" dirty="0" err="1" smtClean="0"/>
              <a:t>Ust</a:t>
            </a:r>
            <a:r>
              <a:rPr lang="cs-CZ" sz="2400" dirty="0" smtClean="0"/>
              <a:t>. § 52 písm. d) a e)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800" dirty="0" smtClean="0"/>
              <a:t>Nesplňování požadavků/předpokladů a porušení povinnosti</a:t>
            </a:r>
          </a:p>
          <a:p>
            <a:pPr lvl="1"/>
            <a:r>
              <a:rPr lang="cs-CZ" sz="2600" dirty="0" err="1" smtClean="0"/>
              <a:t>Ust</a:t>
            </a:r>
            <a:r>
              <a:rPr lang="cs-CZ" sz="2600" dirty="0" smtClean="0"/>
              <a:t>. § 52 písm. f), g), h)</a:t>
            </a:r>
          </a:p>
        </p:txBody>
      </p:sp>
    </p:spTree>
    <p:extLst>
      <p:ext uri="{BB962C8B-B14F-4D97-AF65-F5344CB8AC3E}">
        <p14:creationId xmlns:p14="http://schemas.microsoft.com/office/powerpoint/2010/main" val="9517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– důvody – organizační 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Zrušení zaměstnavatele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Přesunutí zaměstnavatele</a:t>
            </a:r>
          </a:p>
          <a:p>
            <a:endParaRPr lang="cs-CZ" sz="2800" dirty="0" smtClean="0"/>
          </a:p>
          <a:p>
            <a:r>
              <a:rPr lang="cs-CZ" sz="2800" dirty="0" smtClean="0"/>
              <a:t>Nadbytečnost</a:t>
            </a:r>
          </a:p>
          <a:p>
            <a:pPr lvl="1"/>
            <a:r>
              <a:rPr lang="cs-CZ" sz="2400" dirty="0" smtClean="0"/>
              <a:t>Rozhodnutí o organizačních změnách a kauzální nexus</a:t>
            </a:r>
          </a:p>
          <a:p>
            <a:pPr lvl="1"/>
            <a:r>
              <a:rPr lang="cs-CZ" sz="2400" dirty="0" smtClean="0"/>
              <a:t>Výpověď i před nadbytečností?</a:t>
            </a:r>
          </a:p>
        </p:txBody>
      </p:sp>
    </p:spTree>
    <p:extLst>
      <p:ext uri="{BB962C8B-B14F-4D97-AF65-F5344CB8AC3E}">
        <p14:creationId xmlns:p14="http://schemas.microsoft.com/office/powerpoint/2010/main" val="20938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– důvody – zdravotní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Nepříznivý zdravotní stav v důsledku pracovního úrazu nebo nemoci z povolání</a:t>
            </a:r>
          </a:p>
          <a:p>
            <a:pPr lvl="1"/>
            <a:r>
              <a:rPr lang="cs-CZ" sz="2600" dirty="0" smtClean="0"/>
              <a:t>Lékařský posudek</a:t>
            </a:r>
          </a:p>
          <a:p>
            <a:pPr lvl="1"/>
            <a:r>
              <a:rPr lang="cs-CZ" sz="2400" dirty="0" smtClean="0"/>
              <a:t>Odstupné</a:t>
            </a:r>
          </a:p>
          <a:p>
            <a:pPr lvl="1"/>
            <a:endParaRPr lang="cs-CZ" sz="2400" dirty="0"/>
          </a:p>
          <a:p>
            <a:r>
              <a:rPr lang="cs-CZ" sz="2800" dirty="0" smtClean="0"/>
              <a:t>Dlouhodobé pozbytí zdravotní způsobilosti z jiných důvod (příčina nesouvisí s výkonem práce)</a:t>
            </a:r>
          </a:p>
          <a:p>
            <a:pPr lvl="1"/>
            <a:r>
              <a:rPr lang="cs-CZ" sz="2400" dirty="0" smtClean="0"/>
              <a:t>Bez odstupného</a:t>
            </a:r>
          </a:p>
          <a:p>
            <a:endParaRPr lang="cs-CZ" sz="2600" dirty="0"/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1361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– důvody – požadavky a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Nesplňování předpokladů či požadavků</a:t>
            </a:r>
          </a:p>
          <a:p>
            <a:r>
              <a:rPr lang="cs-CZ" sz="2800" dirty="0" smtClean="0"/>
              <a:t>Nesplňování požadavků = nekvalitní práce</a:t>
            </a:r>
          </a:p>
          <a:p>
            <a:pPr lvl="1"/>
            <a:r>
              <a:rPr lang="cs-CZ" sz="2600" dirty="0" smtClean="0"/>
              <a:t>Vytýkací dopis</a:t>
            </a:r>
            <a:endParaRPr lang="cs-CZ" sz="2400" dirty="0" smtClean="0"/>
          </a:p>
          <a:p>
            <a:pPr lvl="1"/>
            <a:endParaRPr lang="cs-CZ" sz="2400" dirty="0"/>
          </a:p>
          <a:p>
            <a:r>
              <a:rPr lang="cs-CZ" sz="2800" dirty="0" smtClean="0"/>
              <a:t>Porušení povinnosti</a:t>
            </a:r>
          </a:p>
          <a:p>
            <a:pPr lvl="1"/>
            <a:r>
              <a:rPr lang="cs-CZ" sz="2400" dirty="0" smtClean="0"/>
              <a:t>Méně závažné</a:t>
            </a:r>
          </a:p>
          <a:p>
            <a:pPr lvl="1"/>
            <a:r>
              <a:rPr lang="cs-CZ" sz="2400" dirty="0" smtClean="0"/>
              <a:t>Závažné</a:t>
            </a:r>
          </a:p>
          <a:p>
            <a:pPr lvl="1"/>
            <a:r>
              <a:rPr lang="cs-CZ" sz="2400" dirty="0" smtClean="0"/>
              <a:t>Zvlášť hrubé</a:t>
            </a:r>
          </a:p>
          <a:p>
            <a:endParaRPr lang="cs-CZ" sz="2600" dirty="0"/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6410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– důvody – požadavky a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Soustavné méně závažné porušení</a:t>
            </a:r>
          </a:p>
          <a:p>
            <a:pPr lvl="1"/>
            <a:r>
              <a:rPr lang="cs-CZ" sz="2400" dirty="0" smtClean="0"/>
              <a:t>Min. třikrát</a:t>
            </a:r>
          </a:p>
          <a:p>
            <a:pPr lvl="1"/>
            <a:r>
              <a:rPr lang="cs-CZ" sz="2400" dirty="0" smtClean="0"/>
              <a:t>Jakákoliv povinnost</a:t>
            </a:r>
          </a:p>
          <a:p>
            <a:endParaRPr lang="cs-CZ" sz="2800" dirty="0"/>
          </a:p>
          <a:p>
            <a:r>
              <a:rPr lang="cs-CZ" sz="2800" dirty="0" smtClean="0"/>
              <a:t>Závažné vs. zvlášť hrubé</a:t>
            </a:r>
          </a:p>
          <a:p>
            <a:endParaRPr lang="cs-CZ" sz="2800" dirty="0"/>
          </a:p>
          <a:p>
            <a:r>
              <a:rPr lang="cs-CZ" sz="2800" dirty="0" smtClean="0"/>
              <a:t>Intenzitu poměřuje soud</a:t>
            </a:r>
          </a:p>
          <a:p>
            <a:pPr lvl="1"/>
            <a:r>
              <a:rPr lang="cs-CZ" sz="2400" dirty="0" smtClean="0"/>
              <a:t>Sjednání kategorie zvlášť hrubého porušení v pracovní smlouvě?</a:t>
            </a:r>
            <a:endParaRPr lang="cs-CZ" sz="2400" dirty="0"/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0521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z-lem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Možno </a:t>
            </a:r>
            <a:r>
              <a:rPr lang="cs-CZ" sz="2800" dirty="0"/>
              <a:t>více výpovědí, více výpovědních </a:t>
            </a:r>
            <a:r>
              <a:rPr lang="cs-CZ" sz="2800" dirty="0" smtClean="0"/>
              <a:t>důvodů</a:t>
            </a:r>
          </a:p>
          <a:p>
            <a:pPr lvl="1"/>
            <a:endParaRPr lang="cs-CZ" sz="2200" dirty="0"/>
          </a:p>
          <a:p>
            <a:r>
              <a:rPr lang="cs-CZ" sz="2800" dirty="0"/>
              <a:t>Konkretizace důvodu, skutkové vymezení odpovídající právnímu důvodu</a:t>
            </a:r>
          </a:p>
          <a:p>
            <a:pPr marL="457200" lvl="1" indent="0">
              <a:buNone/>
            </a:pPr>
            <a:endParaRPr lang="cs-CZ" sz="2200" dirty="0"/>
          </a:p>
          <a:p>
            <a:r>
              <a:rPr lang="cs-CZ" sz="2800" dirty="0" smtClean="0"/>
              <a:t>Skutkové </a:t>
            </a:r>
            <a:r>
              <a:rPr lang="cs-CZ" sz="2800" dirty="0"/>
              <a:t>vymezení (</a:t>
            </a:r>
            <a:r>
              <a:rPr lang="cs-CZ" sz="2800" dirty="0" smtClean="0"/>
              <a:t>popsat skutečnosti)</a:t>
            </a:r>
            <a:endParaRPr lang="cs-CZ" sz="22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292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výpovědní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/>
              <a:t>Stejná pro obě strany, min. 2 </a:t>
            </a:r>
            <a:r>
              <a:rPr lang="cs-CZ" sz="3000" dirty="0" smtClean="0"/>
              <a:t>měsíce</a:t>
            </a:r>
          </a:p>
          <a:p>
            <a:endParaRPr lang="cs-CZ" sz="3000" dirty="0"/>
          </a:p>
          <a:p>
            <a:r>
              <a:rPr lang="cs-CZ" sz="3000" dirty="0" smtClean="0"/>
              <a:t>Není </a:t>
            </a:r>
            <a:r>
              <a:rPr lang="cs-CZ" sz="3000" dirty="0"/>
              <a:t>třeba uvádět ani </a:t>
            </a:r>
            <a:r>
              <a:rPr lang="cs-CZ" sz="3000" dirty="0" smtClean="0"/>
              <a:t>sjednat</a:t>
            </a:r>
          </a:p>
          <a:p>
            <a:endParaRPr lang="cs-CZ" sz="3000" dirty="0"/>
          </a:p>
          <a:p>
            <a:r>
              <a:rPr lang="cs-CZ" sz="3000" dirty="0"/>
              <a:t>Vadně určená nečiní výpověď neplatnou, použije se zákonná </a:t>
            </a:r>
            <a:r>
              <a:rPr lang="cs-CZ" sz="3000" dirty="0" smtClean="0"/>
              <a:t>výměra</a:t>
            </a:r>
          </a:p>
          <a:p>
            <a:pPr marL="457200" lvl="1" indent="0">
              <a:buNone/>
            </a:pPr>
            <a:endParaRPr lang="cs-CZ" sz="2600" dirty="0"/>
          </a:p>
          <a:p>
            <a:r>
              <a:rPr lang="cs-CZ" sz="3000" dirty="0" smtClean="0"/>
              <a:t>Dohoda </a:t>
            </a:r>
            <a:r>
              <a:rPr lang="cs-CZ" sz="3000" dirty="0"/>
              <a:t>o delší výpovědní době možná jen před začátkem běhu </a:t>
            </a:r>
            <a:r>
              <a:rPr lang="cs-CZ" sz="3000" dirty="0" smtClean="0"/>
              <a:t>VD</a:t>
            </a:r>
          </a:p>
          <a:p>
            <a:pPr lvl="1"/>
            <a:endParaRPr lang="cs-CZ" sz="2600" dirty="0"/>
          </a:p>
          <a:p>
            <a:endParaRPr lang="cs-CZ" sz="24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122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okamžité zrušení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800" dirty="0" smtClean="0"/>
              <a:t>Prostředek ultima ratio</a:t>
            </a:r>
          </a:p>
          <a:p>
            <a:endParaRPr lang="cs-CZ" sz="2800" dirty="0"/>
          </a:p>
          <a:p>
            <a:r>
              <a:rPr lang="cs-CZ" sz="2800" dirty="0" smtClean="0"/>
              <a:t>Primárně hodnotí zaměstnavatel, závazně soud</a:t>
            </a:r>
          </a:p>
          <a:p>
            <a:endParaRPr lang="cs-CZ" sz="2800" dirty="0"/>
          </a:p>
          <a:p>
            <a:r>
              <a:rPr lang="cs-CZ" sz="2800" dirty="0" smtClean="0"/>
              <a:t>Důvod uplatnit do 2 měsíců (mas. 1 rok)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038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okamžité zrušení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Atak </a:t>
            </a:r>
            <a:r>
              <a:rPr lang="cs-CZ" sz="2800" dirty="0"/>
              <a:t>majetkové podstaty zaměstnavatele (jakákoliv hodnota</a:t>
            </a:r>
            <a:r>
              <a:rPr lang="cs-CZ" sz="2800" dirty="0" smtClean="0"/>
              <a:t>)</a:t>
            </a:r>
          </a:p>
          <a:p>
            <a:pPr lvl="1"/>
            <a:r>
              <a:rPr lang="cs-CZ" sz="2400" dirty="0"/>
              <a:t>21 </a:t>
            </a:r>
            <a:r>
              <a:rPr lang="cs-CZ" sz="2400" dirty="0" err="1"/>
              <a:t>Cdo</a:t>
            </a:r>
            <a:r>
              <a:rPr lang="cs-CZ" sz="2400" dirty="0"/>
              <a:t> 59/2005</a:t>
            </a:r>
          </a:p>
          <a:p>
            <a:endParaRPr lang="cs-CZ" sz="2400" dirty="0"/>
          </a:p>
          <a:p>
            <a:r>
              <a:rPr lang="cs-CZ" sz="2800" dirty="0" smtClean="0"/>
              <a:t>Účinky </a:t>
            </a:r>
            <a:r>
              <a:rPr lang="cs-CZ" sz="2800" dirty="0"/>
              <a:t>okamžitě, případné datum je </a:t>
            </a:r>
            <a:r>
              <a:rPr lang="cs-CZ" sz="2800" dirty="0" smtClean="0"/>
              <a:t>irelevantní</a:t>
            </a:r>
          </a:p>
          <a:p>
            <a:pPr lvl="1"/>
            <a:r>
              <a:rPr lang="cs-CZ" sz="2400" dirty="0"/>
              <a:t>21 </a:t>
            </a:r>
            <a:r>
              <a:rPr lang="cs-CZ" sz="2400" dirty="0" err="1"/>
              <a:t>Cdo</a:t>
            </a:r>
            <a:r>
              <a:rPr lang="cs-CZ" sz="2400" dirty="0"/>
              <a:t> 2815/2005</a:t>
            </a:r>
          </a:p>
          <a:p>
            <a:pPr lvl="1"/>
            <a:endParaRPr lang="cs-CZ" sz="2200" dirty="0"/>
          </a:p>
          <a:p>
            <a:r>
              <a:rPr lang="cs-CZ" sz="2800" dirty="0" smtClean="0"/>
              <a:t>Náležitá </a:t>
            </a:r>
            <a:r>
              <a:rPr lang="cs-CZ" sz="2800" dirty="0"/>
              <a:t>míra </a:t>
            </a:r>
            <a:r>
              <a:rPr lang="cs-CZ" sz="2800" dirty="0" smtClean="0"/>
              <a:t>loajality</a:t>
            </a:r>
          </a:p>
          <a:p>
            <a:pPr lvl="1"/>
            <a:r>
              <a:rPr lang="cs-CZ" sz="2400" dirty="0"/>
              <a:t>21 </a:t>
            </a:r>
            <a:r>
              <a:rPr lang="cs-CZ" sz="2400" dirty="0" err="1"/>
              <a:t>Cdo</a:t>
            </a:r>
            <a:r>
              <a:rPr lang="cs-CZ" sz="2400" dirty="0"/>
              <a:t> 3478/2010</a:t>
            </a:r>
          </a:p>
          <a:p>
            <a:pPr lvl="1"/>
            <a:endParaRPr lang="cs-CZ" sz="22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270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800" dirty="0" smtClean="0"/>
              <a:t>v předmětu</a:t>
            </a:r>
          </a:p>
          <a:p>
            <a:endParaRPr lang="cs-CZ" sz="2400" dirty="0"/>
          </a:p>
          <a:p>
            <a:r>
              <a:rPr lang="cs-CZ" sz="2800" dirty="0" smtClean="0"/>
              <a:t>v subjektech</a:t>
            </a:r>
          </a:p>
          <a:p>
            <a:endParaRPr lang="cs-CZ" sz="2800" dirty="0"/>
          </a:p>
          <a:p>
            <a:r>
              <a:rPr lang="cs-CZ" sz="2800" dirty="0" smtClean="0"/>
              <a:t>v obsahu</a:t>
            </a:r>
          </a:p>
        </p:txBody>
      </p:sp>
    </p:spTree>
    <p:extLst>
      <p:ext uri="{BB962C8B-B14F-4D97-AF65-F5344CB8AC3E}">
        <p14:creationId xmlns:p14="http://schemas.microsoft.com/office/powerpoint/2010/main" val="4112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porušení povinnosti – do kdy uplatnit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Autofit/>
          </a:bodyPr>
          <a:lstStyle/>
          <a:p>
            <a:r>
              <a:rPr lang="cs-CZ" sz="2400" dirty="0"/>
              <a:t>Třeba uplatnit v rámci subjektivní i objektivní </a:t>
            </a:r>
            <a:r>
              <a:rPr lang="cs-CZ" sz="2400" dirty="0" smtClean="0"/>
              <a:t>lhůty </a:t>
            </a:r>
            <a:r>
              <a:rPr lang="cs-CZ" sz="2800" dirty="0" smtClean="0"/>
              <a:t>(</a:t>
            </a:r>
            <a:r>
              <a:rPr lang="cs-CZ" sz="2200" dirty="0" smtClean="0"/>
              <a:t>Odlišené </a:t>
            </a:r>
            <a:r>
              <a:rPr lang="cs-CZ" sz="2200" dirty="0"/>
              <a:t>pro jednotlivé </a:t>
            </a:r>
            <a:r>
              <a:rPr lang="cs-CZ" sz="2200" dirty="0" smtClean="0"/>
              <a:t>typy)</a:t>
            </a:r>
            <a:endParaRPr lang="cs-CZ" sz="2200" dirty="0"/>
          </a:p>
          <a:p>
            <a:endParaRPr lang="cs-CZ" sz="1600" dirty="0"/>
          </a:p>
          <a:p>
            <a:r>
              <a:rPr lang="cs-CZ" sz="2400" dirty="0"/>
              <a:t>Výpověď dle </a:t>
            </a:r>
            <a:r>
              <a:rPr lang="cs-CZ" sz="2400" dirty="0" err="1"/>
              <a:t>ust</a:t>
            </a:r>
            <a:r>
              <a:rPr lang="cs-CZ" sz="2400" dirty="0"/>
              <a:t>. § 52h</a:t>
            </a:r>
          </a:p>
          <a:p>
            <a:pPr lvl="1"/>
            <a:r>
              <a:rPr lang="cs-CZ" sz="2200" dirty="0"/>
              <a:t>Subjektivní do 1 měsíce</a:t>
            </a:r>
          </a:p>
          <a:p>
            <a:pPr lvl="1"/>
            <a:r>
              <a:rPr lang="cs-CZ" sz="2200" dirty="0"/>
              <a:t>Objektivní do 1 roku</a:t>
            </a:r>
          </a:p>
          <a:p>
            <a:endParaRPr lang="cs-CZ" sz="1600" dirty="0"/>
          </a:p>
          <a:p>
            <a:r>
              <a:rPr lang="cs-CZ" sz="2400" dirty="0"/>
              <a:t>Výpověď dle </a:t>
            </a:r>
            <a:r>
              <a:rPr lang="cs-CZ" sz="2400" dirty="0" err="1"/>
              <a:t>ust</a:t>
            </a:r>
            <a:r>
              <a:rPr lang="cs-CZ" sz="2400" dirty="0"/>
              <a:t>. § 52g</a:t>
            </a:r>
          </a:p>
          <a:p>
            <a:pPr lvl="1"/>
            <a:r>
              <a:rPr lang="cs-CZ" sz="2600" dirty="0"/>
              <a:t>Subjektivní 2 měsíce</a:t>
            </a:r>
          </a:p>
          <a:p>
            <a:pPr lvl="1"/>
            <a:r>
              <a:rPr lang="cs-CZ" sz="2600" dirty="0"/>
              <a:t>Objektivní 1 rok </a:t>
            </a:r>
          </a:p>
        </p:txBody>
      </p:sp>
    </p:spTree>
    <p:extLst>
      <p:ext uri="{BB962C8B-B14F-4D97-AF65-F5344CB8AC3E}">
        <p14:creationId xmlns:p14="http://schemas.microsoft.com/office/powerpoint/2010/main" val="169741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porušení povinnosti – do kdy uplatnit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Autofit/>
          </a:bodyPr>
          <a:lstStyle/>
          <a:p>
            <a:r>
              <a:rPr lang="cs-CZ" sz="2400" dirty="0"/>
              <a:t>Okamžité zrušení </a:t>
            </a:r>
            <a:r>
              <a:rPr lang="cs-CZ" sz="2400" dirty="0" err="1"/>
              <a:t>prac</a:t>
            </a:r>
            <a:r>
              <a:rPr lang="cs-CZ" sz="2400" dirty="0"/>
              <a:t>. poměru z-lem (dle </a:t>
            </a:r>
            <a:r>
              <a:rPr lang="cs-CZ" sz="2400" dirty="0" err="1"/>
              <a:t>ust</a:t>
            </a:r>
            <a:r>
              <a:rPr lang="cs-CZ" sz="2400" dirty="0"/>
              <a:t>. § 55 odst. 1 písm. b) )</a:t>
            </a:r>
          </a:p>
          <a:p>
            <a:pPr lvl="2"/>
            <a:r>
              <a:rPr lang="cs-CZ" sz="2000" dirty="0"/>
              <a:t>subjektivní 2 měsíce</a:t>
            </a:r>
          </a:p>
          <a:p>
            <a:pPr lvl="2"/>
            <a:r>
              <a:rPr lang="cs-CZ" sz="2000" dirty="0"/>
              <a:t>objektivní 1 </a:t>
            </a:r>
            <a:r>
              <a:rPr lang="cs-CZ" sz="2000" dirty="0" smtClean="0"/>
              <a:t>rok</a:t>
            </a:r>
            <a:endParaRPr lang="cs-CZ" dirty="0"/>
          </a:p>
          <a:p>
            <a:r>
              <a:rPr lang="cs-CZ" sz="2400" dirty="0"/>
              <a:t>Okamžité </a:t>
            </a:r>
            <a:r>
              <a:rPr lang="cs-CZ" sz="2400" dirty="0" smtClean="0"/>
              <a:t>zruš. </a:t>
            </a:r>
            <a:r>
              <a:rPr lang="cs-CZ" sz="2400" dirty="0" err="1" smtClean="0"/>
              <a:t>prac</a:t>
            </a:r>
            <a:r>
              <a:rPr lang="cs-CZ" sz="2400" dirty="0"/>
              <a:t>. poměru z-</a:t>
            </a:r>
            <a:r>
              <a:rPr lang="cs-CZ" sz="2400" dirty="0" err="1"/>
              <a:t>cem</a:t>
            </a:r>
            <a:r>
              <a:rPr lang="cs-CZ" sz="2400" dirty="0"/>
              <a:t> (dle </a:t>
            </a:r>
            <a:r>
              <a:rPr lang="cs-CZ" sz="2400" dirty="0" err="1"/>
              <a:t>ust</a:t>
            </a:r>
            <a:r>
              <a:rPr lang="cs-CZ" sz="2400" dirty="0"/>
              <a:t>. § 56 odst. 1)</a:t>
            </a:r>
          </a:p>
          <a:p>
            <a:pPr lvl="2"/>
            <a:r>
              <a:rPr lang="cs-CZ" sz="2000" dirty="0"/>
              <a:t>subjektivní 2 měsíce</a:t>
            </a:r>
          </a:p>
          <a:p>
            <a:pPr lvl="2"/>
            <a:r>
              <a:rPr lang="cs-CZ" sz="2000" dirty="0"/>
              <a:t>objektivní 1 </a:t>
            </a:r>
            <a:r>
              <a:rPr lang="cs-CZ" sz="2000" dirty="0" smtClean="0"/>
              <a:t>rok</a:t>
            </a:r>
            <a:endParaRPr lang="cs-CZ" dirty="0"/>
          </a:p>
          <a:p>
            <a:r>
              <a:rPr lang="cs-CZ" sz="2400" dirty="0"/>
              <a:t>21 </a:t>
            </a:r>
            <a:r>
              <a:rPr lang="cs-CZ" sz="2400" dirty="0" err="1"/>
              <a:t>Cdo</a:t>
            </a:r>
            <a:r>
              <a:rPr lang="cs-CZ" sz="2400" dirty="0"/>
              <a:t> 1673/2015</a:t>
            </a:r>
          </a:p>
          <a:p>
            <a:pPr lvl="1"/>
            <a:r>
              <a:rPr lang="cs-CZ" sz="2000" dirty="0"/>
              <a:t>při opakujícím porušování běží objektivní lhůta od posledního </a:t>
            </a:r>
            <a:r>
              <a:rPr lang="cs-CZ" sz="2000" dirty="0" smtClean="0"/>
              <a:t>porušení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858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pracovního poměru - Odvolání/vzdání se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dirty="0" smtClean="0"/>
              <a:t>pracovní poměr založený jmenováním může být rozvázaný jinak, nežli jen odvoláním/vzdáním se</a:t>
            </a:r>
          </a:p>
          <a:p>
            <a:r>
              <a:rPr lang="cs-CZ" sz="2200" dirty="0" smtClean="0"/>
              <a:t>Vedoucí zaměstnanec</a:t>
            </a:r>
          </a:p>
          <a:p>
            <a:pPr lvl="1"/>
            <a:r>
              <a:rPr lang="cs-CZ" sz="2400" dirty="0" smtClean="0"/>
              <a:t>Písemně</a:t>
            </a:r>
          </a:p>
          <a:p>
            <a:pPr lvl="1"/>
            <a:r>
              <a:rPr lang="cs-CZ" sz="2200" dirty="0" smtClean="0"/>
              <a:t>Konec následující den (výkon funkce)</a:t>
            </a:r>
          </a:p>
          <a:p>
            <a:pPr lvl="1"/>
            <a:r>
              <a:rPr lang="cs-CZ" sz="2200" dirty="0" smtClean="0"/>
              <a:t>Nabídková povinnost</a:t>
            </a:r>
          </a:p>
          <a:p>
            <a:pPr lvl="1"/>
            <a:r>
              <a:rPr lang="cs-CZ" sz="2200" dirty="0" smtClean="0"/>
              <a:t>Výpověď pro nadbytečnost</a:t>
            </a:r>
          </a:p>
          <a:p>
            <a:pPr lvl="1"/>
            <a:r>
              <a:rPr lang="cs-CZ" sz="2200" dirty="0" smtClean="0"/>
              <a:t>Odstupné (jen pokud zrušení místa)</a:t>
            </a:r>
          </a:p>
          <a:p>
            <a:r>
              <a:rPr lang="cs-CZ" sz="2200" dirty="0" smtClean="0"/>
              <a:t>Vedoucí úředník/vedoucí úřadu</a:t>
            </a:r>
          </a:p>
          <a:p>
            <a:pPr lvl="1"/>
            <a:r>
              <a:rPr lang="cs-CZ" sz="2200" dirty="0" err="1" smtClean="0"/>
              <a:t>Ust</a:t>
            </a:r>
            <a:r>
              <a:rPr lang="cs-CZ" sz="2200" dirty="0" smtClean="0"/>
              <a:t>. § 12 zákona o úřednících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Odvolání/vzdání se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1641"/>
            <a:ext cx="8596668" cy="4418302"/>
          </a:xfrm>
        </p:spPr>
        <p:txBody>
          <a:bodyPr>
            <a:normAutofit/>
          </a:bodyPr>
          <a:lstStyle/>
          <a:p>
            <a:r>
              <a:rPr lang="cs-CZ" dirty="0" smtClean="0"/>
              <a:t>Vedoucí úředník/vedoucí úřadu</a:t>
            </a:r>
          </a:p>
          <a:p>
            <a:pPr lvl="1"/>
            <a:r>
              <a:rPr lang="cs-CZ" dirty="0" err="1" smtClean="0"/>
              <a:t>Ust</a:t>
            </a:r>
            <a:r>
              <a:rPr lang="cs-CZ" dirty="0" smtClean="0"/>
              <a:t>. § 12 zákona o úřednících</a:t>
            </a:r>
          </a:p>
          <a:p>
            <a:pPr lvl="1"/>
            <a:r>
              <a:rPr lang="cs-CZ" dirty="0" smtClean="0"/>
              <a:t>Písemně</a:t>
            </a:r>
          </a:p>
          <a:p>
            <a:pPr lvl="1"/>
            <a:r>
              <a:rPr lang="cs-CZ" dirty="0" smtClean="0"/>
              <a:t>PP nekončí (vyjma </a:t>
            </a:r>
            <a:r>
              <a:rPr lang="cs-CZ" dirty="0" err="1" smtClean="0"/>
              <a:t>prac</a:t>
            </a:r>
            <a:r>
              <a:rPr lang="cs-CZ" dirty="0" smtClean="0"/>
              <a:t>. poměru na dobu určitou)</a:t>
            </a:r>
          </a:p>
          <a:p>
            <a:pPr lvl="1"/>
            <a:r>
              <a:rPr lang="cs-CZ" dirty="0" smtClean="0"/>
              <a:t>Konec následující po doručení</a:t>
            </a:r>
          </a:p>
          <a:p>
            <a:pPr lvl="1"/>
            <a:r>
              <a:rPr lang="cs-CZ" dirty="0" smtClean="0"/>
              <a:t>Závažné porušení povinností/2 méně závažná porušení během 6 měsíců</a:t>
            </a:r>
          </a:p>
          <a:p>
            <a:pPr lvl="1"/>
            <a:r>
              <a:rPr lang="cs-CZ" dirty="0" smtClean="0"/>
              <a:t>Nedokončené vzdělávání</a:t>
            </a:r>
          </a:p>
          <a:p>
            <a:pPr lvl="1"/>
            <a:r>
              <a:rPr lang="cs-CZ" dirty="0" smtClean="0"/>
              <a:t>Ztráta bezúhonnosti</a:t>
            </a:r>
          </a:p>
          <a:p>
            <a:pPr lvl="1"/>
            <a:r>
              <a:rPr lang="cs-CZ" dirty="0" smtClean="0"/>
              <a:t>Výpověď pro nadbytečnost</a:t>
            </a:r>
          </a:p>
          <a:p>
            <a:pPr lvl="1"/>
            <a:r>
              <a:rPr lang="cs-CZ" dirty="0" smtClean="0"/>
              <a:t>Bez odstupného</a:t>
            </a:r>
          </a:p>
          <a:p>
            <a:pPr lvl="1"/>
            <a:r>
              <a:rPr lang="cs-CZ" dirty="0" smtClean="0"/>
              <a:t>Do vlastních rukou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8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Odstupné </a:t>
            </a:r>
          </a:p>
          <a:p>
            <a:pPr lvl="1"/>
            <a:r>
              <a:rPr lang="cs-CZ" sz="2400" dirty="0" err="1" smtClean="0"/>
              <a:t>Ust</a:t>
            </a:r>
            <a:r>
              <a:rPr lang="cs-CZ" sz="2400" dirty="0" smtClean="0"/>
              <a:t>. § 67 zákoníku práce</a:t>
            </a:r>
          </a:p>
          <a:p>
            <a:pPr lvl="1"/>
            <a:r>
              <a:rPr lang="cs-CZ" sz="2400" dirty="0" err="1" smtClean="0"/>
              <a:t>Ust</a:t>
            </a:r>
            <a:r>
              <a:rPr lang="cs-CZ" sz="2400" dirty="0" smtClean="0"/>
              <a:t>. § 13 zákona o úřednících – další odstupné</a:t>
            </a:r>
          </a:p>
          <a:p>
            <a:r>
              <a:rPr lang="cs-CZ" sz="2800" dirty="0" smtClean="0"/>
              <a:t>Potvrzení o zaměstnání a pracovní posudek</a:t>
            </a:r>
          </a:p>
          <a:p>
            <a:pPr lvl="1"/>
            <a:r>
              <a:rPr lang="cs-CZ" sz="2400" dirty="0" smtClean="0"/>
              <a:t>Obligatorně – Potvrzení, ihned při skončení</a:t>
            </a:r>
          </a:p>
          <a:p>
            <a:pPr lvl="1"/>
            <a:r>
              <a:rPr lang="cs-CZ" sz="2400" dirty="0" smtClean="0"/>
              <a:t>Fakultativně – pracovní posudek </a:t>
            </a:r>
          </a:p>
          <a:p>
            <a:pPr lvl="2"/>
            <a:r>
              <a:rPr lang="cs-CZ" sz="2400" dirty="0" smtClean="0"/>
              <a:t>21 </a:t>
            </a:r>
            <a:r>
              <a:rPr lang="cs-CZ" sz="2400" dirty="0" err="1" smtClean="0"/>
              <a:t>Cdo</a:t>
            </a:r>
            <a:r>
              <a:rPr lang="cs-CZ" sz="2400" dirty="0" smtClean="0"/>
              <a:t> 1893/2002 – i po skončení pracovního poměru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41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Ust</a:t>
            </a:r>
            <a:r>
              <a:rPr lang="cs-CZ" sz="2800" dirty="0" smtClean="0"/>
              <a:t>. §  334 a násl. zákoníku práce</a:t>
            </a:r>
          </a:p>
          <a:p>
            <a:r>
              <a:rPr lang="cs-CZ" sz="2800" dirty="0" smtClean="0"/>
              <a:t>Písemnost</a:t>
            </a:r>
          </a:p>
          <a:p>
            <a:r>
              <a:rPr lang="cs-CZ" sz="2800" dirty="0" smtClean="0"/>
              <a:t>Do vlastních rukou</a:t>
            </a:r>
          </a:p>
          <a:p>
            <a:r>
              <a:rPr lang="cs-CZ" sz="2800" dirty="0" smtClean="0"/>
              <a:t>Postup:</a:t>
            </a:r>
          </a:p>
          <a:p>
            <a:pPr lvl="1"/>
            <a:r>
              <a:rPr lang="cs-CZ" sz="2400" dirty="0" smtClean="0"/>
              <a:t>Osobně</a:t>
            </a:r>
          </a:p>
          <a:p>
            <a:pPr lvl="1"/>
            <a:r>
              <a:rPr lang="cs-CZ" sz="2400" dirty="0" smtClean="0"/>
              <a:t>Elektronicky (datová schránka, zaručený podpis</a:t>
            </a:r>
          </a:p>
          <a:p>
            <a:pPr lvl="1"/>
            <a:r>
              <a:rPr lang="cs-CZ" sz="2400" dirty="0" smtClean="0"/>
              <a:t>Poskytovatel poštovních služeb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75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Neplatné rozvázání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Ust</a:t>
            </a:r>
            <a:r>
              <a:rPr lang="cs-CZ" sz="2800" dirty="0" smtClean="0"/>
              <a:t>. §§ 69 až 72 zákoníku práce</a:t>
            </a:r>
          </a:p>
          <a:p>
            <a:endParaRPr lang="cs-CZ" sz="2800" dirty="0" smtClean="0"/>
          </a:p>
          <a:p>
            <a:r>
              <a:rPr lang="cs-CZ" sz="2800" dirty="0" smtClean="0"/>
              <a:t>2 měsíce prekluzivní lhůta</a:t>
            </a:r>
          </a:p>
          <a:p>
            <a:endParaRPr lang="cs-CZ" sz="2800" dirty="0" smtClean="0"/>
          </a:p>
          <a:p>
            <a:r>
              <a:rPr lang="cs-CZ" sz="2800" dirty="0" smtClean="0"/>
              <a:t>Trvání na dalším zaměstnávání</a:t>
            </a:r>
          </a:p>
          <a:p>
            <a:r>
              <a:rPr lang="cs-CZ" sz="2800" dirty="0" smtClean="0"/>
              <a:t>Žaloba na určení</a:t>
            </a:r>
          </a:p>
        </p:txBody>
      </p:sp>
    </p:spTree>
    <p:extLst>
      <p:ext uri="{BB962C8B-B14F-4D97-AF65-F5344CB8AC3E}">
        <p14:creationId xmlns:p14="http://schemas.microsoft.com/office/powerpoint/2010/main" val="20036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Konkurenční doložka – </a:t>
            </a:r>
            <a:r>
              <a:rPr lang="cs-CZ" dirty="0" err="1" smtClean="0"/>
              <a:t>ust</a:t>
            </a:r>
            <a:r>
              <a:rPr lang="cs-CZ" dirty="0" smtClean="0"/>
              <a:t>. § 310 zák.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400" dirty="0" smtClean="0"/>
              <a:t>Zákaz konkurenčního jednání i v průběhu trvání pracovního poměru – </a:t>
            </a:r>
            <a:r>
              <a:rPr lang="cs-CZ" sz="2400" dirty="0" err="1" smtClean="0"/>
              <a:t>ust</a:t>
            </a:r>
            <a:r>
              <a:rPr lang="cs-CZ" sz="2400" dirty="0" smtClean="0"/>
              <a:t>. § 304 zákoníku práce</a:t>
            </a:r>
          </a:p>
          <a:p>
            <a:endParaRPr lang="cs-CZ" sz="2400" dirty="0"/>
          </a:p>
          <a:p>
            <a:r>
              <a:rPr lang="cs-CZ" sz="2400" dirty="0"/>
              <a:t>Omezení Listinou garantovaného práva na </a:t>
            </a:r>
            <a:r>
              <a:rPr lang="cs-CZ" sz="2400" dirty="0" smtClean="0"/>
              <a:t>práci po skončení pracovního poměru</a:t>
            </a:r>
          </a:p>
          <a:p>
            <a:endParaRPr lang="cs-CZ" sz="2400" dirty="0"/>
          </a:p>
          <a:p>
            <a:r>
              <a:rPr lang="cs-CZ" sz="2400" dirty="0" smtClean="0"/>
              <a:t>Podmínka sjednání</a:t>
            </a:r>
          </a:p>
          <a:p>
            <a:pPr lvl="1"/>
            <a:r>
              <a:rPr lang="cs-CZ" sz="2200" dirty="0" smtClean="0"/>
              <a:t>Lze spravedlivě požadovat</a:t>
            </a:r>
          </a:p>
          <a:p>
            <a:pPr lvl="1"/>
            <a:r>
              <a:rPr lang="cs-CZ" sz="2200" dirty="0" smtClean="0"/>
              <a:t>Ne </a:t>
            </a:r>
            <a:r>
              <a:rPr lang="cs-CZ" sz="2200" dirty="0" smtClean="0"/>
              <a:t>na pedagogické zaměstnance (</a:t>
            </a:r>
            <a:r>
              <a:rPr lang="cs-CZ" sz="2200" dirty="0" err="1" smtClean="0"/>
              <a:t>ust</a:t>
            </a:r>
            <a:r>
              <a:rPr lang="cs-CZ" sz="2200" dirty="0" smtClean="0"/>
              <a:t>. § 311 )</a:t>
            </a:r>
          </a:p>
        </p:txBody>
      </p:sp>
    </p:spTree>
    <p:extLst>
      <p:ext uri="{BB962C8B-B14F-4D97-AF65-F5344CB8AC3E}">
        <p14:creationId xmlns:p14="http://schemas.microsoft.com/office/powerpoint/2010/main" val="40790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Konkurenční doložka – </a:t>
            </a:r>
            <a:r>
              <a:rPr lang="cs-CZ" dirty="0" err="1" smtClean="0"/>
              <a:t>ust</a:t>
            </a:r>
            <a:r>
              <a:rPr lang="cs-CZ" dirty="0" smtClean="0"/>
              <a:t>. § 310 zák.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400" dirty="0" smtClean="0"/>
              <a:t>Součástí dohody</a:t>
            </a:r>
          </a:p>
          <a:p>
            <a:pPr lvl="1"/>
            <a:r>
              <a:rPr lang="cs-CZ" sz="2000" dirty="0" smtClean="0"/>
              <a:t>Závazek zaměstnance nevykonávat konkurenční činnost</a:t>
            </a:r>
          </a:p>
          <a:p>
            <a:pPr lvl="1"/>
            <a:r>
              <a:rPr lang="cs-CZ" sz="2000" dirty="0" smtClean="0"/>
              <a:t>Závazek zaměstnavatele hradit zaměstnanci přiměřené peněžité vyrovnání</a:t>
            </a:r>
          </a:p>
          <a:p>
            <a:pPr lvl="1"/>
            <a:r>
              <a:rPr lang="cs-CZ" sz="2000" dirty="0" smtClean="0"/>
              <a:t>Délka trvání konkurenční doložky, max. 1 rok</a:t>
            </a:r>
          </a:p>
          <a:p>
            <a:pPr lvl="1"/>
            <a:endParaRPr lang="cs-CZ" sz="2000" dirty="0"/>
          </a:p>
          <a:p>
            <a:r>
              <a:rPr lang="cs-CZ" sz="2200" dirty="0" smtClean="0"/>
              <a:t>Smluvní pokuta</a:t>
            </a:r>
          </a:p>
          <a:p>
            <a:pPr lvl="1"/>
            <a:r>
              <a:rPr lang="cs-CZ" sz="2000" dirty="0" smtClean="0"/>
              <a:t>fakultativně</a:t>
            </a:r>
          </a:p>
          <a:p>
            <a:pPr lvl="1"/>
            <a:endParaRPr lang="cs-CZ" sz="2000" dirty="0"/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740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/>
          </a:bodyPr>
          <a:lstStyle/>
          <a:p>
            <a:r>
              <a:rPr lang="cs-CZ" dirty="0" smtClean="0"/>
              <a:t>Konkurenční doložka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400" dirty="0" smtClean="0"/>
              <a:t>Skončení rozvázáním</a:t>
            </a:r>
          </a:p>
          <a:p>
            <a:pPr lvl="1"/>
            <a:r>
              <a:rPr lang="cs-CZ" sz="2200" dirty="0" smtClean="0"/>
              <a:t>Výpověď zaměstnancem při nesplnění podmínek zaměstnavatelem</a:t>
            </a:r>
          </a:p>
          <a:p>
            <a:pPr lvl="1"/>
            <a:r>
              <a:rPr lang="cs-CZ" sz="2200" dirty="0" smtClean="0"/>
              <a:t>Dohodou </a:t>
            </a:r>
          </a:p>
          <a:p>
            <a:endParaRPr lang="cs-CZ" sz="2400" dirty="0"/>
          </a:p>
          <a:p>
            <a:r>
              <a:rPr lang="cs-CZ" sz="2400" dirty="0" smtClean="0"/>
              <a:t>Skončení odstoupením zaměstnavatelem za trvání pracovního poměru</a:t>
            </a:r>
            <a:endParaRPr lang="cs-CZ" sz="2000" dirty="0" smtClean="0"/>
          </a:p>
          <a:p>
            <a:pPr lvl="1"/>
            <a:endParaRPr lang="cs-CZ" sz="2000" dirty="0"/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8647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– v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800" dirty="0" smtClean="0"/>
              <a:t>Generální klauzule - </a:t>
            </a:r>
            <a:r>
              <a:rPr lang="cs-CZ" sz="2800" dirty="0" err="1" smtClean="0"/>
              <a:t>ust</a:t>
            </a:r>
            <a:r>
              <a:rPr lang="cs-CZ" sz="2800" dirty="0" smtClean="0"/>
              <a:t>. § 40 zákoníku práce</a:t>
            </a:r>
          </a:p>
          <a:p>
            <a:endParaRPr lang="cs-CZ" sz="2800" dirty="0"/>
          </a:p>
          <a:p>
            <a:r>
              <a:rPr lang="cs-CZ" sz="2800" dirty="0" smtClean="0"/>
              <a:t>Typizované změny</a:t>
            </a:r>
          </a:p>
          <a:p>
            <a:pPr lvl="1"/>
            <a:r>
              <a:rPr lang="cs-CZ" sz="2400" dirty="0" smtClean="0"/>
              <a:t>Převedení (§41)</a:t>
            </a:r>
          </a:p>
          <a:p>
            <a:pPr lvl="1"/>
            <a:r>
              <a:rPr lang="cs-CZ" sz="2400" dirty="0" smtClean="0"/>
              <a:t>Pracovní cesta (§ 42)</a:t>
            </a:r>
          </a:p>
          <a:p>
            <a:pPr lvl="1"/>
            <a:r>
              <a:rPr lang="cs-CZ" sz="2400" dirty="0" smtClean="0"/>
              <a:t>Přeložení (§43)</a:t>
            </a:r>
          </a:p>
          <a:p>
            <a:pPr lvl="1"/>
            <a:r>
              <a:rPr lang="cs-CZ" sz="2400" dirty="0" smtClean="0"/>
              <a:t>Dočasné přidělení (§43a)</a:t>
            </a:r>
          </a:p>
          <a:p>
            <a:pPr lvl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5817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/>
          <a:lstStyle/>
          <a:p>
            <a:r>
              <a:rPr lang="cs-CZ" dirty="0" smtClean="0"/>
              <a:t>Atypické pracovněprávní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9251"/>
            <a:ext cx="8596668" cy="4422112"/>
          </a:xfrm>
        </p:spPr>
        <p:txBody>
          <a:bodyPr>
            <a:noAutofit/>
          </a:bodyPr>
          <a:lstStyle/>
          <a:p>
            <a:r>
              <a:rPr lang="cs-CZ" sz="2400" dirty="0" smtClean="0"/>
              <a:t>Společným rysem – pracovní podmínky odlišné od standardního pracovního poměru na dobu neurčitou s plnou stanovenou týdenní pracovní dobou</a:t>
            </a:r>
          </a:p>
          <a:p>
            <a:endParaRPr lang="cs-CZ" sz="2400" dirty="0"/>
          </a:p>
          <a:p>
            <a:r>
              <a:rPr lang="cs-CZ" sz="2400" dirty="0" smtClean="0"/>
              <a:t>Právní vztahy založené dohodami o pracích konaných mimo pracovní poměr</a:t>
            </a:r>
          </a:p>
          <a:p>
            <a:endParaRPr lang="cs-CZ" sz="2400" dirty="0"/>
          </a:p>
          <a:p>
            <a:r>
              <a:rPr lang="cs-CZ" sz="2400" dirty="0" smtClean="0"/>
              <a:t>Kratší pracovní doba (úvazek)</a:t>
            </a:r>
          </a:p>
          <a:p>
            <a:r>
              <a:rPr lang="cs-CZ" sz="2400" dirty="0" smtClean="0"/>
              <a:t>Práce </a:t>
            </a:r>
            <a:r>
              <a:rPr lang="cs-CZ" sz="2400" dirty="0" smtClean="0"/>
              <a:t>z domova</a:t>
            </a:r>
          </a:p>
          <a:p>
            <a:r>
              <a:rPr lang="cs-CZ" sz="2400" dirty="0" smtClean="0"/>
              <a:t>Agenturní </a:t>
            </a:r>
            <a:r>
              <a:rPr lang="cs-CZ" sz="2400" dirty="0" smtClean="0"/>
              <a:t>zaměstnávání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832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Atypické pracovněprávní vztahy -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9251"/>
            <a:ext cx="8596668" cy="4422112"/>
          </a:xfrm>
        </p:spPr>
        <p:txBody>
          <a:bodyPr>
            <a:noAutofit/>
          </a:bodyPr>
          <a:lstStyle/>
          <a:p>
            <a:r>
              <a:rPr lang="cs-CZ" sz="2400" dirty="0" smtClean="0"/>
              <a:t>Pracovněprávní vztahy založené </a:t>
            </a:r>
          </a:p>
          <a:p>
            <a:pPr lvl="1"/>
            <a:r>
              <a:rPr lang="cs-CZ" sz="2200" dirty="0" smtClean="0"/>
              <a:t>Dohodou o provedení práce</a:t>
            </a:r>
          </a:p>
          <a:p>
            <a:pPr lvl="1"/>
            <a:r>
              <a:rPr lang="cs-CZ" sz="2200" dirty="0" smtClean="0"/>
              <a:t>Dohodou o pracovní činnosti</a:t>
            </a:r>
          </a:p>
          <a:p>
            <a:pPr lvl="1"/>
            <a:endParaRPr lang="cs-CZ" sz="2200" dirty="0"/>
          </a:p>
          <a:p>
            <a:r>
              <a:rPr lang="cs-CZ" sz="2400" dirty="0" smtClean="0"/>
              <a:t>Přiměřená úprava pracovnímu poměru dle </a:t>
            </a:r>
            <a:r>
              <a:rPr lang="cs-CZ" sz="2400" dirty="0" err="1" smtClean="0"/>
              <a:t>ust</a:t>
            </a:r>
            <a:r>
              <a:rPr lang="cs-CZ" sz="2400" dirty="0" smtClean="0"/>
              <a:t>. 77 odst. 2 zákoníku práce, vyjma např.</a:t>
            </a:r>
          </a:p>
          <a:p>
            <a:pPr lvl="1"/>
            <a:r>
              <a:rPr lang="cs-CZ" sz="2200" dirty="0" smtClean="0"/>
              <a:t>Skončení pracovního poměru</a:t>
            </a:r>
          </a:p>
          <a:p>
            <a:pPr lvl="1"/>
            <a:r>
              <a:rPr lang="cs-CZ" sz="2200" dirty="0" smtClean="0"/>
              <a:t>Rozvrh pracovní doby</a:t>
            </a:r>
          </a:p>
          <a:p>
            <a:pPr lvl="1"/>
            <a:r>
              <a:rPr lang="cs-CZ" sz="2200" dirty="0" smtClean="0"/>
              <a:t>dovolená</a:t>
            </a:r>
          </a:p>
          <a:p>
            <a:pPr lvl="1"/>
            <a:endParaRPr lang="cs-CZ" sz="22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Agenturní zaměstnávání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5772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Atypické pracovněprávní vztahy -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9251"/>
            <a:ext cx="8596668" cy="4422112"/>
          </a:xfrm>
        </p:spPr>
        <p:txBody>
          <a:bodyPr>
            <a:noAutofit/>
          </a:bodyPr>
          <a:lstStyle/>
          <a:p>
            <a:r>
              <a:rPr lang="cs-CZ" sz="2400" dirty="0" smtClean="0"/>
              <a:t>Dohoda o provedení práce – </a:t>
            </a:r>
            <a:r>
              <a:rPr lang="cs-CZ" sz="2400" dirty="0" err="1" smtClean="0"/>
              <a:t>ust</a:t>
            </a:r>
            <a:r>
              <a:rPr lang="cs-CZ" sz="2400" dirty="0" smtClean="0"/>
              <a:t>. § 75 zák. práce</a:t>
            </a:r>
          </a:p>
          <a:p>
            <a:pPr lvl="1"/>
            <a:r>
              <a:rPr lang="cs-CZ" sz="2000" dirty="0" smtClean="0"/>
              <a:t>Doba (určitá/neurčitá)</a:t>
            </a:r>
          </a:p>
          <a:p>
            <a:pPr lvl="1"/>
            <a:r>
              <a:rPr lang="cs-CZ" sz="2000" dirty="0" smtClean="0"/>
              <a:t>Sjednaná práce</a:t>
            </a:r>
          </a:p>
          <a:p>
            <a:pPr lvl="1"/>
            <a:r>
              <a:rPr lang="cs-CZ" sz="2000" dirty="0" smtClean="0"/>
              <a:t>Max. rozsah 300h/kalendářní rok</a:t>
            </a:r>
          </a:p>
          <a:p>
            <a:pPr lvl="2"/>
            <a:r>
              <a:rPr lang="cs-CZ" sz="1800" dirty="0" smtClean="0"/>
              <a:t>Sčítání u jednoho zaměstnavatele</a:t>
            </a:r>
          </a:p>
          <a:p>
            <a:pPr lvl="2"/>
            <a:endParaRPr lang="cs-CZ" sz="1800" dirty="0"/>
          </a:p>
          <a:p>
            <a:r>
              <a:rPr lang="cs-CZ" sz="2200" dirty="0" smtClean="0"/>
              <a:t>Garance minimální mzdy</a:t>
            </a:r>
          </a:p>
          <a:p>
            <a:endParaRPr lang="cs-CZ" sz="2200" dirty="0"/>
          </a:p>
          <a:p>
            <a:r>
              <a:rPr lang="cs-CZ" sz="2200" dirty="0" smtClean="0"/>
              <a:t>Rozvázání dohodou či výpovědí</a:t>
            </a:r>
          </a:p>
          <a:p>
            <a:pPr lvl="2"/>
            <a:endParaRPr lang="cs-CZ" sz="1800" dirty="0"/>
          </a:p>
          <a:p>
            <a:pPr marL="914400" lvl="2" indent="0">
              <a:buNone/>
            </a:pPr>
            <a:endParaRPr lang="cs-CZ" sz="1800" dirty="0" smtClean="0"/>
          </a:p>
          <a:p>
            <a:pPr lvl="1"/>
            <a:endParaRPr lang="cs-CZ" sz="22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Agenturní zaměstnávání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145871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Atypické pracovněprávní vztahy -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9251"/>
            <a:ext cx="8596668" cy="4422112"/>
          </a:xfrm>
        </p:spPr>
        <p:txBody>
          <a:bodyPr>
            <a:noAutofit/>
          </a:bodyPr>
          <a:lstStyle/>
          <a:p>
            <a:r>
              <a:rPr lang="cs-CZ" sz="2400" dirty="0" smtClean="0"/>
              <a:t>Dohoda pracovní činnosti – </a:t>
            </a:r>
            <a:r>
              <a:rPr lang="cs-CZ" sz="2400" dirty="0" err="1" smtClean="0"/>
              <a:t>ust</a:t>
            </a:r>
            <a:r>
              <a:rPr lang="cs-CZ" sz="2400" dirty="0" smtClean="0"/>
              <a:t>. § 76 zák. práce</a:t>
            </a:r>
          </a:p>
          <a:p>
            <a:pPr lvl="1"/>
            <a:r>
              <a:rPr lang="cs-CZ" sz="2000" dirty="0" smtClean="0"/>
              <a:t>Rozsah v Q max. polovinu stanovené týdenní pracovní doby</a:t>
            </a:r>
          </a:p>
          <a:p>
            <a:pPr lvl="1"/>
            <a:r>
              <a:rPr lang="cs-CZ" sz="2000" dirty="0" smtClean="0"/>
              <a:t>Sjednaná práce</a:t>
            </a:r>
          </a:p>
          <a:p>
            <a:pPr lvl="1"/>
            <a:r>
              <a:rPr lang="cs-CZ" sz="2000" dirty="0" smtClean="0"/>
              <a:t>Doba </a:t>
            </a:r>
            <a:endParaRPr lang="cs-CZ" sz="1800" dirty="0" smtClean="0"/>
          </a:p>
          <a:p>
            <a:pPr lvl="2"/>
            <a:endParaRPr lang="cs-CZ" sz="1800" dirty="0"/>
          </a:p>
          <a:p>
            <a:r>
              <a:rPr lang="cs-CZ" sz="2200" dirty="0" smtClean="0"/>
              <a:t>Garance minimální mzdy</a:t>
            </a:r>
          </a:p>
          <a:p>
            <a:endParaRPr lang="cs-CZ" sz="2200" dirty="0"/>
          </a:p>
          <a:p>
            <a:r>
              <a:rPr lang="cs-CZ" sz="2200" dirty="0" smtClean="0"/>
              <a:t>Rozvázání dohodou či výpovědí</a:t>
            </a:r>
          </a:p>
          <a:p>
            <a:pPr lvl="2"/>
            <a:endParaRPr lang="cs-CZ" sz="1800" dirty="0"/>
          </a:p>
          <a:p>
            <a:pPr marL="914400" lvl="2" indent="0">
              <a:buNone/>
            </a:pPr>
            <a:endParaRPr lang="cs-CZ" sz="1800" dirty="0" smtClean="0"/>
          </a:p>
          <a:p>
            <a:pPr lvl="1"/>
            <a:endParaRPr lang="cs-CZ" sz="22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Agenturní zaměstnávání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33374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Atypické pracovněprávní vztahy – agenturní zaměstnávání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9251"/>
            <a:ext cx="8596668" cy="4422112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Ust</a:t>
            </a:r>
            <a:r>
              <a:rPr lang="cs-CZ" sz="2400" dirty="0" smtClean="0"/>
              <a:t>. § 307a a násl. Zákoníku práce</a:t>
            </a:r>
          </a:p>
          <a:p>
            <a:endParaRPr lang="cs-CZ" sz="2400" dirty="0"/>
          </a:p>
          <a:p>
            <a:r>
              <a:rPr lang="cs-CZ" sz="2400" dirty="0" smtClean="0"/>
              <a:t>Vztah zaměstnanec – zaměstnavatel (agentura) – uživatel</a:t>
            </a:r>
          </a:p>
          <a:p>
            <a:endParaRPr lang="cs-CZ" sz="2400" dirty="0" smtClean="0"/>
          </a:p>
          <a:p>
            <a:r>
              <a:rPr lang="cs-CZ" sz="2400" dirty="0" smtClean="0"/>
              <a:t>Součást pracovní smlouvy zaměstnance a agentury je souhlas s dočasným přidělením</a:t>
            </a:r>
          </a:p>
          <a:p>
            <a:endParaRPr lang="cs-CZ" sz="2400" dirty="0"/>
          </a:p>
          <a:p>
            <a:r>
              <a:rPr lang="cs-CZ" sz="2400" dirty="0" smtClean="0"/>
              <a:t>Srovnatelné pracovní podmínky s kmenovými zaměstnanci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539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- převedení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Úprava práv a povinností (pracovních podmínek)</a:t>
            </a:r>
          </a:p>
          <a:p>
            <a:endParaRPr lang="cs-CZ" sz="2800" dirty="0"/>
          </a:p>
          <a:p>
            <a:r>
              <a:rPr lang="cs-CZ" sz="2800" dirty="0" smtClean="0"/>
              <a:t>Obligatorní vs. </a:t>
            </a:r>
            <a:r>
              <a:rPr lang="cs-CZ" sz="2800" dirty="0" smtClean="0"/>
              <a:t>fakultativní</a:t>
            </a:r>
          </a:p>
          <a:p>
            <a:endParaRPr lang="cs-CZ" sz="2800" dirty="0"/>
          </a:p>
          <a:p>
            <a:r>
              <a:rPr lang="cs-CZ" sz="2800" dirty="0" smtClean="0"/>
              <a:t>Změna ve vykonávané práci</a:t>
            </a:r>
          </a:p>
          <a:p>
            <a:pPr lvl="1"/>
            <a:r>
              <a:rPr lang="cs-CZ" sz="2600" dirty="0" smtClean="0"/>
              <a:t>POZOR: Převedení i mimo sjednaný druh</a:t>
            </a:r>
            <a:endParaRPr lang="cs-CZ" sz="26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54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-  převedení - obligatorní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Musí dojít k převedení ze zákona</a:t>
            </a:r>
          </a:p>
          <a:p>
            <a:endParaRPr lang="cs-CZ" sz="2800" dirty="0"/>
          </a:p>
          <a:p>
            <a:r>
              <a:rPr lang="cs-CZ" sz="2800" dirty="0" smtClean="0"/>
              <a:t>Následek objektivních skutečností</a:t>
            </a:r>
            <a:endParaRPr lang="cs-CZ" sz="2600" dirty="0"/>
          </a:p>
          <a:p>
            <a:pPr lvl="1"/>
            <a:r>
              <a:rPr lang="cs-CZ" sz="2600" dirty="0" smtClean="0"/>
              <a:t>Zdravotní nezpůsobilost</a:t>
            </a:r>
          </a:p>
          <a:p>
            <a:pPr lvl="1"/>
            <a:r>
              <a:rPr lang="cs-CZ" sz="2600" dirty="0" smtClean="0"/>
              <a:t>Těhotenství</a:t>
            </a:r>
          </a:p>
          <a:p>
            <a:pPr lvl="1"/>
            <a:r>
              <a:rPr lang="cs-CZ" sz="2600" dirty="0" smtClean="0"/>
              <a:t>Noční práce</a:t>
            </a:r>
          </a:p>
          <a:p>
            <a:endParaRPr lang="cs-CZ" sz="2800" dirty="0"/>
          </a:p>
          <a:p>
            <a:r>
              <a:rPr lang="cs-CZ" sz="2800" dirty="0" smtClean="0"/>
              <a:t>Nepřípustnost výkonu práce vs. porušení </a:t>
            </a:r>
            <a:r>
              <a:rPr lang="cs-CZ" sz="2800" dirty="0" err="1" smtClean="0"/>
              <a:t>pov</a:t>
            </a:r>
            <a:r>
              <a:rPr lang="cs-CZ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43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-  převedení - fakultativní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Možnost z-</a:t>
            </a:r>
            <a:r>
              <a:rPr lang="cs-CZ" sz="2800" dirty="0" err="1" smtClean="0"/>
              <a:t>le</a:t>
            </a:r>
            <a:r>
              <a:rPr lang="cs-CZ" sz="2800" dirty="0" smtClean="0"/>
              <a:t> převést z-</a:t>
            </a:r>
            <a:r>
              <a:rPr lang="cs-CZ" sz="2800" dirty="0" err="1" smtClean="0"/>
              <a:t>ce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Následkem</a:t>
            </a:r>
          </a:p>
          <a:p>
            <a:pPr lvl="1"/>
            <a:r>
              <a:rPr lang="cs-CZ" sz="2400" dirty="0" smtClean="0"/>
              <a:t>Výpovědi pro porušování povinností a nesplňování předpokladů/požadavků </a:t>
            </a:r>
          </a:p>
          <a:p>
            <a:pPr lvl="1"/>
            <a:r>
              <a:rPr lang="cs-CZ" sz="2400" dirty="0" smtClean="0"/>
              <a:t>Zahájeno trestní </a:t>
            </a:r>
            <a:r>
              <a:rPr lang="cs-CZ" sz="2400" dirty="0" smtClean="0"/>
              <a:t>stíhání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5140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-  převedení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Obligatorní převedení – k okamžiku zjištění rozhodné skutečnosti</a:t>
            </a:r>
          </a:p>
          <a:p>
            <a:endParaRPr lang="cs-CZ" sz="2800" dirty="0"/>
          </a:p>
          <a:p>
            <a:r>
              <a:rPr lang="cs-CZ" sz="2800" dirty="0" smtClean="0"/>
              <a:t>Nepřevedení – odmítnutí výkonu práce – není porušení povinnosti z-</a:t>
            </a:r>
            <a:r>
              <a:rPr lang="cs-CZ" sz="2800" dirty="0" err="1" smtClean="0"/>
              <a:t>cem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Souvislost s odměňováním a soc. systémem </a:t>
            </a:r>
          </a:p>
          <a:p>
            <a:pPr lvl="1"/>
            <a:r>
              <a:rPr lang="cs-CZ" sz="2600" dirty="0" smtClean="0"/>
              <a:t>Vyrovnávací příspěvek v těhotenství a mateřství</a:t>
            </a:r>
          </a:p>
        </p:txBody>
      </p:sp>
    </p:spTree>
    <p:extLst>
      <p:ext uri="{BB962C8B-B14F-4D97-AF65-F5344CB8AC3E}">
        <p14:creationId xmlns:p14="http://schemas.microsoft.com/office/powerpoint/2010/main" val="34420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Změna -  pracovní cesta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Dočasná změna místa výkonu práce</a:t>
            </a:r>
          </a:p>
          <a:p>
            <a:endParaRPr lang="cs-CZ" sz="2800" dirty="0"/>
          </a:p>
          <a:p>
            <a:r>
              <a:rPr lang="cs-CZ" sz="2800" dirty="0" smtClean="0"/>
              <a:t>Souhlas zaměstnance</a:t>
            </a:r>
          </a:p>
          <a:p>
            <a:pPr lvl="1"/>
            <a:r>
              <a:rPr lang="cs-CZ" sz="2600" dirty="0" smtClean="0"/>
              <a:t>POZOR! </a:t>
            </a:r>
            <a:r>
              <a:rPr lang="cs-CZ" sz="2600" dirty="0" smtClean="0"/>
              <a:t>Např. těhotná zaměstnankyně – nový souhlas</a:t>
            </a:r>
            <a:endParaRPr lang="cs-CZ" sz="2600" dirty="0"/>
          </a:p>
          <a:p>
            <a:r>
              <a:rPr lang="cs-CZ" sz="2800" dirty="0" smtClean="0"/>
              <a:t>Řízení určeným zaměstnancem</a:t>
            </a:r>
          </a:p>
          <a:p>
            <a:pPr lvl="1"/>
            <a:r>
              <a:rPr lang="cs-CZ" sz="2400" dirty="0" smtClean="0"/>
              <a:t>Dispoziční oprávnění organizace práce</a:t>
            </a:r>
          </a:p>
          <a:p>
            <a:pPr lvl="1"/>
            <a:r>
              <a:rPr lang="cs-CZ" sz="2400" dirty="0" smtClean="0"/>
              <a:t>Nemůže právně jednat</a:t>
            </a:r>
          </a:p>
        </p:txBody>
      </p:sp>
    </p:spTree>
    <p:extLst>
      <p:ext uri="{BB962C8B-B14F-4D97-AF65-F5344CB8AC3E}">
        <p14:creationId xmlns:p14="http://schemas.microsoft.com/office/powerpoint/2010/main" val="40974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</TotalTime>
  <Words>1488</Words>
  <Application>Microsoft Office PowerPoint</Application>
  <PresentationFormat>Širokoúhlá obrazovka</PresentationFormat>
  <Paragraphs>367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Trebuchet MS</vt:lpstr>
      <vt:lpstr>Wingdings 3</vt:lpstr>
      <vt:lpstr>Faseta</vt:lpstr>
      <vt:lpstr>Základy pracovního práva BZ405Zk  změna, skončení, atypické PPV, konkurenční doložka  </vt:lpstr>
      <vt:lpstr>Změna</vt:lpstr>
      <vt:lpstr>Změna - typy</vt:lpstr>
      <vt:lpstr>Změna – v obsahu</vt:lpstr>
      <vt:lpstr>Změna - převedení</vt:lpstr>
      <vt:lpstr>Změna -  převedení - obligatorní</vt:lpstr>
      <vt:lpstr>Změna -  převedení - fakultativní</vt:lpstr>
      <vt:lpstr>Změna -  převedení</vt:lpstr>
      <vt:lpstr>Změna -  pracovní cesta</vt:lpstr>
      <vt:lpstr>Změna -  pracovní cesta - specifika</vt:lpstr>
      <vt:lpstr>Změna -  přeložení</vt:lpstr>
      <vt:lpstr>Změna -  obsah</vt:lpstr>
      <vt:lpstr>Skončení pracovního poměru</vt:lpstr>
      <vt:lpstr>Skončení pracovního poměru – objektivní</vt:lpstr>
      <vt:lpstr>Uplynutí času -  pracovní poměr na dobu určitou</vt:lpstr>
      <vt:lpstr>Skončení pracovního poměru - subjektivní</vt:lpstr>
      <vt:lpstr>Rozvázání pracovního poměru - forma</vt:lpstr>
      <vt:lpstr>Skončení pracovního poměru - dohoda</vt:lpstr>
      <vt:lpstr>Skončení pracovního poměru – zrušení ve zkušební době</vt:lpstr>
      <vt:lpstr>Skončení pracovního poměru - výpověď</vt:lpstr>
      <vt:lpstr>Skončení pracovního poměru – výpověď – z-l - důvody</vt:lpstr>
      <vt:lpstr>Skončení pracovního poměru – výpověď – z-l – důvody – organizační důvody</vt:lpstr>
      <vt:lpstr>Skončení pracovního poměru – výpověď – z-l – důvody – zdravotní stav</vt:lpstr>
      <vt:lpstr>Skončení pracovního poměru – výpověď – z-l – důvody – požadavky a povinnosti</vt:lpstr>
      <vt:lpstr>Skončení pracovního poměru – výpověď – z-l – důvody – požadavky a povinnosti</vt:lpstr>
      <vt:lpstr>Skončení pracovního poměru – výpověď z-lem</vt:lpstr>
      <vt:lpstr>Skončení pracovního poměru – výpovědní doba</vt:lpstr>
      <vt:lpstr>Skončení pracovního poměru – okamžité zrušení pracovního poměru</vt:lpstr>
      <vt:lpstr>Skončení pracovního poměru – okamžité zrušení pracovního poměru</vt:lpstr>
      <vt:lpstr>Skončení pracovního poměru – porušení povinnosti – do kdy uplatnit</vt:lpstr>
      <vt:lpstr>Skončení pracovního poměru – porušení povinnosti – do kdy uplatnit</vt:lpstr>
      <vt:lpstr>Skončení pracovního poměru - Odvolání/vzdání se funkce</vt:lpstr>
      <vt:lpstr>Odvolání/vzdání se funkce</vt:lpstr>
      <vt:lpstr>Související povinnosti</vt:lpstr>
      <vt:lpstr>Doručování </vt:lpstr>
      <vt:lpstr>Neplatné rozvázání pracovního poměru</vt:lpstr>
      <vt:lpstr>Konkurenční doložka – ust. § 310 zák. práce</vt:lpstr>
      <vt:lpstr>Konkurenční doložka – ust. § 310 zák. práce</vt:lpstr>
      <vt:lpstr>Konkurenční doložka</vt:lpstr>
      <vt:lpstr>Atypické pracovněprávní vztahy</vt:lpstr>
      <vt:lpstr>Atypické pracovněprávní vztahy - dohody</vt:lpstr>
      <vt:lpstr>Atypické pracovněprávní vztahy - dohody</vt:lpstr>
      <vt:lpstr>Atypické pracovněprávní vztahy - dohody</vt:lpstr>
      <vt:lpstr>Atypické pracovněprávní vztahy – agenturní zaměstnávání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pracovního práva BZ405Zk  změna, skončení, atypické PPV, konkurenční doložka  </dc:title>
  <dc:creator>office wb2vr</dc:creator>
  <cp:lastModifiedBy>office wb2vr</cp:lastModifiedBy>
  <cp:revision>29</cp:revision>
  <dcterms:created xsi:type="dcterms:W3CDTF">2017-03-03T11:59:01Z</dcterms:created>
  <dcterms:modified xsi:type="dcterms:W3CDTF">2018-03-09T21:05:28Z</dcterms:modified>
</cp:coreProperties>
</file>