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53"/>
  </p:notesMasterIdLst>
  <p:handoutMasterIdLst>
    <p:handoutMasterId r:id="rId54"/>
  </p:handoutMasterIdLst>
  <p:sldIdLst>
    <p:sldId id="309" r:id="rId3"/>
    <p:sldId id="370" r:id="rId4"/>
    <p:sldId id="390" r:id="rId5"/>
    <p:sldId id="391" r:id="rId6"/>
    <p:sldId id="392" r:id="rId7"/>
    <p:sldId id="393" r:id="rId8"/>
    <p:sldId id="394" r:id="rId9"/>
    <p:sldId id="395" r:id="rId10"/>
    <p:sldId id="410" r:id="rId11"/>
    <p:sldId id="396" r:id="rId12"/>
    <p:sldId id="411" r:id="rId13"/>
    <p:sldId id="412" r:id="rId14"/>
    <p:sldId id="413" r:id="rId15"/>
    <p:sldId id="397" r:id="rId16"/>
    <p:sldId id="398" r:id="rId17"/>
    <p:sldId id="409" r:id="rId18"/>
    <p:sldId id="400" r:id="rId19"/>
    <p:sldId id="414" r:id="rId20"/>
    <p:sldId id="415" r:id="rId21"/>
    <p:sldId id="416" r:id="rId22"/>
    <p:sldId id="417" r:id="rId23"/>
    <p:sldId id="418" r:id="rId24"/>
    <p:sldId id="419" r:id="rId25"/>
    <p:sldId id="421" r:id="rId26"/>
    <p:sldId id="422" r:id="rId27"/>
    <p:sldId id="425" r:id="rId28"/>
    <p:sldId id="426" r:id="rId29"/>
    <p:sldId id="428" r:id="rId30"/>
    <p:sldId id="429" r:id="rId31"/>
    <p:sldId id="430" r:id="rId32"/>
    <p:sldId id="431" r:id="rId33"/>
    <p:sldId id="432" r:id="rId34"/>
    <p:sldId id="433" r:id="rId35"/>
    <p:sldId id="434" r:id="rId36"/>
    <p:sldId id="435" r:id="rId37"/>
    <p:sldId id="436" r:id="rId38"/>
    <p:sldId id="437" r:id="rId39"/>
    <p:sldId id="438" r:id="rId40"/>
    <p:sldId id="439" r:id="rId41"/>
    <p:sldId id="440" r:id="rId42"/>
    <p:sldId id="441" r:id="rId43"/>
    <p:sldId id="442" r:id="rId44"/>
    <p:sldId id="443" r:id="rId45"/>
    <p:sldId id="444" r:id="rId46"/>
    <p:sldId id="445" r:id="rId47"/>
    <p:sldId id="446" r:id="rId48"/>
    <p:sldId id="447" r:id="rId49"/>
    <p:sldId id="448" r:id="rId50"/>
    <p:sldId id="449" r:id="rId51"/>
    <p:sldId id="368" r:id="rId5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5" autoAdjust="0"/>
    <p:restoredTop sz="94777" autoAdjust="0"/>
  </p:normalViewPr>
  <p:slideViewPr>
    <p:cSldViewPr>
      <p:cViewPr varScale="1">
        <p:scale>
          <a:sx n="47" d="100"/>
          <a:sy n="47" d="100"/>
        </p:scale>
        <p:origin x="3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9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2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59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857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797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34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77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37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1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96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14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26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11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4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12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6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13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719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85C3A-8A11-446D-9130-2C6F25087542}" type="slidenum">
              <a:rPr lang="cs-CZ" sz="1200">
                <a:latin typeface="Calibri" pitchFamily="34" charset="0"/>
              </a:rPr>
              <a:pPr algn="r"/>
              <a:t>14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307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238361-179A-48A0-BE63-3A602D60F9F2}" type="slidenum">
              <a:rPr lang="cs-CZ" sz="1200">
                <a:latin typeface="Calibri" pitchFamily="34" charset="0"/>
              </a:rPr>
              <a:pPr algn="r"/>
              <a:t>17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8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376264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Základy pracovního práva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Přednáška č. 5: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Pracovní doba, doby odpočinku</a:t>
            </a: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Dovolená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	Odměňování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Překážky v práci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877272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endParaRPr lang="cs-CZ" altLang="cs-CZ" sz="2000" kern="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772816"/>
            <a:ext cx="8229600" cy="46085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Noční prací je práce konaná v noční době. Noční doba je mezi 22. a 6. hodinou.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Zaměstnancem pracujícím v noci je zaměstnanec, který: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odpracuje během noční doby nejméně 3 hodiny ze své pracovní doby v rámci 24 hodin po sobě jdoucích,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v průměru alespoň jednou týdně.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Vůči zaměstnanci pracujícímu v noci musí zaměstnavatel plnit zvláštní povinnosti související se zajišťováním bezpečnosti a ochrany zdraví při práci.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Právo </a:t>
            </a:r>
            <a:r>
              <a:rPr lang="cs-CZ" altLang="cs-CZ" dirty="0">
                <a:latin typeface="Calibri" panose="020F0502020204030204" pitchFamily="34" charset="0"/>
              </a:rPr>
              <a:t>na příplatek za práci v noci má i zaměstnanec, který nenaplňuje znaky zaměstnance pracujícího v noci.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Práce v noci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036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844824"/>
            <a:ext cx="8229600" cy="45365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Základní typy rozvržení: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rovnoměrné,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nerovnoměrné,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pružná pracovní doba.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U rovnoměrného rozvržení pracovní doby musí být na každý týden rozvržena stanovená týdenní pracovní doba.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Při nerovnoměrném rozvržení se naplnění stanovené týdenní pracovní doby sleduje za vyrovnávací období.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Délku vyrovnávacího období stanoví zaměstnavatel. Může činit nejvýše 26 týdnů, nebo 52 týdnů, pokud to stanoví kolektivní smlouva.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Typy rozvržení pracovní doby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46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869802"/>
            <a:ext cx="8229600" cy="4511526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Zvláštním typem nerovnoměrného rozvržení pracovní doby je konto pracovní doby.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 průběhu vyrovnávacího období zaměstnavatel platí zaměstnancům pouze stálou mzdu.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Výše stálé mzdy činí nejméně 80% průměrného výdělku.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 nemusí zaměstnanci přidělit práci v rozsahu stanovené týdenní pracovní doby. Neuplatní se překážka na straně </a:t>
            </a:r>
            <a:r>
              <a:rPr lang="cs-CZ" altLang="cs-CZ" dirty="0" smtClean="0">
                <a:latin typeface="Calibri" panose="020F0502020204030204" pitchFamily="34" charset="0"/>
              </a:rPr>
              <a:t>zaměstnavatele.</a:t>
            </a:r>
            <a:endParaRPr lang="cs-CZ" altLang="cs-CZ" dirty="0">
              <a:latin typeface="Calibri" panose="020F0502020204030204" pitchFamily="34" charset="0"/>
            </a:endParaRPr>
          </a:p>
          <a:p>
            <a:r>
              <a:rPr lang="cs-CZ" altLang="cs-CZ" dirty="0">
                <a:latin typeface="Calibri" panose="020F0502020204030204" pitchFamily="34" charset="0"/>
              </a:rPr>
              <a:t>Po skončení vyrovnávacího období musí zaměstnavatel případný rozdíl mezi dosaženou mzdou a vyplaceným stálými mzdami doplatit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Konto pracovní doby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57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869802"/>
            <a:ext cx="8229600" cy="4511526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Pružné rozvržení pracovní doby: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zaměstnavatel stanoví úseky základní a volitelné pracovní </a:t>
            </a:r>
            <a:r>
              <a:rPr lang="cs-CZ" altLang="cs-CZ" sz="2400" dirty="0" smtClean="0">
                <a:latin typeface="Calibri" panose="020F0502020204030204" pitchFamily="34" charset="0"/>
              </a:rPr>
              <a:t>doby,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v době odpovídající základní pracovní době musí být zaměstnanec přítomen na </a:t>
            </a:r>
            <a:r>
              <a:rPr lang="cs-CZ" altLang="cs-CZ" sz="2400" dirty="0" smtClean="0">
                <a:latin typeface="Calibri" panose="020F0502020204030204" pitchFamily="34" charset="0"/>
              </a:rPr>
              <a:t>pracovišti,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v rámci volitelné pracovní doby si zaměstnanec sám volí začátek a konec </a:t>
            </a:r>
            <a:r>
              <a:rPr lang="cs-CZ" altLang="cs-CZ" sz="2400" dirty="0" smtClean="0">
                <a:latin typeface="Calibri" panose="020F0502020204030204" pitchFamily="34" charset="0"/>
              </a:rPr>
              <a:t>směn,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týdenní pracovní doba musí být vyrovnána ve vyrovnávacím období, jehož délka je upravena stejně jako u nerovnoměrného </a:t>
            </a:r>
            <a:r>
              <a:rPr lang="cs-CZ" altLang="cs-CZ" sz="2400" dirty="0" smtClean="0">
                <a:latin typeface="Calibri" panose="020F0502020204030204" pitchFamily="34" charset="0"/>
              </a:rPr>
              <a:t>rozvržení.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Pružná pracovní doba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67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060848"/>
            <a:ext cx="8229600" cy="3816424"/>
          </a:xfrm>
        </p:spPr>
        <p:txBody>
          <a:bodyPr/>
          <a:lstStyle/>
          <a:p>
            <a:pPr marL="609600" indent="-609600"/>
            <a:r>
              <a:rPr lang="cs-CZ" sz="2400" dirty="0" smtClean="0">
                <a:latin typeface="Calibri" panose="020F0502020204030204" pitchFamily="34" charset="0"/>
              </a:rPr>
              <a:t>Dobou odpočinku je veškerá doba, které není pracovní dobou.</a:t>
            </a:r>
          </a:p>
          <a:p>
            <a:pPr marL="609600" indent="-609600"/>
            <a:r>
              <a:rPr lang="cs-CZ" altLang="ja-JP" dirty="0" smtClean="0">
                <a:latin typeface="Calibri" panose="020F0502020204030204" pitchFamily="34" charset="0"/>
              </a:rPr>
              <a:t>Rozlišujeme odpočinky: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cs-CZ" altLang="ja-JP" dirty="0" smtClean="0">
                <a:latin typeface="Calibri" panose="020F0502020204030204" pitchFamily="34" charset="0"/>
              </a:rPr>
              <a:t>v rámci směny,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cs-CZ" altLang="ja-JP" dirty="0" smtClean="0">
                <a:latin typeface="Calibri" panose="020F0502020204030204" pitchFamily="34" charset="0"/>
              </a:rPr>
              <a:t>mezi směnami (denní odpočinek),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cs-CZ" altLang="ja-JP" dirty="0" smtClean="0">
                <a:latin typeface="Calibri" panose="020F0502020204030204" pitchFamily="34" charset="0"/>
              </a:rPr>
              <a:t>v týdnu (týdenní odpočinek),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cs-CZ" altLang="ja-JP" dirty="0" smtClean="0">
                <a:latin typeface="Calibri" panose="020F0502020204030204" pitchFamily="34" charset="0"/>
              </a:rPr>
              <a:t>dovolená (roční odpočinek).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Doby odpočinku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02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Přestávka v práci na jídlo a oddech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Nejdéle po 6 hodinách práce (mladistvý po 4,5 hodinách) musí mít zaměstnanec přestávku na jídlo a oddech.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Přestávka trvá nejméně 30 minut.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Přestávky se neposkytují na začátku a konci pracovní doby.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Přestávky nejsou pracovní dobou.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Pokud zaměstnanec vykonává práce, které nemohou být přerušeny, přestávka poskytnuta nebude, ale musí být zajištěna přiměřená doba na jídlo a oddech, která je pracovní dobou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ja-JP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sz="1200" b="0" smtClean="0">
                <a:latin typeface="Calibri" panose="020F0502020204030204" pitchFamily="34" charset="0"/>
              </a:rPr>
              <a:pPr>
                <a:defRPr/>
              </a:pPr>
              <a:t>15</a:t>
            </a:fld>
            <a:endParaRPr lang="cs-CZ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29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Nepřetržitý odpočinek mezi směnami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Zaměstnanec musí mít mezi směnami nepřetržitý odpočinek 11 hodin v rámci 24 hodin po sobě jdoucích.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 zákonem vyjmenovaných případech (§ 90 odst. 2) může dojít ke zkrácení odpočinku až na 8 </a:t>
            </a:r>
            <a:r>
              <a:rPr lang="cs-CZ" altLang="cs-CZ" dirty="0" smtClean="0">
                <a:latin typeface="Calibri" panose="020F0502020204030204" pitchFamily="34" charset="0"/>
              </a:rPr>
              <a:t>hodin.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Maximální </a:t>
            </a:r>
            <a:r>
              <a:rPr lang="cs-CZ" altLang="cs-CZ" dirty="0">
                <a:latin typeface="Calibri" panose="020F0502020204030204" pitchFamily="34" charset="0"/>
              </a:rPr>
              <a:t>délka úseku pracovní doby v rámci každých 24 hodin činí 15 hodin (včetně práce přesčas, při čerpání přestávek v práci na jídlo a oddech, které se nezahrnují do pracovní doby</a:t>
            </a:r>
            <a:r>
              <a:rPr lang="cs-CZ" altLang="cs-CZ" dirty="0" smtClean="0">
                <a:latin typeface="Calibri" panose="020F0502020204030204" pitchFamily="34" charset="0"/>
              </a:rPr>
              <a:t>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 </a:t>
            </a:r>
            <a:r>
              <a:rPr lang="cs-CZ" altLang="cs-CZ" dirty="0">
                <a:latin typeface="Calibri" panose="020F0502020204030204" pitchFamily="34" charset="0"/>
              </a:rPr>
              <a:t>případě zkrácení odpočinku pod 11 hodin musí být následující odpočinek mezi směnami o dobu zkrácení </a:t>
            </a:r>
            <a:r>
              <a:rPr lang="cs-CZ" altLang="cs-CZ" dirty="0" smtClean="0">
                <a:latin typeface="Calibri" panose="020F0502020204030204" pitchFamily="34" charset="0"/>
              </a:rPr>
              <a:t>prodloužen.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Následující </a:t>
            </a:r>
            <a:r>
              <a:rPr lang="cs-CZ" altLang="cs-CZ" dirty="0">
                <a:latin typeface="Calibri" panose="020F0502020204030204" pitchFamily="34" charset="0"/>
              </a:rPr>
              <a:t>odpočinek proto již nelze zkrátit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ja-JP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sz="1200" b="0" smtClean="0">
                <a:latin typeface="Calibri" panose="020F0502020204030204" pitchFamily="34" charset="0"/>
              </a:rPr>
              <a:pPr>
                <a:defRPr/>
              </a:pPr>
              <a:t>16</a:t>
            </a:fld>
            <a:endParaRPr lang="cs-CZ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05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060625"/>
            <a:ext cx="8229600" cy="410467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Zaměstnanec musí mít nepřetržitý odpočinek v týdnu v trvání alespoň 35 hodin (u mladistvého alespoň 48 hodin).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 případech, kdy lze zkrátit nepřetržitý odpočinek mezi směnami na 8 hodin, může být odpočinek v týdnu zkrácen na 24 hodin.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Při zkrácení musí být další odpočinek prodloužen tak, aby délka odpočinku za dva týdny činila alespoň 70 </a:t>
            </a:r>
            <a:r>
              <a:rPr lang="cs-CZ" altLang="cs-CZ" dirty="0" smtClean="0">
                <a:latin typeface="Calibri" panose="020F0502020204030204" pitchFamily="34" charset="0"/>
              </a:rPr>
              <a:t>hodin.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Není </a:t>
            </a:r>
            <a:r>
              <a:rPr lang="cs-CZ" altLang="cs-CZ" sz="2400" dirty="0">
                <a:latin typeface="Calibri" panose="020F0502020204030204" pitchFamily="34" charset="0"/>
              </a:rPr>
              <a:t>možné poskytovat odpočinek v týdnu v několika kratších částech, které by se sčítaly</a:t>
            </a:r>
            <a:r>
              <a:rPr lang="cs-CZ" altLang="cs-CZ" sz="2400" dirty="0" smtClean="0">
                <a:latin typeface="Calibri" panose="020F0502020204030204" pitchFamily="34" charset="0"/>
              </a:rPr>
              <a:t>.</a:t>
            </a:r>
            <a:endParaRPr lang="cs-CZ" altLang="ja-JP" sz="2000" dirty="0" smtClean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D73759D-3A34-43F3-B94C-A3945406EC7E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4"/>
          <p:cNvSpPr txBox="1">
            <a:spLocks/>
          </p:cNvSpPr>
          <p:nvPr/>
        </p:nvSpPr>
        <p:spPr>
          <a:xfrm>
            <a:off x="457200" y="1061864"/>
            <a:ext cx="8229600" cy="71095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cs-CZ" sz="3400" dirty="0" smtClean="0">
                <a:solidFill>
                  <a:schemeClr val="tx2"/>
                </a:solidFill>
                <a:latin typeface="Calibri" pitchFamily="34" charset="0"/>
              </a:rPr>
              <a:t>Nepřetržitý odpočinek v týdnu</a:t>
            </a:r>
            <a:endParaRPr lang="cs-CZ" sz="3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Dovolená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Jde o jednu z dob odpočinku (tzv. roční volno).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Úprava dovolené sleduje hledisko bezpečné a zdraví neohrožující práce.</a:t>
            </a:r>
          </a:p>
          <a:p>
            <a:pPr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Delší dobu trvající placené volno určené </a:t>
            </a:r>
            <a:r>
              <a:rPr lang="cs-CZ" altLang="cs-CZ" sz="2600" dirty="0" smtClean="0">
                <a:latin typeface="Calibri" panose="020F0502020204030204" pitchFamily="34" charset="0"/>
              </a:rPr>
              <a:t>zejména k </a:t>
            </a:r>
            <a:r>
              <a:rPr lang="cs-CZ" altLang="cs-CZ" sz="2600" dirty="0">
                <a:latin typeface="Calibri" panose="020F0502020204030204" pitchFamily="34" charset="0"/>
              </a:rPr>
              <a:t>odpočinku a regeneraci pracovních sil</a:t>
            </a:r>
            <a:r>
              <a:rPr lang="cs-CZ" altLang="cs-CZ" sz="2600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Hlavní body úpravy dovolené: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podmínky vzniku práva na dovolenou,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minimální rozsah dovolené,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zajištění vyčerpání vzniklého práva na dovolenou.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 smtClean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64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Druhy a rozsah dovolené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Druhy</a:t>
            </a:r>
            <a:r>
              <a:rPr lang="cs-CZ" altLang="cs-CZ" dirty="0">
                <a:latin typeface="Calibri" panose="020F0502020204030204" pitchFamily="34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dovolená za kalendářní rok,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dovolená za odpracované dny,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dodatková dovolená.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Rozsah dovolené za kalendářní rok: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nejméně 4 týdny v roce (větší rozsah může být sjednán v kolektivní smlouvě nebo stanoven ve vnitřním předpisu),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5 týdnů v roce u zaměstnavatelů nepodnikatelské sféry,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8 týdnů v roce pro pedagogické a akademické pracovníky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9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Pojem a význam pracovní doby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V pracovní době se realizuje objekt základního pracovněprávního vztahu (výkon závislé práce).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Princip jednoty práce a času.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Základní pracovněprávní vztah jako „pronájem času“.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V pracovní době dochází k plnění základních povinností smluvních stran.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Některé povinnosti zavazují strany i mimo pracovní dobu.</a:t>
            </a: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88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Dovolená za kalendářní rok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Právo na dovolenou za kalendářní rok vznikne zaměstnanci, který u zaměstnavatele za nepřetržitého trvání pracovního poměru v kalendářním roce u odpracuje alespoň </a:t>
            </a:r>
            <a:r>
              <a:rPr lang="cs-CZ" altLang="cs-CZ" dirty="0" smtClean="0">
                <a:latin typeface="Calibri" panose="020F0502020204030204" pitchFamily="34" charset="0"/>
              </a:rPr>
              <a:t>60 dnů.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Jestliže pracovní poměr zaměstnance netrval po celý rok, má právo na poměrnou část dovolené.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 každý měsíc trvání pracovního poměru přísluší jedna dvanáctina rozsahu dovolené za kalendářní rok.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Zohledňují se pouze celé kalendářní měsíce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6804248" y="630872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20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91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Další druhy dovolené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Právo na dovolenou za odpracované dny vzniká zaměstnanci, který nekonal v kalendářním roce u zaměstnavatele práci alespoň 60 dnů.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Za každých 21 odpracovaných dnů přísluší v délce jedné dvanáctiny dovolené za kalendářní rok.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Dodatková dovolená: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rozsah 1 týden v roce,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pro zaměstnance, kteří pracují v podmínkách uvedených v § 215 zákoníku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za každých 21 odpracovaných dnů v uvedených podmínkách přísluší jedna dvanáctina rozsahu.</a:t>
            </a: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2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Čerpání a převádění dovolené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Dobu čerpání dovolené určuje zaměstnavatel podle rozvrhu čerpání dovolené.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Při stanovení rozvrhu čerpání dovolené je nutno přihlížet k: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provozním důvodům zaměstnavatele,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oprávněným zájmům zaměstnance.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Určenou dobu čerpání dovolené je zaměstnavatel povinen písemně oznámit zaměstnanci alespoň 14 dnů předem, není-li dohodnuta jiná doba.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Zaměstnavatel je povinen nahradit zaměstnanci náklady, které mu vznikly bez jeho zavinění proto, že zaměstnavatel změnil určenou dobu čerpání dovolené nebo ho z dovolené odvolal.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06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4"/>
          <p:cNvSpPr>
            <a:spLocks noGrp="1"/>
          </p:cNvSpPr>
          <p:nvPr>
            <p:ph type="title"/>
          </p:nvPr>
        </p:nvSpPr>
        <p:spPr>
          <a:xfrm>
            <a:off x="611560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Čerpání a převádění dovolené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Zaměstnavatel je povinen určit čerpání dovolené tak, aby si zaměstnanec vyčerpal dovolenou v roce, ve kterém na ni vzniklo právo.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Pokud v určení dovolené brání: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překážky v práci na straně zaměstnance,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naléhavé provozní důvody,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cs-CZ" sz="2400" dirty="0">
                <a:latin typeface="Calibri" panose="020F0502020204030204" pitchFamily="34" charset="0"/>
              </a:rPr>
              <a:t>je povinen určit tuto dovolenou tak, aby skončila do konce příštího kalendářního roku.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Pokud zaměstnavatel ani do 30. června následujícího roku nerozhodne o čerpání dovolené převedené z minulého roku, může o čerpání této dovolené rozhodnout sám zaměstnanec.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24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Právní východiska odměňování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Základ pravidel odměňování obsahuje část šestá zákoníku práce (§§ 109 až 150).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Závislá práce je prací úplatnou.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Mzda je základní (nikoli jediné) protiplnění, které zaměstnanec zaměstnavatele v pracovněprávním vztahu dostává.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Důležité zásady: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spravedlivá odměna za práci,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rovné zacházení a zákaz diskriminace.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059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Právní východiska odměňování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Mzda, plat nebo odměna přísluší zaměstnanci za vykonanou práci.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Pokud zaměstnanec nepracuje, nemá právo na mzdu (kromě výjimek). Může mu vzniknout právo na náhradu mzdy.</a:t>
            </a:r>
            <a:endParaRPr 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Výše náhrady mzdy je odvozována od průměrného výdělku.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Pravidla pro zjištění průměrného výdělku upravuje zákoník práce v §§ 351 – 362.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Průměrný výdělek se zjišťuje jako hodinový výdělek ze mzdy zúčtované v rozhodném období (podíl vyplacené mzdy a počtu odpracovaných hodin).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Rozhodným obdobím je standardně předchozí kalendářní čtvrtletí.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 smtClean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31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Systém odměňování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Každý zaměstnavatel musí vybudovat vlastní systém odměňování.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Pro odměňování musí být nastavena jasná a přehledná pravidla (projev spravedlivého odměňování a rovného zacházení).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Jednotlivé mzdové složky se standardně dělí na: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nárokové,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nenárokové.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Vznik práva na jednotlivé mzdové složky, včetně složek nenárokových, musí být vázán na stanovená kritéria.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05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1725786"/>
            <a:ext cx="8229600" cy="415148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sz="2300" dirty="0">
                <a:latin typeface="Calibri" panose="020F0502020204030204" pitchFamily="34" charset="0"/>
              </a:rPr>
              <a:t>Mzdu a plat má zaměstnavatel poskytovat podle: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složitosti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odpovědnosti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namáhavosti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obtížnosti pracovních podmínek,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pracovní výkonnosti,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dosahovaných pracovních výsledků.</a:t>
            </a:r>
          </a:p>
          <a:p>
            <a:pPr>
              <a:spcBef>
                <a:spcPts val="800"/>
              </a:spcBef>
            </a:pPr>
            <a:r>
              <a:rPr lang="cs-CZ" altLang="cs-CZ" sz="2300" dirty="0" smtClean="0">
                <a:latin typeface="Calibri" panose="020F0502020204030204" pitchFamily="34" charset="0"/>
              </a:rPr>
              <a:t>Jde o úplný výčet kritérií. Může být zaměstnavatelem konkretizován a rozpracován, ale nikoli doplňován o kritéria nová.</a:t>
            </a:r>
          </a:p>
          <a:p>
            <a:pPr>
              <a:spcBef>
                <a:spcPts val="800"/>
              </a:spcBef>
            </a:pPr>
            <a:r>
              <a:rPr lang="cs-CZ" altLang="cs-CZ" sz="2300" dirty="0">
                <a:latin typeface="Calibri" panose="020F0502020204030204" pitchFamily="34" charset="0"/>
              </a:rPr>
              <a:t>Zaměstnavatel má zaměstnancům za splnění stanovených kritérií přiznávat právo na mzdovou složku, nikoli krátit nebo strhávat v případě nesplnění</a:t>
            </a:r>
            <a:r>
              <a:rPr lang="cs-CZ" altLang="cs-CZ" sz="2300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Kritéria pro výši mzdy a platu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7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Minimální a zaručená mzda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044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Mzda, plat ani odměna z dohody nesmí být nižší, než minimální mzda.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Minimální mzda činí: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12 200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Kč za měsíc,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/>
              <a:t>73,20 </a:t>
            </a:r>
            <a:r>
              <a:rPr lang="cs-CZ" altLang="cs-CZ" sz="2000" dirty="0" smtClean="0">
                <a:latin typeface="Calibri" panose="020F0502020204030204" pitchFamily="34" charset="0"/>
              </a:rPr>
              <a:t>Kč </a:t>
            </a:r>
            <a:r>
              <a:rPr lang="cs-CZ" altLang="cs-CZ" sz="2000" dirty="0">
                <a:latin typeface="Calibri" panose="020F0502020204030204" pitchFamily="34" charset="0"/>
              </a:rPr>
              <a:t>za hodinu.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Mzda ani plat nesmí být nižší než zaručená mzda.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Sazby zaručené mzdy pro 8 skupin prací </a:t>
            </a:r>
            <a:r>
              <a:rPr lang="cs-CZ" altLang="cs-CZ" dirty="0" smtClean="0">
                <a:latin typeface="Calibri" panose="020F0502020204030204" pitchFamily="34" charset="0"/>
              </a:rPr>
              <a:t>stanoví </a:t>
            </a:r>
            <a:r>
              <a:rPr lang="cs-CZ" altLang="cs-CZ" dirty="0">
                <a:latin typeface="Calibri" panose="020F0502020204030204" pitchFamily="34" charset="0"/>
              </a:rPr>
              <a:t>nařízení vlády č. 567/2006 Sb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Do skupin jsou práce zařazeny p</a:t>
            </a:r>
            <a:r>
              <a:rPr lang="cs-CZ" altLang="cs-CZ" dirty="0" smtClean="0">
                <a:latin typeface="Calibri" panose="020F0502020204030204" pitchFamily="34" charset="0"/>
              </a:rPr>
              <a:t>odle </a:t>
            </a:r>
            <a:r>
              <a:rPr lang="cs-CZ" altLang="cs-CZ" dirty="0">
                <a:latin typeface="Calibri" panose="020F0502020204030204" pitchFamily="34" charset="0"/>
              </a:rPr>
              <a:t>náročnosti, složitosti, nutné </a:t>
            </a:r>
            <a:r>
              <a:rPr lang="cs-CZ" altLang="cs-CZ" dirty="0" smtClean="0">
                <a:latin typeface="Calibri" panose="020F0502020204030204" pitchFamily="34" charset="0"/>
              </a:rPr>
              <a:t>kvalifikace atd. 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91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Mzda, plat a odměna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Právní úprava dovolené rozlišuje tři relativně samostatné koncepce odměňování. Jde o zvláštní pravidla pro poskytování: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mzdy,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platu a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odměny z dohody.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 smtClean="0">
                <a:latin typeface="Calibri" panose="020F0502020204030204" pitchFamily="34" charset="0"/>
              </a:rPr>
              <a:t>Plat poskytují zaměstnancům v pracovního poměru zaměstnavatelé tzv. nepodnikatelské sféry (§ 109 odst. 3 zákoníku práce)</a:t>
            </a:r>
          </a:p>
          <a:p>
            <a:pPr>
              <a:spcBef>
                <a:spcPts val="800"/>
              </a:spcBef>
            </a:pPr>
            <a:r>
              <a:rPr lang="cs-CZ" altLang="cs-CZ" sz="2200" dirty="0" smtClean="0">
                <a:latin typeface="Calibri" panose="020F0502020204030204" pitchFamily="34" charset="0"/>
              </a:rPr>
              <a:t>Mzdu poskytují </a:t>
            </a:r>
            <a:r>
              <a:rPr lang="cs-CZ" altLang="cs-CZ" sz="2200" dirty="0">
                <a:latin typeface="Calibri" panose="020F0502020204030204" pitchFamily="34" charset="0"/>
              </a:rPr>
              <a:t>zaměstnancům v pracovního poměru zaměstnavatelé tzv. </a:t>
            </a:r>
            <a:r>
              <a:rPr lang="cs-CZ" altLang="cs-CZ" sz="2200" dirty="0" smtClean="0">
                <a:latin typeface="Calibri" panose="020F0502020204030204" pitchFamily="34" charset="0"/>
              </a:rPr>
              <a:t>podnikatelské sféry.</a:t>
            </a:r>
          </a:p>
          <a:p>
            <a:pPr>
              <a:spcBef>
                <a:spcPts val="800"/>
              </a:spcBef>
            </a:pPr>
            <a:r>
              <a:rPr lang="cs-CZ" altLang="cs-CZ" sz="2200" dirty="0" smtClean="0">
                <a:latin typeface="Calibri" panose="020F0502020204030204" pitchFamily="34" charset="0"/>
              </a:rPr>
              <a:t>Odměnu poskytují zaměstnavatelé zaměstnancům pracujícím na základě dohod.</a:t>
            </a:r>
            <a:endParaRPr lang="cs-CZ" altLang="cs-CZ" sz="22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altLang="cs-CZ" sz="2600" dirty="0" smtClean="0">
              <a:latin typeface="Calibri" panose="020F0502020204030204" pitchFamily="34" charset="0"/>
            </a:endParaRPr>
          </a:p>
          <a:p>
            <a:pPr marL="457200" lvl="1" indent="0">
              <a:spcBef>
                <a:spcPts val="800"/>
              </a:spcBef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13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Právo a povinnost přidělit práci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 má právo přidělovat zaměstnancům v pracovní době práci a očekávat její výkon.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 vykonanou práci přísluší zaměstnancům mzda.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 je současně povinen přidělit zaměstnancům práci v zákonem stanoveném nebo sjednaném rozsahu.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Pokud zaměstnavatel nesplní svou povinnost přidělit práci, jde o překážku na straně zaměstnavatele.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Zaměstnanci mají v době překážky na straně zaměstnavatele právo na náhradu mzdy.</a:t>
            </a: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3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64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1844824"/>
            <a:ext cx="8229600" cy="475252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Plat není možné určit jiným způsobem a v jiném složení a jiné výši, než stanoví zákoník práce a prováděcí předpisy.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Výše platů (platových tarifů) určují platové tabulky obsažené v nařízení vlády č. </a:t>
            </a:r>
            <a:r>
              <a:rPr lang="cs-CZ" altLang="cs-CZ" sz="2400" dirty="0" smtClean="0">
                <a:latin typeface="Calibri" panose="020F0502020204030204" pitchFamily="34" charset="0"/>
              </a:rPr>
              <a:t>341/2017 Sb</a:t>
            </a:r>
            <a:r>
              <a:rPr lang="cs-CZ" altLang="cs-CZ" sz="2400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Tarify jsou odstupňovány podle: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platových tříd (podle druhu práce),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platových stupňů (podle doby započitatelné praxe).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Další platové složky upravuje zákoník práce: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osobní příplatek,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další příplatky (za práci přesčas, v noci apod.),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odměny.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 dirty="0" smtClean="0">
                <a:solidFill>
                  <a:schemeClr val="tx2"/>
                </a:solidFill>
                <a:latin typeface="Calibri" pitchFamily="34" charset="0"/>
              </a:rPr>
              <a:t>Odměňování platem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9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2013818"/>
            <a:ext cx="8229600" cy="415148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V pravidlech odměňování mzdou se oproti platu mnohem více projevuje smluvní svoboda.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Neexistují mzdové tabulky.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Základní pravidla pro poskytování mzdy standardně upravuje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vnitřní předpis,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kolektivní smlouva.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Mohou být poskytované různé a různě nazvané mzdové složky.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Zákoník práce upravuje ještě minimální výše příplatků.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 dirty="0" smtClean="0">
                <a:solidFill>
                  <a:schemeClr val="tx2"/>
                </a:solidFill>
                <a:latin typeface="Calibri" pitchFamily="34" charset="0"/>
              </a:rPr>
              <a:t>Odměňování mzdou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4"/>
          <p:cNvSpPr>
            <a:spLocks noGrp="1"/>
          </p:cNvSpPr>
          <p:nvPr>
            <p:ph type="title"/>
          </p:nvPr>
        </p:nvSpPr>
        <p:spPr>
          <a:xfrm>
            <a:off x="611560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Určení výše platu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Výše platu je určena podle platových tabulek prostřednictvím platového výměru (§ 136 zákoníku práce).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 platovém výměru musí být: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platová třída a stupeň,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další měsíčně poskytované složky platu.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Platový výměr musí být vydán nejpozději v den nástupu do práce.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Musí být písemný a zaměstnanci doručen do vlastních rukou.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Případná změna musí být oznámena nejpozději v den, kdy nabývá účinnosti.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82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1052736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Určení výše mzdy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6449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Výše mzdy musí být: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sjednána ve smlouvě (individuální, nebo kolektivní),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stanovena vnitřním předpisem a mzdovým výměrem.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Vnitřní předpis má hromadnou povahu, mzdový výměr individuální.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Rozlišuje se sjednání a stanovení mzdy (dvoustranná vs. jednostranná povaha).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Mzdový výměr musí být písemný a musí být zaměstnanci doručen do vlastních rukou.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Případná změna musí být oznámena nejpozději v den, kdy nabývá účinnosti.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79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89162"/>
            <a:ext cx="8229600" cy="42481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Mzda je splatná: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po vykonání práce,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nejpozději v kalendářním měsíci, následujícím po měsíci, ve kterém na ni vzniklo právo.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 rámci období splatnosti musí být u zaměstnavatele stanoven pravidelný termín výplaty mzdy (výplatní termín).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Mzda </a:t>
            </a:r>
            <a:r>
              <a:rPr lang="cs-CZ" altLang="cs-CZ" dirty="0">
                <a:latin typeface="Calibri" panose="020F0502020204030204" pitchFamily="34" charset="0"/>
              </a:rPr>
              <a:t>se vyplácí v zákonných penězích.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Mzda se vyplácí v pracovní době a na pracovišti.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Na základě dohody je zaměstnavatel povinen při výplatě mzdy nebo platu poukázat určenou částku na zaměstnancův bankovní účet.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4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Splatnost a výplata</a:t>
            </a:r>
            <a:endParaRPr lang="cs-CZ" sz="34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35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61864"/>
            <a:ext cx="8229600" cy="49492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Srážky ze mzdy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604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Srážky ze mzdy mohou být provedeny jen</a:t>
            </a:r>
            <a:r>
              <a:rPr lang="cs-CZ" altLang="cs-CZ" dirty="0" smtClean="0">
                <a:latin typeface="Calibri" panose="020F0502020204030204" pitchFamily="34" charset="0"/>
              </a:rPr>
              <a:t>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 případech stanovených zákonem,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na základě dohody o srážkách ze mzdy,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k úhradě členských příspěvků zaměstnance, který je členem odborové organizace.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Na </a:t>
            </a:r>
            <a:r>
              <a:rPr lang="cs-CZ" altLang="cs-CZ" dirty="0">
                <a:latin typeface="Calibri" panose="020F0502020204030204" pitchFamily="34" charset="0"/>
              </a:rPr>
              <a:t>základě zákona musí být především provedeny srážky dani z příjmu a pojistného na sociální zabezpečení a zdravotní </a:t>
            </a:r>
            <a:r>
              <a:rPr lang="cs-CZ" altLang="cs-CZ" dirty="0" smtClean="0">
                <a:latin typeface="Calibri" panose="020F0502020204030204" pitchFamily="34" charset="0"/>
              </a:rPr>
              <a:t>pojištění.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Mzda před provedením těchto srážek bývá označována jako „hrubá“, poté jako „čistá“.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8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Překážky v práci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Překážky jsou okolnosti, pro které není možné v pracovního poměru vykonávat práci.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Nastane-li překážka, pracovní poměr nekončí a trvá dál, ale neuplatňují se základní práva a povinnosti z pracovního </a:t>
            </a:r>
            <a:r>
              <a:rPr lang="cs-CZ" dirty="0" smtClean="0">
                <a:latin typeface="Calibri" panose="020F0502020204030204" pitchFamily="34" charset="0"/>
              </a:rPr>
              <a:t>poměru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(sistace pracovního poměru).</a:t>
            </a:r>
            <a:endParaRPr lang="cs-CZ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Protože zaměstnanec v době překážky nepracuje, nevzniká mu právo na mzdu. Může mu vzniknout právo na náhradu mzdy.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Rozlišují se překážky v práci: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na straně zaměstnance,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na straně zaměstnavatele.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34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89162"/>
            <a:ext cx="8229600" cy="42481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O překážku v práci na straně zaměstnavatele jde v případě, kdy zaměstnanec může a chce pracovat, ale nevykonává práci z důvodů na straně zaměstnavatele.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Zaměstnanci vždy přísluší náhrada mzdy.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Výše náhrady mzdy se liší v závislosti na příčině překážky v práci.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Zaměstnavatel může i bez zákonem stanoveného důvodu rozhodnout, že nebude zaměstnanci přidělovat práci a uplatní překážku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4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Překážky v práci na straně zaměstnavatele</a:t>
            </a:r>
            <a:endParaRPr lang="cs-CZ" sz="34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57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61864"/>
            <a:ext cx="8229600" cy="49492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Prostoj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6044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500" dirty="0" smtClean="0">
                <a:latin typeface="Calibri" panose="020F0502020204030204" pitchFamily="34" charset="0"/>
              </a:rPr>
              <a:t>O prostoj</a:t>
            </a:r>
            <a:r>
              <a:rPr lang="cs-CZ" altLang="cs-CZ" sz="2500" dirty="0">
                <a:latin typeface="Calibri" panose="020F0502020204030204" pitchFamily="34" charset="0"/>
              </a:rPr>
              <a:t> </a:t>
            </a:r>
            <a:r>
              <a:rPr lang="cs-CZ" altLang="cs-CZ" sz="2500" dirty="0" smtClean="0">
                <a:latin typeface="Calibri" panose="020F0502020204030204" pitchFamily="34" charset="0"/>
              </a:rPr>
              <a:t>jde v případě, kdy zaměstnanec nemůže konat práci pro přechodnou závadu způsobenou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poruchou na </a:t>
            </a:r>
            <a:r>
              <a:rPr lang="cs-CZ" altLang="cs-CZ" sz="2100" dirty="0">
                <a:latin typeface="Calibri" panose="020F0502020204030204" pitchFamily="34" charset="0"/>
              </a:rPr>
              <a:t>strojním zařízení, </a:t>
            </a:r>
            <a:r>
              <a:rPr lang="cs-CZ" altLang="cs-CZ" sz="2100" dirty="0" smtClean="0">
                <a:latin typeface="Calibri" panose="020F0502020204030204" pitchFamily="34" charset="0"/>
              </a:rPr>
              <a:t>kterou zaměstnanec nezavinil,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problémem v dodávce surovin nebo pohonné síly,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chybnými pracovními podklady, nebo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jinými provozními příčinami.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500" dirty="0" smtClean="0">
                <a:latin typeface="Calibri" panose="020F0502020204030204" pitchFamily="34" charset="0"/>
              </a:rPr>
              <a:t>Vždy se musí jednat o předem neznámou a překvapivou událost.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500" dirty="0" smtClean="0">
                <a:latin typeface="Calibri" panose="020F0502020204030204" pitchFamily="34" charset="0"/>
              </a:rPr>
              <a:t>Zaměstnanci přísluší náhrada mzdy ve výši nejméně 80 </a:t>
            </a:r>
            <a:r>
              <a:rPr lang="cs-CZ" altLang="cs-CZ" sz="2500" dirty="0">
                <a:latin typeface="Calibri" panose="020F0502020204030204" pitchFamily="34" charset="0"/>
              </a:rPr>
              <a:t>% průměrného </a:t>
            </a:r>
            <a:r>
              <a:rPr lang="cs-CZ" altLang="cs-CZ" sz="2500" dirty="0" smtClean="0">
                <a:latin typeface="Calibri" panose="020F0502020204030204" pitchFamily="34" charset="0"/>
              </a:rPr>
              <a:t>výdělku.</a:t>
            </a:r>
            <a:endParaRPr lang="cs-CZ" alt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Přerušení způsobené povětrnostními vlivy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96044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Nemůže-li zaměstnanec pracovat pro přerušení práce způsobené: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nepříznivými </a:t>
            </a:r>
            <a:r>
              <a:rPr lang="cs-CZ" altLang="cs-CZ" sz="2100" dirty="0">
                <a:latin typeface="Calibri" panose="020F0502020204030204" pitchFamily="34" charset="0"/>
              </a:rPr>
              <a:t>povětrnostními </a:t>
            </a:r>
            <a:r>
              <a:rPr lang="cs-CZ" altLang="cs-CZ" sz="2100" dirty="0" smtClean="0">
                <a:latin typeface="Calibri" panose="020F0502020204030204" pitchFamily="34" charset="0"/>
              </a:rPr>
              <a:t>vlivy, nebo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živelní událostí</a:t>
            </a:r>
            <a:r>
              <a:rPr lang="cs-CZ" altLang="cs-CZ" sz="2100" dirty="0">
                <a:latin typeface="Calibri" panose="020F0502020204030204" pitchFamily="34" charset="0"/>
              </a:rPr>
              <a:t>,</a:t>
            </a:r>
            <a:endParaRPr lang="cs-CZ" altLang="cs-CZ" sz="2100" dirty="0" smtClean="0">
              <a:latin typeface="Calibri" panose="020F050202020403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ct val="35000"/>
              </a:spcBef>
              <a:buNone/>
            </a:pPr>
            <a:r>
              <a:rPr lang="cs-CZ" altLang="cs-CZ" sz="2600" dirty="0" smtClean="0">
                <a:latin typeface="Calibri" panose="020F0502020204030204" pitchFamily="34" charset="0"/>
              </a:rPr>
              <a:t>přísluší mu náhrada mzdy ve výši nejméně 60 % průměrného výdělku.</a:t>
            </a:r>
            <a:endParaRPr lang="cs-CZ" altLang="cs-CZ" sz="26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500" dirty="0" smtClean="0">
                <a:latin typeface="Calibri" panose="020F0502020204030204" pitchFamily="34" charset="0"/>
              </a:rPr>
              <a:t>Za určitých okolností lze této překážce předejít převedením na jinou práci, ke kterému může dojít i bez souhlasu zaměstnance.</a:t>
            </a: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2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Pracovní doba: definice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Pracovní doba: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doba, v níž je zaměstnanec povinen vykonávat </a:t>
            </a:r>
            <a:r>
              <a:rPr lang="cs-CZ" altLang="cs-CZ" dirty="0" smtClean="0">
                <a:latin typeface="Calibri" panose="020F0502020204030204" pitchFamily="34" charset="0"/>
              </a:rPr>
              <a:t>práci, </a:t>
            </a:r>
            <a:endParaRPr lang="cs-CZ" altLang="cs-CZ" dirty="0">
              <a:latin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doba, v níž je zaměstnanec na pracovišti připraven k výkonu </a:t>
            </a:r>
            <a:r>
              <a:rPr lang="cs-CZ" altLang="cs-CZ" dirty="0" smtClean="0">
                <a:latin typeface="Calibri" panose="020F0502020204030204" pitchFamily="34" charset="0"/>
              </a:rPr>
              <a:t>práce.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Pracovní doba nemůže být zaměňována s dobou přítomnosti zaměstnance na pracovišti.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Tzv. neaktivní přítomnost na pracovišti (připravenost k práci) nemůže být považována za pohotovost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Pohotovost je definována tím, že je zaměstnanec připraven k práci mimo pracoviště zaměstnavatele.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4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816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05880"/>
            <a:ext cx="8229600" cy="11430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Jiná překážka v práci na straně zaměstnavatele</a:t>
            </a:r>
            <a:endParaRPr lang="cs-CZ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31236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Nepřidělí-li zaměstnavatel zaměstnanci práci z důvodu jiného, než prostoj nebo nepříznivé povětrnostní vlivy, jde o jinou překážku na straně zaměstnavatele.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Zaměstnanci přísluší právo na náhradu mzdy ve výši 100 % průměrného výdělku.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Jiná překážka v práci na straně zaměstnavatele se neuplatní v případě konta pracovní doby.</a:t>
            </a: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05880"/>
            <a:ext cx="8229600" cy="11430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Částečná nezaměstnanost</a:t>
            </a:r>
            <a:endParaRPr lang="cs-CZ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6044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Zvláštním případem jiné překážky v práci na straně zaměstnavatele je částečná nezaměstnanost.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 nemůže zaměstnanci přidělit práci z důvodu: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dočasného omezení odbytu jeho výrobků, nebo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dočasného omezení poptávky po jím poskytovaných službách.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500" dirty="0" smtClean="0">
                <a:latin typeface="Calibri" panose="020F0502020204030204" pitchFamily="34" charset="0"/>
              </a:rPr>
              <a:t>Na základě dohody s odborovou organizací může zaměstnavatel poskytovat zaměstnanci náhradu mzdy ve výši nejméně 60 % průměrného výdělku.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500" dirty="0" smtClean="0">
                <a:latin typeface="Calibri" panose="020F0502020204030204" pitchFamily="34" charset="0"/>
              </a:rPr>
              <a:t>Pokud u zaměstnavatele nepůsobí odborová organizace, může téhož dosáhnout prostřednictvím vnitřního předpisu.</a:t>
            </a: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Překážky v práci na straně zaměstnance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Překážky </a:t>
            </a:r>
            <a:r>
              <a:rPr lang="cs-CZ" dirty="0" smtClean="0">
                <a:latin typeface="Calibri" panose="020F0502020204030204" pitchFamily="34" charset="0"/>
              </a:rPr>
              <a:t>v práci na straně zaměstnance se dělí na: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důležité osobní překážky v práci,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jiné důležité osobní překážky v práci,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překážky v práci z důvodu obecného zájmu.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Jiné důležité osobní překážky v práci upravuje nařízení vlády č. 590/2006 Sb.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Pouze při některých překážkách v práci mají zaměstnanci právo na náhradu mzdy. 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890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98072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Překážky v práci na straně zaměstnance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Důležité osobní překážky v práci: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dočasná pracovní neschopnost,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karanténa,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ošetřování člena rodiny,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mateřská dovolená,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rodičovská dovolená.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Překážky v práci z důvodu obecného zájmu: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výkon veřejné funkce,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výkon občanské povinnosti,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volno související s brannou povinností,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školení, jiná forma přípravy nebo studia,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jiné úkony v obecném zájmu.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5892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Překážky v práci na straně zaměstnance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20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Je-li překážka v práci zaměstnanci předem známa, musí včas požádat zaměstnavatele o poskytnutí </a:t>
            </a:r>
            <a:r>
              <a:rPr lang="cs-CZ" altLang="cs-CZ" sz="2600" dirty="0" smtClean="0">
                <a:latin typeface="Calibri" panose="020F0502020204030204" pitchFamily="34" charset="0"/>
              </a:rPr>
              <a:t>pracovního volna.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Pokud není překážka předem známa, musí zaměstnanec zaměstnavatele o překážce a předpokládané době jejího trvání uvědomit bez zbytečného odkladu.</a:t>
            </a:r>
            <a:endParaRPr lang="cs-CZ" altLang="cs-CZ" sz="2600" dirty="0">
              <a:latin typeface="Calibri" panose="020F0502020204030204" pitchFamily="34" charset="0"/>
            </a:endParaRPr>
          </a:p>
          <a:p>
            <a:r>
              <a:rPr lang="cs-CZ" altLang="cs-CZ" sz="2600" dirty="0">
                <a:latin typeface="Calibri" panose="020F0502020204030204" pitchFamily="34" charset="0"/>
              </a:rPr>
              <a:t>Překážku v práci je zaměstnanec povinen prokázat zaměstnavateli</a:t>
            </a:r>
            <a:r>
              <a:rPr lang="cs-CZ" altLang="cs-CZ" sz="2600" dirty="0" smtClean="0">
                <a:latin typeface="Calibri" panose="020F0502020204030204" pitchFamily="34" charset="0"/>
              </a:rPr>
              <a:t>. Způsob prokázání se liší v závislosti na konkrétní překážce v práci.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Ke splnění této povinnosti jsou jiné osoby povinny poskytnout zaměstnanci součinnost.</a:t>
            </a:r>
          </a:p>
          <a:p>
            <a:pPr marL="0" indent="0">
              <a:spcBef>
                <a:spcPts val="800"/>
              </a:spcBef>
              <a:buNone/>
            </a:pP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5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79208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Dočasná pracovní neschopnost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60440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O dočasné pracovní neschopnosti rozhoduje ošetřující lékař zaměstnance.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V době prvních 14 kalendářních dnů trvání dočasné pracovní neschopnosti přísluší zaměstnanci náhrada mzdy od zaměstnavatele. Od 15. dne vzniká nárok na nemocenské.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Náhrada se poskytuje za pracovní dny (zameškané směny).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Náhrada nepřísluší za první 3 dny (tzv. karenční doba).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Zaměstnavatel má právo kontrolovat, zda zaměstnanec dodržuje režim dočasně práce neschopného pojištěnce.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8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9896"/>
            <a:ext cx="8229600" cy="926976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Mateřská a rodičovská dovolená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528392"/>
          </a:xfrm>
        </p:spPr>
        <p:txBody>
          <a:bodyPr/>
          <a:lstStyle/>
          <a:p>
            <a:r>
              <a:rPr lang="cs-CZ" altLang="cs-CZ" sz="2500" dirty="0" smtClean="0">
                <a:latin typeface="Calibri" panose="020F0502020204030204" pitchFamily="34" charset="0"/>
              </a:rPr>
              <a:t>Právo na mateřskou dovolenou mají zaměstnankyně v souvislosti s porodem dítěte a péčí o narozené dítě.</a:t>
            </a:r>
          </a:p>
          <a:p>
            <a:r>
              <a:rPr lang="cs-CZ" altLang="cs-CZ" sz="2500" dirty="0" smtClean="0">
                <a:latin typeface="Calibri" panose="020F0502020204030204" pitchFamily="34" charset="0"/>
              </a:rPr>
              <a:t>Délka mateřské dovolené činí nejvýše 28 týdnů, nebo 37 týdnů, pokud se narodily dvě děti nebo více.</a:t>
            </a:r>
          </a:p>
          <a:p>
            <a:r>
              <a:rPr lang="cs-CZ" altLang="cs-CZ" sz="2500" dirty="0" smtClean="0">
                <a:latin typeface="Calibri" panose="020F0502020204030204" pitchFamily="34" charset="0"/>
              </a:rPr>
              <a:t>Mateřská dovolená nesmí: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trvat méně, než 14 týdnů,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100" dirty="0" smtClean="0">
                <a:latin typeface="Calibri" panose="020F0502020204030204" pitchFamily="34" charset="0"/>
              </a:rPr>
              <a:t>skončit ani být přerušena do 6 týdnů po porodu.</a:t>
            </a:r>
            <a:endParaRPr lang="cs-CZ" altLang="cs-CZ" sz="2100" dirty="0">
              <a:latin typeface="Calibri" panose="020F050202020403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864096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Mateřská a rodičovská dovolená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240360"/>
          </a:xfrm>
        </p:spPr>
        <p:txBody>
          <a:bodyPr/>
          <a:lstStyle/>
          <a:p>
            <a:r>
              <a:rPr lang="cs-CZ" altLang="cs-CZ" sz="2500" dirty="0" smtClean="0">
                <a:latin typeface="Calibri" panose="020F0502020204030204" pitchFamily="34" charset="0"/>
              </a:rPr>
              <a:t>Rodičovská dovolená může být čerpána až do 3 let věku dítěte.</a:t>
            </a:r>
          </a:p>
          <a:p>
            <a:r>
              <a:rPr lang="cs-CZ" altLang="cs-CZ" sz="2500" dirty="0" smtClean="0">
                <a:latin typeface="Calibri" panose="020F0502020204030204" pitchFamily="34" charset="0"/>
              </a:rPr>
              <a:t>Rodičovskou dovolenou může čerpat matka i otec, případně oba.</a:t>
            </a:r>
          </a:p>
          <a:p>
            <a:r>
              <a:rPr lang="cs-CZ" altLang="cs-CZ" sz="2500" dirty="0" smtClean="0">
                <a:latin typeface="Calibri" panose="020F0502020204030204" pitchFamily="34" charset="0"/>
              </a:rPr>
              <a:t>V době mateřské, ani rodičovské dovolené nepřísluší náhrada mzdy od zaměstnavatele.</a:t>
            </a:r>
            <a:endParaRPr lang="cs-CZ" altLang="cs-CZ" sz="2100" dirty="0">
              <a:latin typeface="Calibri" panose="020F050202020403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2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79208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Jiné důležité osobní překážky v práci</a:t>
            </a:r>
            <a:endParaRPr lang="cs-CZ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60440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Upraveny v příloze k nařízení </a:t>
            </a:r>
            <a:r>
              <a:rPr lang="cs-CZ" altLang="cs-CZ" sz="2400" dirty="0">
                <a:latin typeface="Calibri" panose="020F0502020204030204" pitchFamily="34" charset="0"/>
              </a:rPr>
              <a:t>vlády č. 590/2006 Sb</a:t>
            </a:r>
            <a:r>
              <a:rPr lang="cs-CZ" altLang="cs-CZ" sz="2400" dirty="0" smtClean="0">
                <a:latin typeface="Calibri" panose="020F0502020204030204" pitchFamily="34" charset="0"/>
              </a:rPr>
              <a:t>.: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vyšetření </a:t>
            </a:r>
            <a:r>
              <a:rPr lang="cs-CZ" altLang="cs-CZ" sz="1800" dirty="0">
                <a:latin typeface="Calibri" panose="020F0502020204030204" pitchFamily="34" charset="0"/>
              </a:rPr>
              <a:t>nebo ošetření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lékařská prohlídka související s výkonem práce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přerušení dopravního provozu, zpoždění hromadných dopravních prostředků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znemožnění cesty do zaměstnání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svatba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narození dítěte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úmrtí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doprovod do zdravotnického zařízení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pohřeb spoluzaměstnance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přestěhování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vyhledání nového zaměstnání</a:t>
            </a:r>
          </a:p>
          <a:p>
            <a:pPr marL="0" indent="0">
              <a:spcBef>
                <a:spcPts val="800"/>
              </a:spcBef>
              <a:buNone/>
            </a:pPr>
            <a:endParaRPr lang="cs-CZ" sz="2500" dirty="0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755576" y="985312"/>
            <a:ext cx="8229600" cy="648573"/>
          </a:xfrm>
        </p:spPr>
        <p:txBody>
          <a:bodyPr/>
          <a:lstStyle/>
          <a:p>
            <a:pPr algn="ctr">
              <a:spcBef>
                <a:spcPts val="800"/>
              </a:spcBef>
            </a:pPr>
            <a:r>
              <a:rPr lang="cs-CZ" altLang="cs-CZ" sz="3600" dirty="0">
                <a:solidFill>
                  <a:schemeClr val="tx2"/>
                </a:solidFill>
                <a:latin typeface="Calibri" panose="020F0502020204030204" pitchFamily="34" charset="0"/>
              </a:rPr>
              <a:t>Lékařské vyšetření nebo ošetření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4847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500" dirty="0">
                <a:latin typeface="Calibri" panose="020F0502020204030204" pitchFamily="34" charset="0"/>
              </a:rPr>
              <a:t>Zaměstnanec má právo na pracovní volno při lékařském vyšetření nebo ošetření ve zdravotnickém zařízení, pokud: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2100" dirty="0" smtClean="0">
                <a:latin typeface="Calibri" panose="020F0502020204030204" pitchFamily="34" charset="0"/>
              </a:rPr>
              <a:t>vyšetření nebo ošetření bylo nezbytné a </a:t>
            </a:r>
          </a:p>
          <a:p>
            <a:pPr lvl="1">
              <a:buFont typeface="Arial" charset="0"/>
              <a:buChar char="–"/>
              <a:defRPr/>
            </a:pPr>
            <a:r>
              <a:rPr lang="cs-CZ" sz="2100" dirty="0" smtClean="0">
                <a:latin typeface="Calibri" panose="020F0502020204030204" pitchFamily="34" charset="0"/>
              </a:rPr>
              <a:t>nebylo možné je provést mimo pracovní dobu.</a:t>
            </a:r>
          </a:p>
          <a:p>
            <a:pPr>
              <a:buFont typeface="Arial" charset="0"/>
              <a:buChar char="•"/>
              <a:defRPr/>
            </a:pPr>
            <a:r>
              <a:rPr lang="cs-CZ" sz="2500" dirty="0" smtClean="0">
                <a:latin typeface="Calibri" panose="020F0502020204030204" pitchFamily="34" charset="0"/>
              </a:rPr>
              <a:t>Zaměstnanec má právo na pracovní volno na nezbytně nutnou dobu.</a:t>
            </a:r>
          </a:p>
          <a:p>
            <a:pPr>
              <a:buFont typeface="Arial" charset="0"/>
              <a:buChar char="•"/>
              <a:defRPr/>
            </a:pPr>
            <a:r>
              <a:rPr lang="cs-CZ" sz="2500" dirty="0">
                <a:latin typeface="Calibri" panose="020F0502020204030204" pitchFamily="34" charset="0"/>
              </a:rPr>
              <a:t>Pokud lékařské ošetření nebo vyšetření netrvá po celou směnu, musí se zaměstnanec bezodkladně po skončení vyšetření nebo ošetření dostavit zpět do práce.</a:t>
            </a:r>
            <a:endParaRPr lang="cs-CZ" sz="21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sz="2500" dirty="0" smtClean="0">
                <a:latin typeface="Calibri" panose="020F0502020204030204" pitchFamily="34" charset="0"/>
              </a:rPr>
              <a:t>Zaměstnavatel má právo na prokázání těchto skutečností.</a:t>
            </a:r>
          </a:p>
        </p:txBody>
      </p:sp>
      <p:sp>
        <p:nvSpPr>
          <p:cNvPr id="19461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16416" y="6448251"/>
            <a:ext cx="405756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EEF394-5DD2-4EF4-A1A6-645F897C3C81}" type="slidenum">
              <a:rPr lang="cs-CZ" altLang="cs-CZ" sz="1200">
                <a:solidFill>
                  <a:schemeClr val="tx1">
                    <a:tint val="75000"/>
                  </a:schemeClr>
                </a:solidFill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cs-CZ" altLang="cs-CZ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7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Stanovená týdenní pracovní doba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Stanovená týdenní pracovní doba činí nejvýše 40 hodin týdně.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Nejvýše 37,5 hodiny týdně u zaměstnanců: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s třísměnným a nepřetržitým režimem,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pracujících v podzemí při těžbě uhlí, rud a nerudných surovin, v důlní výstavbě a na báňských pracovištích geologického průzkumu.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Nejvýše 38,75 hodiny týdně u zaměstnanců: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s dvousměnným pracovním režimem.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Mladiství zaměstnanci smějí pracovat nejvýše 40 hodin týdně a v jednotlivých dnech nejvýše 8 hodin.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5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232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 smtClean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Zkrácená stanovená týdenní pracovní doba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Nesmí být zaměňována: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kratší pracovní doba a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zkrácená pracovní doba.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Ke zkrácení pracovní doby dochází bez snížení mzdy. Zaměstnanec tedy pracuje po zkrácenou dobu za stejnou mzdu.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Ke zkrácení pracovní doby může přistoupit jen zaměstnavatel podnikatelské sféry.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Zkrácení pracovní doby musí být upraveno v: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kolektivní smlouvě,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vnitřním předpisu.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566E08-6ACB-48F2-9533-C370E13795B6}" type="slidenum">
              <a:rPr lang="cs-CZ" b="0" smtClean="0">
                <a:latin typeface="Calibri" panose="020F0502020204030204" pitchFamily="34" charset="0"/>
              </a:rPr>
              <a:pPr>
                <a:defRPr/>
              </a:pPr>
              <a:t>6</a:t>
            </a:fld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9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988840"/>
            <a:ext cx="8229600" cy="42484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Kratší pracovní doba (tzv. kratší úvazek) se uplatní, jen je-li mezi zaměstnancem a zaměstnavatelem sjednána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Zaměstnanci s kratší pracovní dobou přísluší poměrně nižší </a:t>
            </a:r>
            <a:r>
              <a:rPr lang="cs-CZ" altLang="cs-CZ" dirty="0" smtClean="0">
                <a:latin typeface="Calibri" panose="020F0502020204030204" pitchFamily="34" charset="0"/>
              </a:rPr>
              <a:t>mzda.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Směrnice Rady 97/81/ES o rámcové dohodě o částečném pracovním úvazku: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rovné zacházení se zaměstnanci s kratším úvazkem,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zásada poměrného plnění v oblasti odměňování i dalších práv zaměstnanců.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Kratší pracovní doba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35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Práce přesčas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4294967295"/>
          </p:nvPr>
        </p:nvSpPr>
        <p:spPr>
          <a:xfrm>
            <a:off x="374848" y="1700808"/>
            <a:ext cx="8229600" cy="46085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400" dirty="0">
                <a:latin typeface="Calibri" panose="020F0502020204030204" pitchFamily="34" charset="0"/>
              </a:rPr>
              <a:t>Práce přesčas: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práce konaná mimo rámec rozvrhu pracovních směn nad stanovenou týdenní pracovní </a:t>
            </a:r>
            <a:r>
              <a:rPr lang="cs-CZ" altLang="cs-CZ" sz="2200" dirty="0" smtClean="0">
                <a:latin typeface="Calibri" panose="020F0502020204030204" pitchFamily="34" charset="0"/>
              </a:rPr>
              <a:t>dobu, </a:t>
            </a:r>
            <a:endParaRPr lang="cs-CZ" altLang="cs-CZ" sz="2200" dirty="0">
              <a:latin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na příkaz </a:t>
            </a:r>
            <a:r>
              <a:rPr lang="cs-CZ" altLang="cs-CZ" sz="2200" dirty="0" smtClean="0">
                <a:latin typeface="Calibri" panose="020F0502020204030204" pitchFamily="34" charset="0"/>
              </a:rPr>
              <a:t>zaměstnavatele,</a:t>
            </a:r>
            <a:endParaRPr lang="cs-CZ" altLang="cs-CZ" sz="2200" dirty="0">
              <a:latin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nebo se souhlasem </a:t>
            </a:r>
            <a:r>
              <a:rPr lang="cs-CZ" altLang="cs-CZ" sz="2200" dirty="0" smtClean="0">
                <a:latin typeface="Calibri" panose="020F0502020204030204" pitchFamily="34" charset="0"/>
              </a:rPr>
              <a:t>zaměstnavatele.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I pro zaměstnance s kratší pracovní dobou platí, že prací přesčas je až práce nad stanovenou týdenní pracovní dobu.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Souhlas s výkonem práce přesčas může být dán předem nebo i zpětně.</a:t>
            </a:r>
          </a:p>
          <a:p>
            <a:pPr>
              <a:spcBef>
                <a:spcPts val="800"/>
              </a:spcBef>
            </a:pPr>
            <a:r>
              <a:rPr lang="cs-CZ" altLang="cs-CZ" sz="2400" dirty="0" smtClean="0">
                <a:latin typeface="Calibri" panose="020F0502020204030204" pitchFamily="34" charset="0"/>
              </a:rPr>
              <a:t>Souhlas může být dán i mlčky, pokud je vedoucí zaměstnanec srozuměn s přítomností zaměstnance na pracovišti.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95288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Práce přesčas</a:t>
            </a:r>
            <a:endParaRPr lang="cs-CZ" sz="3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4294967295"/>
          </p:nvPr>
        </p:nvSpPr>
        <p:spPr>
          <a:xfrm>
            <a:off x="374848" y="1916832"/>
            <a:ext cx="8229600" cy="43924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Práce přesčas může být konána jen výjimečně.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Nařídit přesčas může zaměstnavatel jen z vážných provozních důvodů.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Nařízená práce přesčas může činit nejvýše 150 hodin ročně.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Další přesčas lze konat na základě dohody až do rozsahu 8 hodin týdně v průměru za vyrovnávací období (nejvýše 26 nebo 52 týdnů).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Do počtu hodin nejvýše přípustné práce přesčas ve vyrovnávacím období se nezahrnuje přesčas, za který bylo poskytnuto náhradní volno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  <a:endParaRPr lang="cs-CZ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3831</TotalTime>
  <Words>3192</Words>
  <Application>Microsoft Office PowerPoint</Application>
  <PresentationFormat>Předvádění na obrazovce (4:3)</PresentationFormat>
  <Paragraphs>410</Paragraphs>
  <Slides>50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50</vt:i4>
      </vt:variant>
    </vt:vector>
  </HeadingPairs>
  <TitlesOfParts>
    <vt:vector size="56" baseType="lpstr">
      <vt:lpstr>Arial</vt:lpstr>
      <vt:lpstr>Calibri</vt:lpstr>
      <vt:lpstr>Trebuchet MS</vt:lpstr>
      <vt:lpstr>Wingdings</vt:lpstr>
      <vt:lpstr>3558</vt:lpstr>
      <vt:lpstr>BÉŽOVÁ TITL</vt:lpstr>
      <vt:lpstr>Základy pracovního práva  Přednáška č. 5:    Pracovní doba, doby odpočinku   Dovolená  Odměňování  Překážky v práci   </vt:lpstr>
      <vt:lpstr>Pojem a význam pracovní doby</vt:lpstr>
      <vt:lpstr>Právo a povinnost přidělit práci</vt:lpstr>
      <vt:lpstr>Pracovní doba: definice</vt:lpstr>
      <vt:lpstr>Stanovená týdenní pracovní doba</vt:lpstr>
      <vt:lpstr>Zkrácená stanovená týdenní pracovní doba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Přestávka v práci na jídlo a oddech</vt:lpstr>
      <vt:lpstr>Nepřetržitý odpočinek mezi směnami</vt:lpstr>
      <vt:lpstr>Prezentace aplikace PowerPoint</vt:lpstr>
      <vt:lpstr>Dovolená</vt:lpstr>
      <vt:lpstr>Druhy a rozsah dovolené</vt:lpstr>
      <vt:lpstr>Dovolená za kalendářní rok</vt:lpstr>
      <vt:lpstr>Další druhy dovolené</vt:lpstr>
      <vt:lpstr>Čerpání a převádění dovolené</vt:lpstr>
      <vt:lpstr>Čerpání a převádění dovolené</vt:lpstr>
      <vt:lpstr>Právní východiska odměňování</vt:lpstr>
      <vt:lpstr>Právní východiska odměňování</vt:lpstr>
      <vt:lpstr>Systém odměňování</vt:lpstr>
      <vt:lpstr>Prezentace aplikace PowerPoint</vt:lpstr>
      <vt:lpstr>Minimální a zaručená mzda</vt:lpstr>
      <vt:lpstr>Mzda, plat a odměna</vt:lpstr>
      <vt:lpstr>Prezentace aplikace PowerPoint</vt:lpstr>
      <vt:lpstr>Prezentace aplikace PowerPoint</vt:lpstr>
      <vt:lpstr>Určení výše platu</vt:lpstr>
      <vt:lpstr>Určení výše mzdy</vt:lpstr>
      <vt:lpstr>Prezentace aplikace PowerPoint</vt:lpstr>
      <vt:lpstr>Srážky ze mzdy</vt:lpstr>
      <vt:lpstr>Překážky v práci</vt:lpstr>
      <vt:lpstr>Prezentace aplikace PowerPoint</vt:lpstr>
      <vt:lpstr>Prostoj</vt:lpstr>
      <vt:lpstr>Přerušení způsobené povětrnostními vlivy</vt:lpstr>
      <vt:lpstr>Jiná překážka v práci na straně zaměstnavatele</vt:lpstr>
      <vt:lpstr>Částečná nezaměstnanost</vt:lpstr>
      <vt:lpstr>Překážky v práci na straně zaměstnance</vt:lpstr>
      <vt:lpstr>Překážky v práci na straně zaměstnance</vt:lpstr>
      <vt:lpstr>Překážky v práci na straně zaměstnance</vt:lpstr>
      <vt:lpstr>Dočasná pracovní neschopnost</vt:lpstr>
      <vt:lpstr>Mateřská a rodičovská dovolená</vt:lpstr>
      <vt:lpstr>Mateřská a rodičovská dovolená</vt:lpstr>
      <vt:lpstr>Jiné důležité osobní překážky v práci</vt:lpstr>
      <vt:lpstr>Lékařské vyšetření nebo ošetření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office wb2vr</cp:lastModifiedBy>
  <cp:revision>109</cp:revision>
  <dcterms:created xsi:type="dcterms:W3CDTF">2014-09-29T20:24:51Z</dcterms:created>
  <dcterms:modified xsi:type="dcterms:W3CDTF">2018-03-09T21:17:17Z</dcterms:modified>
</cp:coreProperties>
</file>