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7" r:id="rId2"/>
    <p:sldId id="271" r:id="rId3"/>
    <p:sldId id="259" r:id="rId4"/>
    <p:sldId id="279" r:id="rId5"/>
    <p:sldId id="269" r:id="rId6"/>
    <p:sldId id="270" r:id="rId7"/>
    <p:sldId id="272" r:id="rId8"/>
    <p:sldId id="273" r:id="rId9"/>
    <p:sldId id="281" r:id="rId10"/>
    <p:sldId id="280" r:id="rId11"/>
    <p:sldId id="318" r:id="rId12"/>
    <p:sldId id="317" r:id="rId13"/>
    <p:sldId id="321" r:id="rId14"/>
    <p:sldId id="274" r:id="rId15"/>
    <p:sldId id="277" r:id="rId16"/>
    <p:sldId id="278" r:id="rId17"/>
    <p:sldId id="275" r:id="rId18"/>
    <p:sldId id="283" r:id="rId19"/>
    <p:sldId id="284" r:id="rId20"/>
    <p:sldId id="258" r:id="rId21"/>
    <p:sldId id="276" r:id="rId22"/>
    <p:sldId id="320" r:id="rId23"/>
    <p:sldId id="285" r:id="rId24"/>
    <p:sldId id="268" r:id="rId25"/>
    <p:sldId id="286" r:id="rId2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8" autoAdjust="0"/>
    <p:restoredTop sz="97727" autoAdjust="0"/>
  </p:normalViewPr>
  <p:slideViewPr>
    <p:cSldViewPr>
      <p:cViewPr varScale="1">
        <p:scale>
          <a:sx n="87" d="100"/>
          <a:sy n="87" d="100"/>
        </p:scale>
        <p:origin x="10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136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FF05315-4AC1-4502-A2C6-B54274DB65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5FDC1-E0CD-4DC6-9763-D37E0A97788E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D0D4D7-6F1C-4484-829A-56C9820F9D2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/>
      <p:bldP spid="516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B8E9-929B-4BCF-8ED8-64204D9E7C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05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DCAD4-6785-4A96-A9DB-09CE8CE9FB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0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0F36C-11CB-4437-A44C-2DB893971B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91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60FA-56A3-4C16-A09B-BB728ABB10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040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51A73-6704-4AEF-A792-E7126A0879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80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B8F8-2070-423E-BBC3-2F3FF69B9C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63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AF438-AC2C-4BDF-A730-C0EBFF8BCE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988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A265C-A4FD-4C27-92D9-C450149B92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373E9-1404-4247-936D-02D60498CC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08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E02BD-3622-45EF-AC42-A160AABEDB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45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6FEF3E-C24B-4B2A-9382-AA720CE23BF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/>
      <p:bldP spid="413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543175"/>
          </a:xfrm>
        </p:spPr>
        <p:txBody>
          <a:bodyPr/>
          <a:lstStyle/>
          <a:p>
            <a:r>
              <a:rPr lang="cs-CZ" altLang="cs-CZ">
                <a:latin typeface="Times New Roman" panose="02020603050405020304" pitchFamily="18" charset="0"/>
              </a:rPr>
              <a:t>České a československé právní dějiny</a:t>
            </a:r>
            <a:br>
              <a:rPr lang="cs-CZ" altLang="cs-CZ">
                <a:latin typeface="Times New Roman" panose="02020603050405020304" pitchFamily="18" charset="0"/>
              </a:rPr>
            </a:br>
            <a:r>
              <a:rPr lang="cs-CZ" altLang="cs-CZ">
                <a:latin typeface="Times New Roman" panose="02020603050405020304" pitchFamily="18" charset="0"/>
              </a:rPr>
              <a:t> </a:t>
            </a:r>
            <a:r>
              <a:rPr lang="cs-CZ" altLang="cs-CZ" sz="4000">
                <a:latin typeface="Times New Roman" panose="02020603050405020304" pitchFamily="18" charset="0"/>
              </a:rPr>
              <a:t>Ladislav Vojáček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86200"/>
            <a:ext cx="7200900" cy="1752600"/>
          </a:xfrm>
        </p:spPr>
        <p:txBody>
          <a:bodyPr/>
          <a:lstStyle/>
          <a:p>
            <a:r>
              <a:rPr lang="cs-CZ" altLang="cs-CZ" sz="4400">
                <a:latin typeface="Times New Roman" panose="02020603050405020304" pitchFamily="18" charset="0"/>
              </a:rPr>
              <a:t>Poválečný vývoj státu a práva (1945 – 1950)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endParaRPr lang="cs-CZ" altLang="cs-CZ"/>
          </a:p>
        </p:txBody>
      </p:sp>
      <p:pic>
        <p:nvPicPr>
          <p:cNvPr id="68611" name="Picture 3" descr="přesídl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7312" b="32401"/>
          <a:stretch>
            <a:fillRect/>
          </a:stretch>
        </p:blipFill>
        <p:spPr bwMode="auto">
          <a:xfrm>
            <a:off x="900113" y="50800"/>
            <a:ext cx="7451725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9571" name="Picture 3" descr="reslovakiz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6769" r="5899" b="49945"/>
          <a:stretch>
            <a:fillRect/>
          </a:stretch>
        </p:blipFill>
        <p:spPr bwMode="auto">
          <a:xfrm rot="-21600000">
            <a:off x="0" y="0"/>
            <a:ext cx="9144000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8547" name="Picture 3" descr="reslovakiz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48668" r="69" b="5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713788" cy="1196975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Zákonodárství 1945 – 1948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507413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konfiskace nepřátelského zemědělského a jiného majetku, národní správa a FNM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solidFill>
                  <a:schemeClr val="folHlink"/>
                </a:solidFill>
                <a:latin typeface="Times New Roman" panose="02020603050405020304" pitchFamily="18" charset="0"/>
              </a:rPr>
              <a:t>retribuce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solidFill>
                  <a:schemeClr val="folHlink"/>
                </a:solidFill>
                <a:latin typeface="Times New Roman" panose="02020603050405020304" pitchFamily="18" charset="0"/>
              </a:rPr>
              <a:t>národní správa + znárodnění + revize pozemkové reformy (1947)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novela občanských soudních řádů 1947 (zejména „právo chudých“)  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sjednocení postihu protistátních TČ (1947)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pracovní povinnost (1945)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28725"/>
          </a:xfrm>
        </p:spPr>
        <p:txBody>
          <a:bodyPr/>
          <a:lstStyle/>
          <a:p>
            <a:r>
              <a:rPr lang="cs-CZ" altLang="cs-CZ">
                <a:effectLst/>
                <a:latin typeface="Times New Roman" panose="02020603050405020304" pitchFamily="18" charset="0"/>
              </a:rPr>
              <a:t>Retribuce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968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00">
                <a:solidFill>
                  <a:schemeClr val="accent2"/>
                </a:solidFill>
                <a:latin typeface="Times New Roman" panose="02020603050405020304" pitchFamily="18" charset="0"/>
              </a:rPr>
              <a:t>= potrestání válečných provinilců, zrádců a kolaborantů</a:t>
            </a:r>
            <a:r>
              <a:rPr lang="cs-CZ" altLang="cs-CZ" sz="36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retribuční dekrety (16, 17 a 138/1945 Sb.)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nař. SNR č. 33/1945 Zb. n. SNR</a:t>
            </a:r>
          </a:p>
          <a:p>
            <a:pPr lvl="1">
              <a:lnSpc>
                <a:spcPct val="90000"/>
              </a:lnSpc>
            </a:pPr>
            <a:r>
              <a:rPr lang="cs-CZ" altLang="cs-CZ" sz="3200">
                <a:latin typeface="Times New Roman" panose="02020603050405020304" pitchFamily="18" charset="0"/>
              </a:rPr>
              <a:t>mimořádné lidové soudy</a:t>
            </a:r>
          </a:p>
          <a:p>
            <a:pPr>
              <a:lnSpc>
                <a:spcPct val="9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zákon č. 115/1946 Sb. </a:t>
            </a:r>
            <a:r>
              <a:rPr lang="cs-CZ" altLang="cs-CZ">
                <a:latin typeface="Times New Roman" panose="02020603050405020304" pitchFamily="18" charset="0"/>
              </a:rPr>
              <a:t>o právnosti jednání souvisícího s bojem o znovunabytí svobody …;</a:t>
            </a:r>
          </a:p>
          <a:p>
            <a:pPr lvl="1">
              <a:lnSpc>
                <a:spcPct val="90000"/>
              </a:lnSpc>
            </a:pPr>
            <a:r>
              <a:rPr lang="cs-CZ" altLang="cs-CZ" sz="3200">
                <a:latin typeface="Times New Roman" panose="02020603050405020304" pitchFamily="18" charset="0"/>
              </a:rPr>
              <a:t>30. září až 28. října 1945</a:t>
            </a:r>
          </a:p>
          <a:p>
            <a:pPr lvl="1">
              <a:lnSpc>
                <a:spcPct val="90000"/>
              </a:lnSpc>
            </a:pPr>
            <a:r>
              <a:rPr lang="cs-CZ" altLang="cs-CZ" sz="3200">
                <a:latin typeface="Times New Roman" panose="02020603050405020304" pitchFamily="18" charset="0"/>
              </a:rPr>
              <a:t>obdoba např. v Rakousku, Francii nebo Itálii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77813"/>
            <a:ext cx="2520950" cy="11398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600200"/>
            <a:ext cx="2520950" cy="4530725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65540" name="Picture 4" descr="Odsun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t="28426" r="269" b="19640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Odsu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Hospodářské otázky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a) národní správa (5/1945 Sb. a 50/1945 Zb. n. SNR)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b) konfiskace pozemkového majetku …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c) postavení klíčového průmyslu pod státní vedení (zejm. č. 100 – 103/1945)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d) zajištění práce a výdělku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e) obnova průmyslu a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f) zajištění zemědělské výroby a postavení rolníků)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Bezpečnostní aparát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8187"/>
          </a:xfrm>
        </p:spPr>
        <p:txBody>
          <a:bodyPr/>
          <a:lstStyle/>
          <a:p>
            <a:r>
              <a:rPr lang="cs-CZ" altLang="cs-CZ" sz="4000">
                <a:latin typeface="Times New Roman" panose="02020603050405020304" pitchFamily="18" charset="0"/>
              </a:rPr>
              <a:t>Revoluční gardy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zrušeno četnictvo a policie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vznik Sboru národní bezpečnosti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Pohotovostní pluk 1 NB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2708" name="Picture 4" descr="no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13399" b="-438"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422400"/>
          </a:xfrm>
        </p:spPr>
        <p:txBody>
          <a:bodyPr/>
          <a:lstStyle/>
          <a:p>
            <a:r>
              <a:rPr lang="cs-CZ" altLang="cs-CZ">
                <a:latin typeface="Times New Roman" panose="02020603050405020304" pitchFamily="18" charset="0"/>
              </a:rPr>
              <a:t>Příprava a přijetí Košického vládního programu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r>
              <a:rPr lang="cs-CZ" altLang="cs-CZ" sz="4000">
                <a:solidFill>
                  <a:schemeClr val="accent2"/>
                </a:solidFill>
                <a:latin typeface="Times New Roman" panose="02020603050405020304" pitchFamily="18" charset="0"/>
              </a:rPr>
              <a:t>první přímý kontakt:</a:t>
            </a:r>
            <a:r>
              <a:rPr lang="cs-CZ" altLang="cs-CZ" sz="4000">
                <a:latin typeface="Times New Roman" panose="02020603050405020304" pitchFamily="18" charset="0"/>
              </a:rPr>
              <a:t> </a:t>
            </a:r>
            <a:r>
              <a:rPr lang="cs-CZ" altLang="cs-CZ" sz="3600">
                <a:latin typeface="Times New Roman" panose="02020603050405020304" pitchFamily="18" charset="0"/>
              </a:rPr>
              <a:t>E. Beneš v Moskvě (prosinec 1943)</a:t>
            </a:r>
          </a:p>
          <a:p>
            <a:r>
              <a:rPr lang="cs-CZ" altLang="cs-CZ" sz="4000">
                <a:solidFill>
                  <a:schemeClr val="accent2"/>
                </a:solidFill>
                <a:latin typeface="Times New Roman" panose="02020603050405020304" pitchFamily="18" charset="0"/>
              </a:rPr>
              <a:t>vlastní jednání:</a:t>
            </a:r>
            <a:r>
              <a:rPr lang="cs-CZ" altLang="cs-CZ" sz="4000">
                <a:latin typeface="Times New Roman" panose="02020603050405020304" pitchFamily="18" charset="0"/>
              </a:rPr>
              <a:t> </a:t>
            </a:r>
            <a:r>
              <a:rPr lang="cs-CZ" altLang="cs-CZ" sz="3600">
                <a:latin typeface="Times New Roman" panose="02020603050405020304" pitchFamily="18" charset="0"/>
              </a:rPr>
              <a:t>březen 1945 v Moskvě</a:t>
            </a:r>
          </a:p>
          <a:p>
            <a:r>
              <a:rPr lang="cs-CZ" altLang="cs-CZ" sz="4000">
                <a:solidFill>
                  <a:schemeClr val="accent2"/>
                </a:solidFill>
                <a:latin typeface="Times New Roman" panose="02020603050405020304" pitchFamily="18" charset="0"/>
              </a:rPr>
              <a:t>vyhlášení vládního programu:</a:t>
            </a:r>
            <a:r>
              <a:rPr lang="cs-CZ" altLang="cs-CZ" sz="4000">
                <a:latin typeface="Times New Roman" panose="02020603050405020304" pitchFamily="18" charset="0"/>
              </a:rPr>
              <a:t> </a:t>
            </a:r>
            <a:r>
              <a:rPr lang="cs-CZ" altLang="cs-CZ" sz="3600">
                <a:latin typeface="Times New Roman" panose="02020603050405020304" pitchFamily="18" charset="0"/>
              </a:rPr>
              <a:t>vláda Národní fronty Čechů a Slováků v Košicích (duben 1945)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38300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Hlavní úkoly PNS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49500"/>
            <a:ext cx="8964612" cy="4319588"/>
          </a:xfrm>
        </p:spPr>
        <p:txBody>
          <a:bodyPr/>
          <a:lstStyle/>
          <a:p>
            <a:r>
              <a:rPr lang="cs-CZ" altLang="cs-CZ" sz="4000">
                <a:latin typeface="Times New Roman" panose="02020603050405020304" pitchFamily="18" charset="0"/>
              </a:rPr>
              <a:t>plnit funkce NS podle ústavy z roku 1920, zejm. zákonodárnou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potvrdit ve funkci prezidenta 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provést </a:t>
            </a:r>
            <a:r>
              <a:rPr lang="cs-CZ" altLang="cs-CZ" sz="4000">
                <a:solidFill>
                  <a:schemeClr val="accent2"/>
                </a:solidFill>
                <a:latin typeface="Times New Roman" panose="02020603050405020304" pitchFamily="18" charset="0"/>
              </a:rPr>
              <a:t>ratihabici</a:t>
            </a:r>
            <a:r>
              <a:rPr lang="cs-CZ" altLang="cs-CZ" sz="4000">
                <a:latin typeface="Times New Roman" panose="02020603050405020304" pitchFamily="18" charset="0"/>
              </a:rPr>
              <a:t> prezidentských dekretů (provedeno en bloc) a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připravit volby do ÚNS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Volby v roce 1946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49500"/>
            <a:ext cx="8507412" cy="4248150"/>
          </a:xfrm>
        </p:spPr>
        <p:txBody>
          <a:bodyPr/>
          <a:lstStyle/>
          <a:p>
            <a:r>
              <a:rPr lang="cs-CZ" altLang="cs-CZ" sz="4000">
                <a:latin typeface="Times New Roman" panose="02020603050405020304" pitchFamily="18" charset="0"/>
              </a:rPr>
              <a:t>všeobecné, rovné a přímé s tajným hlasováním</a:t>
            </a:r>
          </a:p>
          <a:p>
            <a:pPr lvl="1"/>
            <a:r>
              <a:rPr lang="cs-CZ" altLang="cs-CZ" sz="3600">
                <a:latin typeface="Times New Roman" panose="02020603050405020304" pitchFamily="18" charset="0"/>
              </a:rPr>
              <a:t>vítězi komunisté </a:t>
            </a:r>
          </a:p>
          <a:p>
            <a:pPr lvl="1"/>
            <a:r>
              <a:rPr lang="cs-CZ" altLang="cs-CZ" sz="3600">
                <a:latin typeface="Times New Roman" panose="02020603050405020304" pitchFamily="18" charset="0"/>
              </a:rPr>
              <a:t>na Slovensku Demokratická strana</a:t>
            </a:r>
          </a:p>
          <a:p>
            <a:r>
              <a:rPr lang="cs-CZ" altLang="cs-CZ" sz="4000">
                <a:latin typeface="Times New Roman" panose="02020603050405020304" pitchFamily="18" charset="0"/>
              </a:rPr>
              <a:t>Budovatelský program</a:t>
            </a:r>
          </a:p>
          <a:p>
            <a:pPr lvl="1"/>
            <a:r>
              <a:rPr lang="cs-CZ" altLang="cs-CZ" sz="3600">
                <a:latin typeface="Times New Roman" panose="02020603050405020304" pitchFamily="18" charset="0"/>
              </a:rPr>
              <a:t>součástí dvouletý hospodářský plán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Kubešův návrh ústavy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964612" cy="4652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prezident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odborná úřednická složka národních výborů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ignorování slovenské otázky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spolkový stát složený ze tří zemí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znárodnění ano, ale nemělo dále pokračovat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majetková svoboda (stejná ochrana všem typům vlastnictví)</a:t>
            </a:r>
          </a:p>
          <a:p>
            <a:pPr>
              <a:lnSpc>
                <a:spcPct val="80000"/>
              </a:lnSpc>
            </a:pPr>
            <a:r>
              <a:rPr lang="cs-CZ" altLang="cs-CZ" sz="3600">
                <a:latin typeface="Times New Roman" panose="02020603050405020304" pitchFamily="18" charset="0"/>
              </a:rPr>
              <a:t>Ústavní soud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836613"/>
            <a:ext cx="2232025" cy="58102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600200"/>
            <a:ext cx="1871662" cy="4530725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73732" name="Picture 4" descr="Volby19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2971" r="22305" b="58083"/>
          <a:stretch>
            <a:fillRect/>
          </a:stretch>
        </p:blipFill>
        <p:spPr bwMode="auto">
          <a:xfrm>
            <a:off x="0" y="0"/>
            <a:ext cx="9107488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volby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565400"/>
            <a:ext cx="2968625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6323" name="Picture 3" descr="Papánek 1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59488" cy="1139825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74755" name="Picture 3" descr="unor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16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únor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b="41728"/>
          <a:stretch>
            <a:fillRect/>
          </a:stretch>
        </p:blipFill>
        <p:spPr bwMode="auto">
          <a:xfrm>
            <a:off x="6443663" y="3789363"/>
            <a:ext cx="27003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Košický vládní program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495800" cy="5661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1. </a:t>
            </a:r>
            <a:r>
              <a:rPr lang="cs-CZ" altLang="cs-CZ" sz="2800">
                <a:latin typeface="Times New Roman" panose="02020603050405020304" pitchFamily="18" charset="0"/>
              </a:rPr>
              <a:t>význam SSSR při osvobození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	+ vláda </a:t>
            </a:r>
            <a:r>
              <a:rPr lang="cs-CZ" altLang="cs-CZ" sz="2800">
                <a:solidFill>
                  <a:schemeClr val="folHlink"/>
                </a:solidFill>
                <a:latin typeface="Times New Roman" panose="02020603050405020304" pitchFamily="18" charset="0"/>
              </a:rPr>
              <a:t>Národní fronty Čechů a Slováků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2. další postup ve válce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3. armáda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4. zahraniční politika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5. vnitřní politika (zejména národní výbory)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>
              <a:latin typeface="Times New Roman" panose="02020603050405020304" pitchFamily="18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495800" cy="56610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6. </a:t>
            </a:r>
            <a:r>
              <a:rPr lang="cs-CZ" altLang="cs-CZ" sz="2800">
                <a:solidFill>
                  <a:schemeClr val="folHlink"/>
                </a:solidFill>
                <a:latin typeface="Times New Roman" panose="02020603050405020304" pitchFamily="18" charset="0"/>
              </a:rPr>
              <a:t>vztahy obou státních národů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	+ slovenské orgány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7. Podkarpatská Rus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8. odsun Němců a Maďarů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9. </a:t>
            </a:r>
            <a:r>
              <a:rPr lang="cs-CZ" altLang="cs-CZ" sz="2800">
                <a:solidFill>
                  <a:schemeClr val="folHlink"/>
                </a:solidFill>
                <a:latin typeface="Times New Roman" panose="02020603050405020304" pitchFamily="18" charset="0"/>
              </a:rPr>
              <a:t>potrestání válečných provinilců, …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10.-13. </a:t>
            </a:r>
            <a:r>
              <a:rPr lang="cs-CZ" altLang="cs-CZ" sz="2800">
                <a:solidFill>
                  <a:schemeClr val="folHlink"/>
                </a:solidFill>
                <a:latin typeface="Times New Roman" panose="02020603050405020304" pitchFamily="18" charset="0"/>
              </a:rPr>
              <a:t>hospodářské otázky</a:t>
            </a:r>
            <a:r>
              <a:rPr lang="cs-CZ" altLang="cs-CZ" sz="280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14. sociální politika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15. školství a kultura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16. proklamativní závěr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0" y="1196975"/>
            <a:ext cx="0" cy="566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9144000" y="1196975"/>
            <a:ext cx="0" cy="566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572000" y="1196975"/>
            <a:ext cx="0" cy="566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benes_dekr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296988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Národní fronta Čechů a Slováků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9144000" cy="4176713"/>
          </a:xfrm>
        </p:spPr>
        <p:txBody>
          <a:bodyPr/>
          <a:lstStyle/>
          <a:p>
            <a:r>
              <a:rPr lang="cs-CZ" altLang="cs-CZ" sz="4400">
                <a:latin typeface="Times New Roman" panose="02020603050405020304" pitchFamily="18" charset="0"/>
              </a:rPr>
              <a:t>V českých zemích: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Komunistická strana Československa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Sociálně demokratická strana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Národně socialistická strana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Lidová strana</a:t>
            </a:r>
          </a:p>
          <a:p>
            <a:pPr lvl="1"/>
            <a:endParaRPr lang="cs-CZ" altLang="cs-CZ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223963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Národní fronta Čechů a Slováků (2)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686800" cy="4176712"/>
          </a:xfrm>
        </p:spPr>
        <p:txBody>
          <a:bodyPr/>
          <a:lstStyle/>
          <a:p>
            <a:r>
              <a:rPr lang="cs-CZ" altLang="cs-CZ" sz="4400">
                <a:latin typeface="Times New Roman" panose="02020603050405020304" pitchFamily="18" charset="0"/>
              </a:rPr>
              <a:t>Na Slovensku: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Demokratická strana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Komunistická strana Slovenska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Strana práce (1946)</a:t>
            </a:r>
          </a:p>
          <a:p>
            <a:pPr lvl="1"/>
            <a:r>
              <a:rPr lang="cs-CZ" altLang="cs-CZ" sz="4000">
                <a:latin typeface="Times New Roman" panose="02020603050405020304" pitchFamily="18" charset="0"/>
              </a:rPr>
              <a:t>Strana slobody (1946)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728788"/>
          </a:xfrm>
        </p:spPr>
        <p:txBody>
          <a:bodyPr/>
          <a:lstStyle/>
          <a:p>
            <a:r>
              <a:rPr lang="cs-CZ" altLang="cs-CZ" sz="4800">
                <a:latin typeface="Times New Roman" panose="02020603050405020304" pitchFamily="18" charset="0"/>
              </a:rPr>
              <a:t>Slovensko v Československu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r>
              <a:rPr lang="cs-CZ" altLang="cs-CZ" sz="3600">
                <a:latin typeface="Times New Roman" panose="02020603050405020304" pitchFamily="18" charset="0"/>
              </a:rPr>
              <a:t>nař. SNR č. 30/1945 Zb. n. SNR o zákonodárné moci na Slovensku</a:t>
            </a:r>
          </a:p>
          <a:p>
            <a:r>
              <a:rPr lang="cs-CZ" altLang="cs-CZ" sz="3600">
                <a:solidFill>
                  <a:schemeClr val="accent2"/>
                </a:solidFill>
                <a:latin typeface="Times New Roman" panose="02020603050405020304" pitchFamily="18" charset="0"/>
              </a:rPr>
              <a:t>pražské dohody</a:t>
            </a:r>
            <a:r>
              <a:rPr lang="cs-CZ" altLang="cs-CZ" sz="3600">
                <a:latin typeface="Times New Roman" panose="02020603050405020304" pitchFamily="18" charset="0"/>
              </a:rPr>
              <a:t> = vymezení kompetencí</a:t>
            </a:r>
          </a:p>
          <a:p>
            <a:pPr lvl="1"/>
            <a:r>
              <a:rPr lang="cs-CZ" altLang="cs-CZ" sz="3200">
                <a:latin typeface="Times New Roman" panose="02020603050405020304" pitchFamily="18" charset="0"/>
              </a:rPr>
              <a:t>třetí dohoda = podstatné omezení kompetencí a samostatnosti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>
                <a:latin typeface="Times New Roman" panose="02020603050405020304" pitchFamily="18" charset="0"/>
              </a:rPr>
              <a:t>= zpočátku fakticky (asymetrický) federativní stát, pak unitarizace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imes New Roman" panose="02020603050405020304" pitchFamily="18" charset="0"/>
              </a:rPr>
              <a:t>Odsun Němců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cs-CZ" altLang="cs-CZ" sz="3600">
                <a:latin typeface="Times New Roman" panose="02020603050405020304" pitchFamily="18" charset="0"/>
              </a:rPr>
              <a:t>prosazoval jej zejm. domácí odboj</a:t>
            </a:r>
          </a:p>
          <a:p>
            <a:pPr lvl="1"/>
            <a:r>
              <a:rPr lang="cs-CZ" altLang="cs-CZ" sz="3600">
                <a:solidFill>
                  <a:schemeClr val="accent2"/>
                </a:solidFill>
                <a:latin typeface="Times New Roman" panose="02020603050405020304" pitchFamily="18" charset="0"/>
              </a:rPr>
              <a:t>první fáze</a:t>
            </a:r>
            <a:r>
              <a:rPr lang="cs-CZ" altLang="cs-CZ" sz="3600">
                <a:latin typeface="Times New Roman" panose="02020603050405020304" pitchFamily="18" charset="0"/>
              </a:rPr>
              <a:t> tzv. divoký odsun – s Němci bylo často krutě zacházeno</a:t>
            </a:r>
          </a:p>
          <a:p>
            <a:pPr lvl="1"/>
            <a:r>
              <a:rPr lang="cs-CZ" altLang="cs-CZ" sz="3600">
                <a:solidFill>
                  <a:schemeClr val="accent2"/>
                </a:solidFill>
                <a:latin typeface="Times New Roman" panose="02020603050405020304" pitchFamily="18" charset="0"/>
              </a:rPr>
              <a:t>druhá fáze</a:t>
            </a:r>
            <a:r>
              <a:rPr lang="cs-CZ" altLang="cs-CZ" sz="3600">
                <a:latin typeface="Times New Roman" panose="02020603050405020304" pitchFamily="18" charset="0"/>
              </a:rPr>
              <a:t> odsunu už probíhala pod mezinárodní kontrolou</a:t>
            </a:r>
          </a:p>
          <a:p>
            <a:r>
              <a:rPr lang="cs-CZ" altLang="cs-CZ" sz="3600">
                <a:latin typeface="Times New Roman" panose="02020603050405020304" pitchFamily="18" charset="0"/>
              </a:rPr>
              <a:t>po skončení odsunu v republice asi 185 tisíc Němců (aktivní antifašisté, specialisté, smíšené rodiny)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sk-SK" altLang="cs-CZ" sz="4800">
                <a:latin typeface="Times New Roman" panose="02020603050405020304" pitchFamily="18" charset="0"/>
              </a:rPr>
              <a:t>Maďarská otázka</a:t>
            </a:r>
            <a:endParaRPr lang="cs-CZ" altLang="cs-CZ" sz="4800">
              <a:latin typeface="Times New Roman" panose="020206030504050203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08275"/>
            <a:ext cx="8610600" cy="3768725"/>
          </a:xfrm>
        </p:spPr>
        <p:txBody>
          <a:bodyPr/>
          <a:lstStyle/>
          <a:p>
            <a:pPr marL="609600" indent="-609600" algn="l"/>
            <a:r>
              <a:rPr lang="sk-SK" altLang="cs-CZ" sz="4000">
                <a:effectLst/>
                <a:latin typeface="Times New Roman" panose="02020603050405020304" pitchFamily="18" charset="0"/>
              </a:rPr>
              <a:t>a) zbavení státního občanství (repatriace)</a:t>
            </a:r>
          </a:p>
          <a:p>
            <a:pPr marL="609600" indent="-609600" algn="l"/>
            <a:r>
              <a:rPr lang="cs-CZ" altLang="cs-CZ" sz="4000">
                <a:effectLst/>
                <a:latin typeface="Times New Roman" panose="02020603050405020304" pitchFamily="18" charset="0"/>
              </a:rPr>
              <a:t>b) </a:t>
            </a:r>
            <a:r>
              <a:rPr lang="cs-CZ" altLang="cs-CZ" sz="4000">
                <a:solidFill>
                  <a:schemeClr val="folHlink"/>
                </a:solidFill>
                <a:effectLst/>
                <a:latin typeface="Times New Roman" panose="02020603050405020304" pitchFamily="18" charset="0"/>
              </a:rPr>
              <a:t>výměna obyvatel</a:t>
            </a:r>
          </a:p>
          <a:p>
            <a:pPr marL="609600" indent="-609600" algn="l"/>
            <a:r>
              <a:rPr lang="cs-CZ" altLang="cs-CZ" sz="4000">
                <a:effectLst/>
                <a:latin typeface="Times New Roman" panose="02020603050405020304" pitchFamily="18" charset="0"/>
              </a:rPr>
              <a:t>c) </a:t>
            </a:r>
            <a:r>
              <a:rPr lang="cs-CZ" altLang="cs-CZ" sz="4000">
                <a:solidFill>
                  <a:schemeClr val="folHlink"/>
                </a:solidFill>
                <a:effectLst/>
                <a:latin typeface="Times New Roman" panose="02020603050405020304" pitchFamily="18" charset="0"/>
              </a:rPr>
              <a:t>reslovakizace</a:t>
            </a:r>
          </a:p>
          <a:p>
            <a:pPr marL="609600" indent="-609600" algn="l"/>
            <a:r>
              <a:rPr lang="cs-CZ" altLang="cs-CZ" sz="4000">
                <a:effectLst/>
                <a:latin typeface="Times New Roman" panose="02020603050405020304" pitchFamily="18" charset="0"/>
              </a:rPr>
              <a:t>d) přesídlování do českých zemí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ČaČSPD-Právo1848-I">
  <a:themeElements>
    <a:clrScheme name="ČaČSPD-Právo1848-I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ČaČSPD-Právo1848-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ČaČSPD-Právo1848-I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ČaČSPD-Právo1848-I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ČaČSPD-Právo1848-I</Template>
  <TotalTime>541</TotalTime>
  <Words>463</Words>
  <Application>Microsoft Office PowerPoint</Application>
  <PresentationFormat>Předvádění na obrazovce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Verdana</vt:lpstr>
      <vt:lpstr>Wingdings</vt:lpstr>
      <vt:lpstr>ČaČSPD-Právo1848-I</vt:lpstr>
      <vt:lpstr>České a československé právní dějiny  Ladislav Vojáček</vt:lpstr>
      <vt:lpstr>Příprava a přijetí Košického vládního programu</vt:lpstr>
      <vt:lpstr>Košický vládní program</vt:lpstr>
      <vt:lpstr>Prezentace aplikace PowerPoint</vt:lpstr>
      <vt:lpstr>Národní fronta Čechů a Slováků (1)</vt:lpstr>
      <vt:lpstr>Národní fronta Čechů a Slováků (2)</vt:lpstr>
      <vt:lpstr>Slovensko v Československu</vt:lpstr>
      <vt:lpstr>Odsun Němců</vt:lpstr>
      <vt:lpstr>Maďarská otázka</vt:lpstr>
      <vt:lpstr>Prezentace aplikace PowerPoint</vt:lpstr>
      <vt:lpstr>Prezentace aplikace PowerPoint</vt:lpstr>
      <vt:lpstr>Prezentace aplikace PowerPoint</vt:lpstr>
      <vt:lpstr>Zákonodárství 1945 – 1948</vt:lpstr>
      <vt:lpstr>Retribuce</vt:lpstr>
      <vt:lpstr>Prezentace aplikace PowerPoint</vt:lpstr>
      <vt:lpstr>Prezentace aplikace PowerPoint</vt:lpstr>
      <vt:lpstr>Hospodářské otázky</vt:lpstr>
      <vt:lpstr>Bezpečnostní aparát</vt:lpstr>
      <vt:lpstr>Prezentace aplikace PowerPoint</vt:lpstr>
      <vt:lpstr>Hlavní úkoly PNS</vt:lpstr>
      <vt:lpstr>Volby v roce 1946</vt:lpstr>
      <vt:lpstr>Kubešův návrh ústavy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a československé právní dějiny</dc:title>
  <dc:creator>Ladislav</dc:creator>
  <cp:lastModifiedBy>Ladislav Vojáček</cp:lastModifiedBy>
  <cp:revision>20</cp:revision>
  <dcterms:created xsi:type="dcterms:W3CDTF">2006-11-05T11:02:31Z</dcterms:created>
  <dcterms:modified xsi:type="dcterms:W3CDTF">2018-05-02T07:21:47Z</dcterms:modified>
</cp:coreProperties>
</file>