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264" r:id="rId4"/>
    <p:sldId id="268" r:id="rId5"/>
    <p:sldId id="269" r:id="rId6"/>
    <p:sldId id="266" r:id="rId7"/>
    <p:sldId id="270" r:id="rId8"/>
    <p:sldId id="267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61" r:id="rId1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79" d="100"/>
          <a:sy n="79" d="100"/>
        </p:scale>
        <p:origin x="114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19.02.2018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5Gppi-O3a8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58752" y="314891"/>
            <a:ext cx="7276304" cy="26161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Ekonomické pojmy v právu 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Ekonomické základy práva</a:t>
            </a:r>
          </a:p>
          <a:p>
            <a:r>
              <a:rPr lang="cs-CZ" sz="2400" dirty="0" smtClean="0"/>
              <a:t>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a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Rozlišování peněz dle různých kritérií:</a:t>
            </a:r>
          </a:p>
          <a:p>
            <a:r>
              <a:rPr lang="cs-CZ" dirty="0" smtClean="0"/>
              <a:t>Podoba: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Hotovostní (cash)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Bezhotovostní (účetní, žirové)</a:t>
            </a:r>
          </a:p>
          <a:p>
            <a:endParaRPr lang="cs-CZ" dirty="0" smtClean="0"/>
          </a:p>
          <a:p>
            <a:r>
              <a:rPr lang="cs-CZ" dirty="0" smtClean="0"/>
              <a:t>Emitent: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Peníze vydávané centrální bankou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Peníze vznikající (zejm.) v obchodním bankovnictví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a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Rozlišování peněz dle různých kritérií:</a:t>
            </a:r>
          </a:p>
          <a:p>
            <a:r>
              <a:rPr lang="cs-CZ" dirty="0" smtClean="0"/>
              <a:t>Krytí: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Kryté (zejm. drahým kovem)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Nekryté</a:t>
            </a:r>
          </a:p>
          <a:p>
            <a:endParaRPr lang="cs-CZ" dirty="0" smtClean="0"/>
          </a:p>
          <a:p>
            <a:r>
              <a:rPr lang="cs-CZ" dirty="0" smtClean="0"/>
              <a:t>Vnitřní hodnota: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Plnohodnotné (komoditní)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Neplnohodnotné (</a:t>
            </a:r>
            <a:r>
              <a:rPr lang="cs-CZ" dirty="0" err="1" smtClean="0"/>
              <a:t>fiduciary</a:t>
            </a:r>
            <a:r>
              <a:rPr lang="cs-CZ" dirty="0" smtClean="0"/>
              <a:t> money)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„</a:t>
            </a:r>
            <a:r>
              <a:rPr lang="cs-CZ" b="1" dirty="0" err="1" smtClean="0"/>
              <a:t>Kryptoměny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Nejedná se o měnu  - není zákonným platidlem</a:t>
            </a:r>
          </a:p>
          <a:p>
            <a:r>
              <a:rPr lang="cs-CZ" dirty="0" smtClean="0"/>
              <a:t>Různé druhy:</a:t>
            </a:r>
          </a:p>
          <a:p>
            <a:r>
              <a:rPr lang="cs-CZ" dirty="0" smtClean="0"/>
              <a:t>Bez emitenta</a:t>
            </a:r>
          </a:p>
          <a:p>
            <a:r>
              <a:rPr lang="cs-CZ" dirty="0" smtClean="0"/>
              <a:t>Emitované </a:t>
            </a:r>
          </a:p>
          <a:p>
            <a:pPr lvl="1"/>
            <a:r>
              <a:rPr lang="cs-CZ" dirty="0" smtClean="0"/>
              <a:t>Emitované soukromou institucí</a:t>
            </a:r>
          </a:p>
          <a:p>
            <a:pPr lvl="1"/>
            <a:r>
              <a:rPr lang="cs-CZ" dirty="0" smtClean="0"/>
              <a:t>Emitované veřejnou institucí</a:t>
            </a:r>
          </a:p>
          <a:p>
            <a:endParaRPr lang="cs-CZ" dirty="0" smtClean="0"/>
          </a:p>
          <a:p>
            <a:r>
              <a:rPr lang="cs-CZ" dirty="0" smtClean="0"/>
              <a:t>Splňují v současné době </a:t>
            </a:r>
            <a:r>
              <a:rPr lang="cs-CZ" dirty="0" err="1" smtClean="0"/>
              <a:t>kryptoměny</a:t>
            </a:r>
            <a:r>
              <a:rPr lang="cs-CZ" dirty="0" smtClean="0"/>
              <a:t> výše vymezené funkce peněz?</a:t>
            </a:r>
          </a:p>
          <a:p>
            <a:r>
              <a:rPr lang="cs-CZ" dirty="0" smtClean="0"/>
              <a:t>Jsou spíše penězi nebo „investičními“ (spekulativními) instrumenty?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Cena a hodnota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lnSpcReduction="10000"/>
          </a:bodyPr>
          <a:lstStyle/>
          <a:p>
            <a:r>
              <a:rPr lang="cs-CZ" dirty="0" smtClean="0"/>
              <a:t>Nejsou synonyma</a:t>
            </a:r>
          </a:p>
          <a:p>
            <a:r>
              <a:rPr lang="cs-CZ" dirty="0" smtClean="0"/>
              <a:t>Cena vzniká na trhu či je uměle dána cenovým předpisem</a:t>
            </a:r>
          </a:p>
          <a:p>
            <a:endParaRPr lang="cs-CZ" dirty="0" smtClean="0"/>
          </a:p>
          <a:p>
            <a:pPr algn="just"/>
            <a:r>
              <a:rPr lang="cs-CZ" i="1" dirty="0" smtClean="0"/>
              <a:t>„ Zatímco hodnota nemovitosti (či obecně jakéhokoliv ekonomického statku) je podložena dlouhodobými vnitřními fundamenty, cena je vždy průsečíkem poptávky a nabídky v daném konkrétním čase. Může se proto změnit velmi rychle.“	</a:t>
            </a:r>
            <a:r>
              <a:rPr lang="cs-CZ" dirty="0" smtClean="0"/>
              <a:t>									(Tomšík, 2016)</a:t>
            </a:r>
          </a:p>
          <a:p>
            <a:endParaRPr lang="cs-CZ" dirty="0" smtClean="0"/>
          </a:p>
          <a:p>
            <a:r>
              <a:rPr lang="cs-CZ" dirty="0" smtClean="0"/>
              <a:t>Bubliny na trhu</a:t>
            </a:r>
          </a:p>
          <a:p>
            <a:r>
              <a:rPr lang="cs-CZ" dirty="0" err="1" smtClean="0"/>
              <a:t>Loan</a:t>
            </a:r>
            <a:r>
              <a:rPr lang="cs-CZ" dirty="0" smtClean="0"/>
              <a:t> – to - </a:t>
            </a:r>
            <a:r>
              <a:rPr lang="cs-CZ" dirty="0" err="1" smtClean="0"/>
              <a:t>value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  <p:sp>
        <p:nvSpPr>
          <p:cNvPr id="4" name="TextovéPole 3"/>
          <p:cNvSpPr txBox="1"/>
          <p:nvPr/>
        </p:nvSpPr>
        <p:spPr>
          <a:xfrm rot="16200000">
            <a:off x="10014686" y="4828032"/>
            <a:ext cx="35112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https://www.cnb.cz/cs/o_cnb/blog_cnb/prispevky/tomsik_20161212.html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Obecně k úroku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Výnosy ze zapůjčení peněžních prostředků jsou obecně označovány jako úrok													(</a:t>
            </a:r>
            <a:r>
              <a:rPr lang="cs-CZ" dirty="0" err="1" smtClean="0"/>
              <a:t>Rejnuš</a:t>
            </a:r>
            <a:r>
              <a:rPr lang="cs-CZ" dirty="0" smtClean="0"/>
              <a:t>, 2016)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Různé teorie úroku: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Klasická teorie úrokových sazeb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Úroková teorie likvidity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Úroková teorie </a:t>
            </a:r>
            <a:r>
              <a:rPr lang="cs-CZ" dirty="0" err="1" smtClean="0"/>
              <a:t>zapůjčitelných</a:t>
            </a:r>
            <a:r>
              <a:rPr lang="cs-CZ" dirty="0" smtClean="0"/>
              <a:t> fondů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Úroková teorie racionálního očekávání, atd.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Klasická teorie úrokových sazeb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Spojena se jmény </a:t>
            </a:r>
            <a:r>
              <a:rPr lang="cs-CZ" dirty="0" err="1" smtClean="0"/>
              <a:t>Eugena</a:t>
            </a:r>
            <a:r>
              <a:rPr lang="cs-CZ" dirty="0" smtClean="0"/>
              <a:t> </a:t>
            </a:r>
            <a:r>
              <a:rPr lang="cs-CZ" dirty="0" err="1" smtClean="0"/>
              <a:t>Böhm</a:t>
            </a:r>
            <a:r>
              <a:rPr lang="cs-CZ" dirty="0" smtClean="0"/>
              <a:t>-</a:t>
            </a:r>
            <a:r>
              <a:rPr lang="cs-CZ" dirty="0" err="1" smtClean="0"/>
              <a:t>Bawerka</a:t>
            </a:r>
            <a:r>
              <a:rPr lang="cs-CZ" dirty="0" smtClean="0"/>
              <a:t> (brněnský rodák) a </a:t>
            </a:r>
            <a:r>
              <a:rPr lang="cs-CZ" dirty="0" err="1" smtClean="0"/>
              <a:t>Irwinga</a:t>
            </a:r>
            <a:r>
              <a:rPr lang="cs-CZ" dirty="0" smtClean="0"/>
              <a:t> </a:t>
            </a:r>
            <a:r>
              <a:rPr lang="cs-CZ" dirty="0" err="1" smtClean="0"/>
              <a:t>Fishera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Vychází z předpokladu, že  lidé preferují běžnou okamžitou spotřebu před spotřebou budoucí, tzv. hledisko časové preference</a:t>
            </a:r>
          </a:p>
          <a:p>
            <a:endParaRPr lang="cs-CZ" dirty="0" smtClean="0"/>
          </a:p>
          <a:p>
            <a:r>
              <a:rPr lang="cs-CZ" dirty="0" smtClean="0"/>
              <a:t>Klasická teorie tak chápe úrok jako „odměnu za čekání“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Úroková teorie likvidity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Spojena se jménem Johna </a:t>
            </a:r>
            <a:r>
              <a:rPr lang="cs-CZ" dirty="0" err="1" smtClean="0"/>
              <a:t>Maynarda</a:t>
            </a:r>
            <a:r>
              <a:rPr lang="cs-CZ" dirty="0" smtClean="0"/>
              <a:t> </a:t>
            </a:r>
            <a:r>
              <a:rPr lang="cs-CZ" dirty="0" err="1" smtClean="0"/>
              <a:t>Keynese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Vychází z předpokladu, že  úrok je platbou za obětování vzácného zdroje – likvidních peněz</a:t>
            </a:r>
          </a:p>
          <a:p>
            <a:endParaRPr lang="cs-CZ" dirty="0" smtClean="0"/>
          </a:p>
          <a:p>
            <a:r>
              <a:rPr lang="cs-CZ" dirty="0" smtClean="0"/>
              <a:t>Teorie likvidity tak chápe úrok jako „odměnu za obětování likvidity“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Teoretické rozlišování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lnSpcReduction="10000"/>
          </a:bodyPr>
          <a:lstStyle/>
          <a:p>
            <a:r>
              <a:rPr lang="cs-CZ" dirty="0" smtClean="0"/>
              <a:t>Smluvní úrok </a:t>
            </a:r>
          </a:p>
          <a:p>
            <a:pPr lvl="1"/>
            <a:r>
              <a:rPr lang="cs-CZ" dirty="0" smtClean="0"/>
              <a:t>běžný</a:t>
            </a:r>
          </a:p>
          <a:p>
            <a:pPr lvl="1"/>
            <a:r>
              <a:rPr lang="cs-CZ" dirty="0" smtClean="0"/>
              <a:t>z prodlení</a:t>
            </a:r>
          </a:p>
          <a:p>
            <a:r>
              <a:rPr lang="cs-CZ" dirty="0" smtClean="0"/>
              <a:t>Zákonný úrok</a:t>
            </a:r>
          </a:p>
          <a:p>
            <a:pPr lvl="1"/>
            <a:r>
              <a:rPr lang="cs-CZ" dirty="0" smtClean="0"/>
              <a:t>z prodlení – vyplývá z ustanovení zákona (v ČR nařízení vlády č. 351/2013)</a:t>
            </a:r>
          </a:p>
          <a:p>
            <a:pPr lvl="1"/>
            <a:r>
              <a:rPr lang="cs-CZ" dirty="0" smtClean="0"/>
              <a:t>běžný (v praxi se téměř nevyskytuje)</a:t>
            </a:r>
          </a:p>
          <a:p>
            <a:endParaRPr lang="cs-CZ" dirty="0" smtClean="0"/>
          </a:p>
          <a:p>
            <a:r>
              <a:rPr lang="cs-CZ" dirty="0" smtClean="0"/>
              <a:t>Úrokové sazby stanovované centrálními bankami</a:t>
            </a:r>
          </a:p>
          <a:p>
            <a:pPr lvl="1"/>
            <a:r>
              <a:rPr lang="cs-CZ" dirty="0" smtClean="0"/>
              <a:t>Přes různá označení se většinou jedná o úrokovou sazbu,  za níž si banky mohou u centrální banky ukládat volné prostředky, popř. si od centrální banky volné prostředky půjčovat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Ekonomické instituty a právo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6"/>
            <a:ext cx="10018713" cy="440740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Mnohé ekonomické instituty vznikají v důsledku lidského jednání</a:t>
            </a:r>
          </a:p>
          <a:p>
            <a:r>
              <a:rPr lang="cs-CZ" dirty="0" smtClean="0"/>
              <a:t>Právo je teprve následně „dohání“ svojí regulací</a:t>
            </a:r>
          </a:p>
          <a:p>
            <a:endParaRPr lang="cs-CZ" dirty="0" smtClean="0"/>
          </a:p>
          <a:p>
            <a:r>
              <a:rPr lang="cs-CZ" dirty="0" smtClean="0"/>
              <a:t>Příkladem např. účetnictví a jeho faktický vznik dávno před tím, než začalo být regulováno právními normami</a:t>
            </a:r>
          </a:p>
          <a:p>
            <a:endParaRPr lang="cs-CZ" dirty="0" smtClean="0"/>
          </a:p>
          <a:p>
            <a:r>
              <a:rPr lang="cs-CZ" dirty="0" smtClean="0"/>
              <a:t>V rámci tohoto předmětu se zaměříme na </a:t>
            </a:r>
            <a:r>
              <a:rPr lang="cs-CZ" b="1" dirty="0" smtClean="0"/>
              <a:t>ekonomickou podstatu </a:t>
            </a:r>
            <a:r>
              <a:rPr lang="cs-CZ" dirty="0" smtClean="0"/>
              <a:t>různých právních vztahů a pojmů</a:t>
            </a:r>
          </a:p>
          <a:p>
            <a:r>
              <a:rPr lang="cs-CZ" dirty="0" smtClean="0"/>
              <a:t>Bez chápání ekonomické podstaty regulace nelze chápat právo jako celek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Pojmy probírané v dnešní přednášce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52574"/>
            <a:ext cx="10018713" cy="328693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Tržní mechanismus</a:t>
            </a:r>
          </a:p>
          <a:p>
            <a:r>
              <a:rPr lang="cs-CZ" dirty="0" smtClean="0"/>
              <a:t>Minimální mzda</a:t>
            </a:r>
          </a:p>
          <a:p>
            <a:r>
              <a:rPr lang="cs-CZ" dirty="0" smtClean="0"/>
              <a:t>Peníze / měna / </a:t>
            </a:r>
            <a:r>
              <a:rPr lang="cs-CZ" dirty="0" err="1" smtClean="0"/>
              <a:t>kryptoměny</a:t>
            </a:r>
            <a:endParaRPr lang="cs-CZ" dirty="0" smtClean="0"/>
          </a:p>
          <a:p>
            <a:r>
              <a:rPr lang="cs-CZ" dirty="0" smtClean="0"/>
              <a:t>Hodnota vs. cena; tržní bubliny</a:t>
            </a:r>
          </a:p>
          <a:p>
            <a:r>
              <a:rPr lang="cs-CZ" dirty="0" smtClean="0"/>
              <a:t>Problematika týkající se úroku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7"/>
            <a:ext cx="10018713" cy="1339180"/>
          </a:xfrm>
        </p:spPr>
        <p:txBody>
          <a:bodyPr/>
          <a:lstStyle/>
          <a:p>
            <a:pPr algn="l"/>
            <a:r>
              <a:rPr lang="cs-CZ" dirty="0" smtClean="0"/>
              <a:t>Tržní mechanismus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87236"/>
            <a:ext cx="10018713" cy="4741579"/>
          </a:xfrm>
        </p:spPr>
        <p:txBody>
          <a:bodyPr>
            <a:normAutofit/>
          </a:bodyPr>
          <a:lstStyle/>
          <a:p>
            <a:r>
              <a:rPr lang="cs-CZ" sz="3200" dirty="0" smtClean="0"/>
              <a:t>Tržní mechanismus</a:t>
            </a:r>
          </a:p>
          <a:p>
            <a:pPr lvl="1"/>
            <a:r>
              <a:rPr lang="cs-CZ" sz="2800" b="1" dirty="0" smtClean="0"/>
              <a:t>Nabídka</a:t>
            </a:r>
          </a:p>
          <a:p>
            <a:pPr lvl="1"/>
            <a:r>
              <a:rPr lang="cs-CZ" sz="2800" b="1" dirty="0" smtClean="0"/>
              <a:t>Poptávka</a:t>
            </a:r>
          </a:p>
          <a:p>
            <a:pPr lvl="1"/>
            <a:r>
              <a:rPr lang="cs-CZ" sz="2800" dirty="0" smtClean="0"/>
              <a:t>cena</a:t>
            </a:r>
          </a:p>
          <a:p>
            <a:endParaRPr lang="cs-CZ" sz="3200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275" y="1471128"/>
            <a:ext cx="4779817" cy="47798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703127" y="6373091"/>
            <a:ext cx="4003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Economics Stack Exchange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7296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Několik důležitých pojmů na úvod III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8706" y="2065762"/>
            <a:ext cx="10018713" cy="4741579"/>
          </a:xfrm>
        </p:spPr>
        <p:txBody>
          <a:bodyPr>
            <a:normAutofit/>
          </a:bodyPr>
          <a:lstStyle/>
          <a:p>
            <a:r>
              <a:rPr lang="cs-CZ" sz="3200" dirty="0" smtClean="0"/>
              <a:t>Tržní mechanismus</a:t>
            </a:r>
          </a:p>
          <a:p>
            <a:pPr lvl="1"/>
            <a:r>
              <a:rPr lang="cs-CZ" sz="2800" dirty="0" smtClean="0"/>
              <a:t>Nabídka</a:t>
            </a:r>
          </a:p>
          <a:p>
            <a:pPr lvl="1"/>
            <a:r>
              <a:rPr lang="cs-CZ" sz="2800" dirty="0" smtClean="0"/>
              <a:t>Poptávka</a:t>
            </a:r>
          </a:p>
          <a:p>
            <a:pPr lvl="1"/>
            <a:r>
              <a:rPr lang="cs-CZ" sz="2800" b="1" dirty="0" smtClean="0"/>
              <a:t>cena</a:t>
            </a:r>
          </a:p>
          <a:p>
            <a:endParaRPr lang="cs-CZ" sz="3200" dirty="0" smtClean="0"/>
          </a:p>
          <a:p>
            <a:r>
              <a:rPr lang="cs-CZ" sz="3200" dirty="0"/>
              <a:t>Regulace cen</a:t>
            </a:r>
          </a:p>
          <a:p>
            <a:r>
              <a:rPr lang="cs-CZ" sz="3200" dirty="0"/>
              <a:t>Stimulace nabídky/poptávky</a:t>
            </a:r>
          </a:p>
          <a:p>
            <a:endParaRPr lang="cs-CZ" sz="3200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6" name="R5Gppi-O3a8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431536" y="1742675"/>
            <a:ext cx="6377093" cy="358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558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Minimální mzda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302305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Zákonem stanovená „minimální cena“ práce</a:t>
            </a:r>
          </a:p>
          <a:p>
            <a:r>
              <a:rPr lang="cs-CZ" dirty="0" smtClean="0"/>
              <a:t>Účel je většinou deklarován tak, že má zajistit určitý minimální standard / minimální výši odměny za práci</a:t>
            </a:r>
          </a:p>
          <a:p>
            <a:endParaRPr lang="cs-CZ" dirty="0" smtClean="0"/>
          </a:p>
          <a:p>
            <a:r>
              <a:rPr lang="cs-CZ" b="1" dirty="0" smtClean="0"/>
              <a:t>Jaké může příliš vysoko nastavená minimální mzda přinášet mj. důsledky?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Minimální mzda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375457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Zákonem stanovená „minimální cena“ práce</a:t>
            </a:r>
          </a:p>
          <a:p>
            <a:r>
              <a:rPr lang="cs-CZ" dirty="0" smtClean="0"/>
              <a:t>Účel je většinou deklarován tak, že má zajistit určitý minimální standard / minimální výši odměny za práci</a:t>
            </a:r>
          </a:p>
          <a:p>
            <a:endParaRPr lang="cs-CZ" dirty="0" smtClean="0"/>
          </a:p>
          <a:p>
            <a:r>
              <a:rPr lang="cs-CZ" b="1" dirty="0" smtClean="0"/>
              <a:t>Jaké může příliš vysoko nastavená minimální mzda přinášet mj. důsledky?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vyšší míra nezaměstnanosti?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obtížnější hledání zaměstnání u méně kvalifikovaných zaměstnanců?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 „černé“ zaměstnávání?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???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a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Penězi může být v obecné rovině vše, co je obecně přijímáno, jako prostředek směny 								(</a:t>
            </a:r>
            <a:r>
              <a:rPr lang="cs-CZ" dirty="0" err="1" smtClean="0"/>
              <a:t>Mishkin</a:t>
            </a:r>
            <a:r>
              <a:rPr lang="cs-CZ" dirty="0" smtClean="0"/>
              <a:t>, 2004)</a:t>
            </a:r>
          </a:p>
          <a:p>
            <a:endParaRPr lang="cs-CZ" dirty="0" smtClean="0"/>
          </a:p>
          <a:p>
            <a:r>
              <a:rPr lang="cs-CZ" dirty="0" smtClean="0"/>
              <a:t>Základní funkce peněz: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Prostředek směny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Účetní jednotka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Uchovatel hodnoty</a:t>
            </a:r>
          </a:p>
          <a:p>
            <a:pPr marL="914400" lvl="1" indent="-45720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a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Měnou „</a:t>
            </a:r>
            <a:r>
              <a:rPr lang="cs-CZ" i="1" dirty="0" smtClean="0"/>
              <a:t> „rozumíme onen druh peněz, který v jednotlivém státě ve smyslu právním za peníze platí</a:t>
            </a:r>
            <a:r>
              <a:rPr lang="cs-CZ" dirty="0" smtClean="0"/>
              <a:t>“									(</a:t>
            </a:r>
            <a:r>
              <a:rPr lang="cs-CZ" dirty="0" err="1" smtClean="0"/>
              <a:t>Bráf</a:t>
            </a:r>
            <a:r>
              <a:rPr lang="cs-CZ" dirty="0" smtClean="0"/>
              <a:t>, 1888)</a:t>
            </a:r>
          </a:p>
          <a:p>
            <a:endParaRPr lang="cs-CZ" dirty="0" smtClean="0"/>
          </a:p>
          <a:p>
            <a:r>
              <a:rPr lang="cs-CZ" dirty="0" smtClean="0"/>
              <a:t>Měna je „</a:t>
            </a:r>
            <a:r>
              <a:rPr lang="cs-CZ" i="1" dirty="0" smtClean="0"/>
              <a:t> druh peněz, který je v daném státě každý povinný přijímat jako platidlo, a který je současně i určitým kriteriálním nástrojem kvantifikace všech jevů a procesů probíhajících v národním hospodářství</a:t>
            </a:r>
            <a:r>
              <a:rPr lang="cs-CZ" dirty="0" smtClean="0"/>
              <a:t>“		(</a:t>
            </a:r>
            <a:r>
              <a:rPr lang="cs-CZ" dirty="0" err="1" smtClean="0"/>
              <a:t>Grůň</a:t>
            </a:r>
            <a:r>
              <a:rPr lang="cs-CZ" dirty="0" smtClean="0"/>
              <a:t>, 1996)</a:t>
            </a:r>
          </a:p>
          <a:p>
            <a:endParaRPr lang="cs-CZ" dirty="0" smtClean="0"/>
          </a:p>
          <a:p>
            <a:r>
              <a:rPr lang="cs-CZ" dirty="0" smtClean="0"/>
              <a:t>Měna jako zákonné platidlo </a:t>
            </a:r>
            <a:r>
              <a:rPr lang="cs-CZ" i="1" dirty="0" smtClean="0"/>
              <a:t>(</a:t>
            </a:r>
            <a:r>
              <a:rPr lang="cs-CZ" i="1" dirty="0" err="1" smtClean="0"/>
              <a:t>legal</a:t>
            </a:r>
            <a:r>
              <a:rPr lang="cs-CZ" i="1" dirty="0" smtClean="0"/>
              <a:t> tender, </a:t>
            </a:r>
            <a:r>
              <a:rPr lang="cs-CZ" i="1" dirty="0" err="1" smtClean="0"/>
              <a:t>gesetzliches</a:t>
            </a:r>
            <a:r>
              <a:rPr lang="cs-CZ" i="1" dirty="0" smtClean="0"/>
              <a:t> </a:t>
            </a:r>
            <a:r>
              <a:rPr lang="cs-CZ" i="1" dirty="0" err="1" smtClean="0"/>
              <a:t>Zahlungsmittel</a:t>
            </a:r>
            <a:r>
              <a:rPr lang="cs-CZ" i="1" dirty="0" smtClean="0"/>
              <a:t>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1851</TotalTime>
  <Words>595</Words>
  <Application>Microsoft Office PowerPoint</Application>
  <PresentationFormat>Širokoúhlá obrazovka</PresentationFormat>
  <Paragraphs>174</Paragraphs>
  <Slides>18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Corbel</vt:lpstr>
      <vt:lpstr>Paralaxa</vt:lpstr>
      <vt:lpstr>Ekonomické pojmy v právu I</vt:lpstr>
      <vt:lpstr>Ekonomické instituty a právo</vt:lpstr>
      <vt:lpstr>Pojmy probírané v dnešní přednášce</vt:lpstr>
      <vt:lpstr>Tržní mechanismus</vt:lpstr>
      <vt:lpstr>Několik důležitých pojmů na úvod III </vt:lpstr>
      <vt:lpstr>Minimální mzda</vt:lpstr>
      <vt:lpstr>Minimální mzda</vt:lpstr>
      <vt:lpstr>Peníze a měna</vt:lpstr>
      <vt:lpstr>Peníze a měna</vt:lpstr>
      <vt:lpstr>Peníze a měna</vt:lpstr>
      <vt:lpstr>Peníze a měna</vt:lpstr>
      <vt:lpstr>„Kryptoměny“</vt:lpstr>
      <vt:lpstr>Cena a hodnota</vt:lpstr>
      <vt:lpstr>Obecně k úroku</vt:lpstr>
      <vt:lpstr>Klasická teorie úrokových sazeb</vt:lpstr>
      <vt:lpstr>Úroková teorie likvidity</vt:lpstr>
      <vt:lpstr>Teoretické rozlišování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132</cp:revision>
  <cp:lastPrinted>2016-12-01T06:58:45Z</cp:lastPrinted>
  <dcterms:created xsi:type="dcterms:W3CDTF">2016-10-17T17:38:14Z</dcterms:created>
  <dcterms:modified xsi:type="dcterms:W3CDTF">2018-02-19T16:54:01Z</dcterms:modified>
</cp:coreProperties>
</file>