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63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86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5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0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54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18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84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04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52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4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7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C2726-0C2D-4793-956D-AFC41F1EEA76}" type="datetimeFigureOut">
              <a:rPr lang="cs-CZ" smtClean="0"/>
              <a:t>6.4.2018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CA7-9A62-4909-82FB-88658A7E3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05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556793"/>
            <a:ext cx="8062664" cy="20436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Vláda, ministerstva a jiné ústřední správní úřady, územně dekoncentrované orgány státní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746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Územně dekoncentrované orgány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specializují jen na některý úsek státní správy nebo část takového úseku, či jen některé činnosti, případně na zvláštní funkci výkonu státní správy /např. na inspekci</a:t>
            </a:r>
            <a:r>
              <a:rPr lang="cs-CZ" dirty="0" smtClean="0"/>
              <a:t>/</a:t>
            </a:r>
          </a:p>
          <a:p>
            <a:r>
              <a:rPr lang="cs-CZ" dirty="0" smtClean="0"/>
              <a:t>zřizují </a:t>
            </a:r>
            <a:r>
              <a:rPr lang="cs-CZ" dirty="0"/>
              <a:t>se v případech, kdy vzhledem k jejich úzce specializovaně pojaté působnosti by ji nebylo dobře možné vykonávat orgány obcí či krajů, jako orgány s všeobecnou působností</a:t>
            </a:r>
            <a:r>
              <a:rPr lang="cs-CZ" dirty="0" smtClean="0"/>
              <a:t>, </a:t>
            </a:r>
            <a:r>
              <a:rPr lang="cs-CZ" dirty="0"/>
              <a:t>a kdy ji současně není možné vykonávat samotnými ústředními orgány státní správy v centru</a:t>
            </a:r>
          </a:p>
        </p:txBody>
      </p:sp>
    </p:spTree>
    <p:extLst>
      <p:ext uri="{BB962C8B-B14F-4D97-AF65-F5344CB8AC3E}">
        <p14:creationId xmlns:p14="http://schemas.microsoft.com/office/powerpoint/2010/main" val="1021091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Územně dekoncentrované orgány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působnost se přitom však vždy nekryje s územním členěním státu /kraje, okresy, obce/ a pokud se s ním kryje, nebývají zpravidla tyto orgány zřizovány na všech odpovídajících úrovních územního členění</a:t>
            </a:r>
          </a:p>
        </p:txBody>
      </p:sp>
    </p:spTree>
    <p:extLst>
      <p:ext uri="{BB962C8B-B14F-4D97-AF65-F5344CB8AC3E}">
        <p14:creationId xmlns:p14="http://schemas.microsoft.com/office/powerpoint/2010/main" val="373731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Územně dekoncentrované orgány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krajská </a:t>
            </a:r>
            <a:r>
              <a:rPr lang="cs-CZ" dirty="0"/>
              <a:t>vojenská velitelství (zákon č. 585/2004 Sb.)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krajské </a:t>
            </a:r>
            <a:r>
              <a:rPr lang="cs-CZ" dirty="0"/>
              <a:t>ředitelství policie  (zákon č. 273/2008 Sb.)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zeměměřické </a:t>
            </a:r>
            <a:r>
              <a:rPr lang="cs-CZ" dirty="0"/>
              <a:t>a katastrální inspektoráty (7 obvodů), a katastrální úřady pro jednotlivé kraje (zákon č. 359/1992 Sb.)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územní </a:t>
            </a:r>
            <a:r>
              <a:rPr lang="cs-CZ" dirty="0"/>
              <a:t>inspektoráty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/>
              <a:t>Státní energetické inspekce – v krajích (zákon č. 458/2000 Sb.),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/>
              <a:t>Státní zemědělské a potravinářské inspekce – 7 obvodů (zákon č. 146/2002),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/>
              <a:t>Česká obchodní inspekce  - 7 obvodů (zákon č. 64/1986 Sb.)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krajské </a:t>
            </a:r>
            <a:r>
              <a:rPr lang="cs-CZ" dirty="0"/>
              <a:t>veterinární správy (zákon č. 166/1999 Sb.) 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krajské </a:t>
            </a:r>
            <a:r>
              <a:rPr lang="cs-CZ" dirty="0"/>
              <a:t>hygienické stanice, s územními pracovišti (zákon č. 258/2000 Sb.),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oblastní </a:t>
            </a:r>
            <a:r>
              <a:rPr lang="cs-CZ" dirty="0"/>
              <a:t>inspektoráty práce - 8 obvodů - navazují na Státní úřad inspekce práce (zákon č. 251/2005 Sb.),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obvodní </a:t>
            </a:r>
            <a:r>
              <a:rPr lang="cs-CZ" dirty="0"/>
              <a:t>báňské úřady – 9 obvodů - navazují na Český báňský úřad (zákon č. 61/1988 Sb.),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Generální </a:t>
            </a:r>
            <a:r>
              <a:rPr lang="cs-CZ" dirty="0"/>
              <a:t>ředitelství cel, celní úřady (zákon č. 17/2012 Sb.),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okresní </a:t>
            </a:r>
            <a:r>
              <a:rPr lang="cs-CZ" dirty="0"/>
              <a:t>správy sociálního zabezpečení (zákon č. 582/1991 Sb.),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úřady </a:t>
            </a:r>
            <a:r>
              <a:rPr lang="cs-CZ" dirty="0"/>
              <a:t>práce - s okresní působností, s krajskou působností (zákon č. 435/2004 Sb.),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generální </a:t>
            </a:r>
            <a:r>
              <a:rPr lang="cs-CZ" dirty="0"/>
              <a:t>finanční ředitelství, odvolací finanční ředitelství a finanční úřady (zákon č. 456/2011 Sb.) </a:t>
            </a:r>
          </a:p>
        </p:txBody>
      </p:sp>
    </p:spTree>
    <p:extLst>
      <p:ext uri="{BB962C8B-B14F-4D97-AF65-F5344CB8AC3E}">
        <p14:creationId xmlns:p14="http://schemas.microsoft.com/office/powerpoint/2010/main" val="99032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vrcholný orgán výkonné </a:t>
            </a:r>
            <a:r>
              <a:rPr lang="cs-CZ" dirty="0" smtClean="0"/>
              <a:t>moci (čl. 67 Ústavy)</a:t>
            </a:r>
          </a:p>
          <a:p>
            <a:r>
              <a:rPr lang="cs-CZ" dirty="0" smtClean="0"/>
              <a:t>disponuje </a:t>
            </a:r>
            <a:r>
              <a:rPr lang="cs-CZ" dirty="0"/>
              <a:t>tzv. všeobecnou </a:t>
            </a:r>
            <a:r>
              <a:rPr lang="cs-CZ" dirty="0" smtClean="0"/>
              <a:t>působností - </a:t>
            </a:r>
            <a:r>
              <a:rPr lang="cs-CZ" dirty="0"/>
              <a:t>vrcholným koncepčním a řídícím orgánem výkonu státní  </a:t>
            </a:r>
            <a:r>
              <a:rPr lang="cs-CZ" dirty="0" smtClean="0"/>
              <a:t>správy</a:t>
            </a:r>
          </a:p>
          <a:p>
            <a:r>
              <a:rPr lang="cs-CZ" dirty="0"/>
              <a:t>řídí, sjednocuje a kontroluje činnost  ministerstev</a:t>
            </a:r>
          </a:p>
        </p:txBody>
      </p:sp>
    </p:spTree>
    <p:extLst>
      <p:ext uri="{BB962C8B-B14F-4D97-AF65-F5344CB8AC3E}">
        <p14:creationId xmlns:p14="http://schemas.microsoft.com/office/powerpoint/2010/main" val="421895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Úřad vlády České </a:t>
            </a:r>
            <a:r>
              <a:rPr lang="cs-CZ" dirty="0" smtClean="0"/>
              <a:t>republiky – plní úkoly </a:t>
            </a:r>
            <a:r>
              <a:rPr lang="cs-CZ" dirty="0"/>
              <a:t>spojené s odborným, organizačním a technickým zabezpečením činnosti vlády </a:t>
            </a:r>
            <a:endParaRPr lang="cs-CZ" dirty="0" smtClean="0"/>
          </a:p>
          <a:p>
            <a:r>
              <a:rPr lang="cs-CZ" dirty="0"/>
              <a:t>Generální ředitelství státní </a:t>
            </a:r>
            <a:r>
              <a:rPr lang="cs-CZ" dirty="0" smtClean="0"/>
              <a:t>služby – organizační jednotka Úřadu vlády</a:t>
            </a:r>
          </a:p>
          <a:p>
            <a:r>
              <a:rPr lang="cs-CZ" dirty="0"/>
              <a:t>Legislativní </a:t>
            </a:r>
            <a:r>
              <a:rPr lang="cs-CZ" dirty="0" smtClean="0"/>
              <a:t>rada – poradní orgán (v čele člen vlády)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099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 - složení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Předseda</a:t>
            </a:r>
          </a:p>
          <a:p>
            <a:r>
              <a:rPr lang="cs-CZ" dirty="0" smtClean="0"/>
              <a:t>Místopředsedové</a:t>
            </a:r>
          </a:p>
          <a:p>
            <a:r>
              <a:rPr lang="cs-CZ" dirty="0" smtClean="0"/>
              <a:t>Jednotlivý ministři vlády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Funkce člena vlády je neslučitelná s funkcí člena Ústavního soudu, mimo to člen vlády nesmí vykonávat ani další činnosti, jejichž povaha odporuje výkonu jeho funkce.</a:t>
            </a:r>
          </a:p>
        </p:txBody>
      </p:sp>
    </p:spTree>
    <p:extLst>
      <p:ext uri="{BB962C8B-B14F-4D97-AF65-F5344CB8AC3E}">
        <p14:creationId xmlns:p14="http://schemas.microsoft.com/office/powerpoint/2010/main" val="11801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Ústřední orgány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postavení upraveno </a:t>
            </a:r>
            <a:r>
              <a:rPr lang="cs-CZ" dirty="0"/>
              <a:t>v návaznosti na úst. zák. č. 1/1993 Sb., Ústava České republiky, zákonem ČNR č. 2/1969 Sb., o zřízení ministerstev a jiných ústředních orgánů státní správy České republiky, ve znění pozdějších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333128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Ústřední orgány státní správy - 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ministerstva</a:t>
            </a:r>
            <a:r>
              <a:rPr lang="cs-CZ" dirty="0"/>
              <a:t>, a to jako ústřední orgány státní správy, resp. ústřední správní úřady,  v jejichž čele stojí člen </a:t>
            </a:r>
            <a:r>
              <a:rPr lang="cs-CZ" dirty="0" smtClean="0"/>
              <a:t>vlády</a:t>
            </a:r>
          </a:p>
          <a:p>
            <a:r>
              <a:rPr lang="cs-CZ" b="1" dirty="0"/>
              <a:t>jiné </a:t>
            </a:r>
            <a:r>
              <a:rPr lang="cs-CZ" dirty="0"/>
              <a:t>ústřední orgány státní správy, resp.</a:t>
            </a:r>
            <a:r>
              <a:rPr lang="cs-CZ" b="1" dirty="0"/>
              <a:t> ústřední správní úřady</a:t>
            </a:r>
            <a:r>
              <a:rPr lang="cs-CZ" dirty="0"/>
              <a:t>,  v   jejichž čele již člen vlády </a:t>
            </a:r>
            <a:r>
              <a:rPr lang="cs-CZ" dirty="0" smtClean="0"/>
              <a:t>nestojí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24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financí,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zahraničních věcí,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školství, mládeže a tělovýchovy,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kultury,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práce a sociálních věcí,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zdravotnictví,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spravedlnosti,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vnitra,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průmyslu a obchodu,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pro místní rozvoj,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zemědělství,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obrany,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dopravy,</a:t>
            </a:r>
          </a:p>
          <a:p>
            <a:r>
              <a:rPr lang="cs-CZ" dirty="0"/>
              <a:t> </a:t>
            </a:r>
            <a:r>
              <a:rPr lang="cs-CZ" dirty="0" smtClean="0"/>
              <a:t>Ministerstvo </a:t>
            </a:r>
            <a:r>
              <a:rPr lang="cs-CZ" dirty="0"/>
              <a:t>životního </a:t>
            </a:r>
            <a:r>
              <a:rPr lang="cs-CZ" dirty="0" smtClean="0"/>
              <a:t>prostředí.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81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Ústřední správní úřady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 </a:t>
            </a:r>
            <a:r>
              <a:rPr lang="cs-CZ" dirty="0" smtClean="0"/>
              <a:t>Český </a:t>
            </a:r>
            <a:r>
              <a:rPr lang="cs-CZ" dirty="0"/>
              <a:t>statistický úřad,</a:t>
            </a:r>
          </a:p>
          <a:p>
            <a:r>
              <a:rPr lang="cs-CZ" dirty="0"/>
              <a:t> </a:t>
            </a:r>
            <a:r>
              <a:rPr lang="cs-CZ" dirty="0" smtClean="0"/>
              <a:t>Český </a:t>
            </a:r>
            <a:r>
              <a:rPr lang="cs-CZ" dirty="0"/>
              <a:t>úřad zeměměřický a katastrální,</a:t>
            </a:r>
          </a:p>
          <a:p>
            <a:r>
              <a:rPr lang="cs-CZ" dirty="0"/>
              <a:t> </a:t>
            </a:r>
            <a:r>
              <a:rPr lang="cs-CZ" dirty="0" smtClean="0"/>
              <a:t>Český </a:t>
            </a:r>
            <a:r>
              <a:rPr lang="cs-CZ" dirty="0"/>
              <a:t>báňský úřad,</a:t>
            </a:r>
          </a:p>
          <a:p>
            <a:r>
              <a:rPr lang="cs-CZ" dirty="0"/>
              <a:t> </a:t>
            </a:r>
            <a:r>
              <a:rPr lang="cs-CZ" dirty="0" smtClean="0"/>
              <a:t>Úřad </a:t>
            </a:r>
            <a:r>
              <a:rPr lang="cs-CZ" dirty="0"/>
              <a:t>průmyslového vlastnictví,</a:t>
            </a:r>
          </a:p>
          <a:p>
            <a:r>
              <a:rPr lang="cs-CZ" dirty="0"/>
              <a:t> </a:t>
            </a:r>
            <a:r>
              <a:rPr lang="cs-CZ" dirty="0" smtClean="0"/>
              <a:t>Úřad </a:t>
            </a:r>
            <a:r>
              <a:rPr lang="cs-CZ" dirty="0"/>
              <a:t>pro ochranu hospodářské soutěže,</a:t>
            </a:r>
          </a:p>
          <a:p>
            <a:r>
              <a:rPr lang="cs-CZ" dirty="0"/>
              <a:t> </a:t>
            </a:r>
            <a:r>
              <a:rPr lang="cs-CZ" dirty="0" smtClean="0"/>
              <a:t>Správa </a:t>
            </a:r>
            <a:r>
              <a:rPr lang="cs-CZ" dirty="0"/>
              <a:t>státních hmotných rezerv,</a:t>
            </a:r>
          </a:p>
          <a:p>
            <a:r>
              <a:rPr lang="cs-CZ" dirty="0"/>
              <a:t> </a:t>
            </a:r>
            <a:r>
              <a:rPr lang="cs-CZ" dirty="0" smtClean="0"/>
              <a:t>Státní </a:t>
            </a:r>
            <a:r>
              <a:rPr lang="cs-CZ" dirty="0"/>
              <a:t>úřad pro jadernou bezpečnost,</a:t>
            </a:r>
          </a:p>
          <a:p>
            <a:r>
              <a:rPr lang="cs-CZ" dirty="0"/>
              <a:t> </a:t>
            </a:r>
            <a:r>
              <a:rPr lang="cs-CZ" dirty="0" smtClean="0"/>
              <a:t>Národní </a:t>
            </a:r>
            <a:r>
              <a:rPr lang="cs-CZ" dirty="0"/>
              <a:t>bezpečnostní úřad,</a:t>
            </a:r>
          </a:p>
          <a:p>
            <a:r>
              <a:rPr lang="cs-CZ" dirty="0"/>
              <a:t> </a:t>
            </a:r>
            <a:r>
              <a:rPr lang="cs-CZ" dirty="0" smtClean="0"/>
              <a:t>Energetický </a:t>
            </a:r>
            <a:r>
              <a:rPr lang="cs-CZ" dirty="0"/>
              <a:t>regulační úřad, </a:t>
            </a:r>
          </a:p>
          <a:p>
            <a:r>
              <a:rPr lang="cs-CZ" dirty="0"/>
              <a:t> </a:t>
            </a:r>
            <a:r>
              <a:rPr lang="cs-CZ" dirty="0" smtClean="0"/>
              <a:t>Úřad </a:t>
            </a:r>
            <a:r>
              <a:rPr lang="cs-CZ" dirty="0"/>
              <a:t>vlády České republiky.</a:t>
            </a:r>
          </a:p>
          <a:p>
            <a:r>
              <a:rPr lang="cs-CZ" dirty="0"/>
              <a:t> </a:t>
            </a:r>
            <a:r>
              <a:rPr lang="cs-CZ" dirty="0" smtClean="0"/>
              <a:t>Český </a:t>
            </a:r>
            <a:r>
              <a:rPr lang="cs-CZ" dirty="0"/>
              <a:t>telekomunikační úřad.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03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Územně </a:t>
            </a:r>
            <a:r>
              <a:rPr lang="cs-CZ" dirty="0"/>
              <a:t>dekoncentrované orgány státní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specializované orgány</a:t>
            </a:r>
            <a:r>
              <a:rPr lang="cs-CZ" dirty="0"/>
              <a:t>, které  působí v jednotlivých územních jednotkách územní organizace státu na základě ustanovení zvláštních </a:t>
            </a:r>
            <a:r>
              <a:rPr lang="cs-CZ" dirty="0" smtClean="0"/>
              <a:t>zákonů</a:t>
            </a:r>
          </a:p>
          <a:p>
            <a:r>
              <a:rPr lang="cs-CZ" dirty="0"/>
              <a:t>orgány  zpravidla přímo odvozované od některých ústředních orgánů státní správy</a:t>
            </a:r>
          </a:p>
        </p:txBody>
      </p:sp>
    </p:spTree>
    <p:extLst>
      <p:ext uri="{BB962C8B-B14F-4D97-AF65-F5344CB8AC3E}">
        <p14:creationId xmlns:p14="http://schemas.microsoft.com/office/powerpoint/2010/main" val="3886740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532</Words>
  <Application>Microsoft Office PowerPoint</Application>
  <PresentationFormat>Předvádění na obrazovce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Vláda, ministerstva a jiné ústřední správní úřady, územně dekoncentrované orgány státní správy</vt:lpstr>
      <vt:lpstr>Vláda</vt:lpstr>
      <vt:lpstr>Vláda</vt:lpstr>
      <vt:lpstr>Vláda - složení</vt:lpstr>
      <vt:lpstr>Ústřední orgány státní správy</vt:lpstr>
      <vt:lpstr>Ústřední orgány státní správy - členění</vt:lpstr>
      <vt:lpstr>Ministerstva</vt:lpstr>
      <vt:lpstr>Ústřední správní úřady</vt:lpstr>
      <vt:lpstr>Územně dekoncentrované orgány státní správy</vt:lpstr>
      <vt:lpstr>Územně dekoncentrované orgány státní správy</vt:lpstr>
      <vt:lpstr>Územně dekoncentrované orgány státní správy</vt:lpstr>
      <vt:lpstr>Územně dekoncentrované orgány státní správy</vt:lpstr>
    </vt:vector>
  </TitlesOfParts>
  <Company>KS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Vláda, ministerstva a jiné ústřední správní úřady, územně dekoncentrované orgány státní správy</dc:title>
  <dc:creator>Jelínek Kamil</dc:creator>
  <cp:lastModifiedBy>Jelínek Kamil</cp:lastModifiedBy>
  <cp:revision>2</cp:revision>
  <dcterms:created xsi:type="dcterms:W3CDTF">2018-04-06T11:59:19Z</dcterms:created>
  <dcterms:modified xsi:type="dcterms:W3CDTF">2018-04-06T12:12:20Z</dcterms:modified>
</cp:coreProperties>
</file>