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31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06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45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67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06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96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91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98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27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54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3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5561F-1AC4-4946-9BA7-75830A3E92CC}" type="datetimeFigureOut">
              <a:rPr lang="cs-CZ" smtClean="0"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0FC80-D2B3-49F8-9EA6-95A38D36C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1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Zájmová a profesní samospráva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38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 </a:t>
            </a:r>
          </a:p>
          <a:p>
            <a:pPr marL="1371600" lvl="2" indent="-457200">
              <a:buFont typeface="+mj-lt"/>
              <a:buAutoNum type="arabicParenR"/>
            </a:pPr>
            <a:r>
              <a:rPr lang="cs-CZ" dirty="0" smtClean="0"/>
              <a:t>Akademický senát</a:t>
            </a:r>
          </a:p>
          <a:p>
            <a:pPr marL="1371600" lvl="2" indent="-457200">
              <a:buFont typeface="+mj-lt"/>
              <a:buAutoNum type="arabicParenR"/>
            </a:pPr>
            <a:r>
              <a:rPr lang="cs-CZ" dirty="0" smtClean="0"/>
              <a:t>Rektor</a:t>
            </a:r>
          </a:p>
          <a:p>
            <a:pPr marL="1371600" lvl="2" indent="-457200">
              <a:buFont typeface="+mj-lt"/>
              <a:buAutoNum type="arabicParenR"/>
            </a:pPr>
            <a:r>
              <a:rPr lang="cs-CZ" dirty="0" smtClean="0"/>
              <a:t>Vědecká rada nebo umělecká rada</a:t>
            </a:r>
          </a:p>
          <a:p>
            <a:pPr marL="1371600" lvl="2" indent="-457200">
              <a:buFont typeface="+mj-lt"/>
              <a:buAutoNum type="arabicParenR"/>
            </a:pPr>
            <a:r>
              <a:rPr lang="cs-CZ" dirty="0" smtClean="0"/>
              <a:t>Disciplinární komise</a:t>
            </a:r>
          </a:p>
          <a:p>
            <a:pPr marL="1371600" lvl="2" indent="-457200">
              <a:buFont typeface="+mj-lt"/>
              <a:buAutoNum type="arabicParenR"/>
            </a:pPr>
            <a:r>
              <a:rPr lang="cs-CZ" dirty="0" smtClean="0"/>
              <a:t>Děkan</a:t>
            </a:r>
          </a:p>
          <a:p>
            <a:pPr marL="1371600" lvl="2" indent="-457200">
              <a:buFont typeface="+mj-lt"/>
              <a:buAutoNum type="arabicParenR"/>
            </a:pPr>
            <a:r>
              <a:rPr lang="cs-CZ" dirty="0" smtClean="0"/>
              <a:t>Správní rada veřejné vysoké školy</a:t>
            </a:r>
          </a:p>
          <a:p>
            <a:pPr marL="1371600" lvl="2" indent="-457200">
              <a:buFont typeface="+mj-lt"/>
              <a:buAutoNum type="arabicParenR"/>
            </a:pPr>
            <a:r>
              <a:rPr lang="cs-CZ" dirty="0"/>
              <a:t>K</a:t>
            </a:r>
            <a:r>
              <a:rPr lang="cs-CZ" dirty="0" smtClean="0"/>
              <a:t>vestor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22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Samosprávná působnost VŠ - </a:t>
            </a:r>
            <a:r>
              <a:rPr lang="cs-CZ" dirty="0"/>
              <a:t>její vnitřní </a:t>
            </a:r>
            <a:r>
              <a:rPr lang="cs-CZ" dirty="0" smtClean="0"/>
              <a:t>organizace, určování </a:t>
            </a:r>
            <a:r>
              <a:rPr lang="cs-CZ" dirty="0"/>
              <a:t>počtu přijímaných uchazečů o studium, podmínek pro přijetí ke studiu a rozhodování </a:t>
            </a:r>
            <a:r>
              <a:rPr lang="cs-CZ" dirty="0" smtClean="0"/>
              <a:t>v přijímacím </a:t>
            </a:r>
            <a:r>
              <a:rPr lang="cs-CZ" dirty="0"/>
              <a:t>řízení, tvorba a uskutečňování studijních programů, organizace studia, rozhodování </a:t>
            </a:r>
            <a:r>
              <a:rPr lang="cs-CZ" dirty="0" smtClean="0"/>
              <a:t>o právech </a:t>
            </a:r>
            <a:r>
              <a:rPr lang="cs-CZ" dirty="0"/>
              <a:t>a povinnostech studentů, zaměření a organizace vědecké, výzkumné, vývojové </a:t>
            </a:r>
            <a:r>
              <a:rPr lang="cs-CZ" dirty="0" smtClean="0"/>
              <a:t>a inovační</a:t>
            </a:r>
            <a:r>
              <a:rPr lang="cs-CZ" dirty="0"/>
              <a:t>, umělecké nebo další tvůrčí činnosti, pracovněprávní vztahy a určování </a:t>
            </a:r>
            <a:r>
              <a:rPr lang="cs-CZ" dirty="0" smtClean="0"/>
              <a:t>počtu akademických </a:t>
            </a:r>
            <a:r>
              <a:rPr lang="cs-CZ" dirty="0"/>
              <a:t>pracovníků a ostatních zaměstnanců, habilitační řízení a řízení ke </a:t>
            </a:r>
            <a:r>
              <a:rPr lang="cs-CZ" dirty="0" smtClean="0"/>
              <a:t>jmenování profesorem</a:t>
            </a:r>
            <a:r>
              <a:rPr lang="cs-CZ" dirty="0"/>
              <a:t>, spolupráce s jinými vysokými školami a právnickými osobami a zahraniční </a:t>
            </a:r>
            <a:r>
              <a:rPr lang="cs-CZ" dirty="0" smtClean="0"/>
              <a:t>styky, ustavování </a:t>
            </a:r>
            <a:r>
              <a:rPr lang="cs-CZ" dirty="0"/>
              <a:t>samosprávných akademických orgánů vysoké školy, pokud tento zákon </a:t>
            </a:r>
            <a:r>
              <a:rPr lang="cs-CZ" dirty="0" smtClean="0"/>
              <a:t>nestanoví jinak</a:t>
            </a:r>
            <a:r>
              <a:rPr lang="cs-CZ" dirty="0"/>
              <a:t>, hospodaření vysoké školy a nakládání s majetkem v souladu se zvláštními </a:t>
            </a:r>
            <a:r>
              <a:rPr lang="cs-CZ" dirty="0" smtClean="0"/>
              <a:t>předpisy, stanovení </a:t>
            </a:r>
            <a:r>
              <a:rPr lang="cs-CZ" dirty="0"/>
              <a:t>výše poplatků spojených se studiem</a:t>
            </a:r>
          </a:p>
        </p:txBody>
      </p:sp>
    </p:spTree>
    <p:extLst>
      <p:ext uri="{BB962C8B-B14F-4D97-AF65-F5344CB8AC3E}">
        <p14:creationId xmlns:p14="http://schemas.microsoft.com/office/powerpoint/2010/main" val="4658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Samospráva	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může delegovat </a:t>
            </a:r>
            <a:r>
              <a:rPr lang="cs-CZ" dirty="0" smtClean="0"/>
              <a:t>primární </a:t>
            </a:r>
            <a:r>
              <a:rPr lang="cs-CZ" dirty="0" smtClean="0"/>
              <a:t>státní </a:t>
            </a:r>
            <a:r>
              <a:rPr lang="cs-CZ" dirty="0" smtClean="0"/>
              <a:t>moc </a:t>
            </a:r>
            <a:r>
              <a:rPr lang="cs-CZ" dirty="0"/>
              <a:t>na jiné </a:t>
            </a:r>
            <a:r>
              <a:rPr lang="cs-CZ" dirty="0" smtClean="0"/>
              <a:t>subjekty – decentralizace moci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/>
              <a:t>Delegace na územní celky = územní samospráva (princip teritoriality + ústavní základ) 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/>
              <a:t>Delegace na organizace zájmové = zájmová samospráva (věcný princip)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807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Zájmová samospráva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Dělení</a:t>
            </a:r>
          </a:p>
          <a:p>
            <a:pPr marL="1371600" lvl="2" indent="-457200">
              <a:lnSpc>
                <a:spcPct val="200000"/>
              </a:lnSpc>
              <a:buFont typeface="+mj-lt"/>
              <a:buAutoNum type="arabicParenR"/>
            </a:pPr>
            <a:r>
              <a:rPr lang="cs-CZ" dirty="0" smtClean="0"/>
              <a:t>Profesní komory s povinným členstvím</a:t>
            </a:r>
          </a:p>
          <a:p>
            <a:pPr marL="1371600" lvl="2" indent="-457200">
              <a:lnSpc>
                <a:spcPct val="200000"/>
              </a:lnSpc>
              <a:buFont typeface="+mj-lt"/>
              <a:buAutoNum type="arabicParenR"/>
            </a:pPr>
            <a:r>
              <a:rPr lang="cs-CZ" dirty="0" smtClean="0"/>
              <a:t>Komory s nepovinným členstvím</a:t>
            </a:r>
          </a:p>
          <a:p>
            <a:pPr marL="1371600" lvl="2" indent="-457200">
              <a:lnSpc>
                <a:spcPct val="200000"/>
              </a:lnSpc>
              <a:buFont typeface="+mj-lt"/>
              <a:buAutoNum type="arabicParenR"/>
            </a:pPr>
            <a:r>
              <a:rPr lang="cs-CZ" dirty="0" smtClean="0"/>
              <a:t>Vysokoškolská samospráva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9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Zájmová 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Charakteristické rysy</a:t>
            </a:r>
          </a:p>
          <a:p>
            <a:pPr lvl="1"/>
            <a:r>
              <a:rPr lang="cs-CZ" b="1" dirty="0" smtClean="0"/>
              <a:t>Zákonný základ zřízení </a:t>
            </a:r>
            <a:r>
              <a:rPr lang="cs-CZ" dirty="0" smtClean="0"/>
              <a:t>(zřizovány zákonem – vyjma soukromých vysokých škol)</a:t>
            </a:r>
          </a:p>
          <a:p>
            <a:pPr lvl="1"/>
            <a:r>
              <a:rPr lang="cs-CZ" b="1" dirty="0" smtClean="0"/>
              <a:t>Právní základ </a:t>
            </a:r>
            <a:r>
              <a:rPr lang="cs-CZ" dirty="0" smtClean="0"/>
              <a:t>(disponují právní subjektivitou, může </a:t>
            </a:r>
            <a:r>
              <a:rPr lang="cs-CZ" dirty="0"/>
              <a:t>v</a:t>
            </a:r>
            <a:r>
              <a:rPr lang="cs-CZ" dirty="0" smtClean="0"/>
              <a:t>ydávat vlastní </a:t>
            </a:r>
            <a:r>
              <a:rPr lang="cs-CZ" dirty="0" err="1" smtClean="0"/>
              <a:t>pr</a:t>
            </a:r>
            <a:r>
              <a:rPr lang="cs-CZ" dirty="0" smtClean="0"/>
              <a:t>. předpisy)</a:t>
            </a:r>
          </a:p>
          <a:p>
            <a:pPr lvl="1"/>
            <a:r>
              <a:rPr lang="cs-CZ" b="1" dirty="0" smtClean="0"/>
              <a:t>Ekonomický základ </a:t>
            </a:r>
            <a:r>
              <a:rPr lang="cs-CZ" dirty="0" smtClean="0"/>
              <a:t>(hospodaří s vlastním majetkem)</a:t>
            </a:r>
          </a:p>
          <a:p>
            <a:pPr lvl="1"/>
            <a:r>
              <a:rPr lang="cs-CZ" b="1" dirty="0" smtClean="0"/>
              <a:t>Osobní základ </a:t>
            </a:r>
            <a:r>
              <a:rPr lang="cs-CZ" dirty="0" smtClean="0"/>
              <a:t>(tvořeny personálním substrátem)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4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Profesní komory s povinným členstvím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Zákone zřízení PO</a:t>
            </a:r>
            <a:r>
              <a:rPr lang="cs-CZ" dirty="0"/>
              <a:t> povinně sdružující </a:t>
            </a:r>
            <a:r>
              <a:rPr lang="cs-CZ" dirty="0" smtClean="0"/>
              <a:t>osoby určitého povolání</a:t>
            </a:r>
          </a:p>
          <a:p>
            <a:pPr algn="just"/>
            <a:r>
              <a:rPr lang="cs-CZ" dirty="0"/>
              <a:t>Na vstup </a:t>
            </a:r>
            <a:r>
              <a:rPr lang="cs-CZ" dirty="0" smtClean="0"/>
              <a:t>do komory </a:t>
            </a:r>
            <a:r>
              <a:rPr lang="cs-CZ" dirty="0"/>
              <a:t>existuje právní nárok po splnění zákonných </a:t>
            </a:r>
            <a:r>
              <a:rPr lang="cs-CZ" dirty="0" smtClean="0"/>
              <a:t>předpokladů (</a:t>
            </a:r>
            <a:r>
              <a:rPr lang="cs-CZ" dirty="0"/>
              <a:t>zejm. potřebné </a:t>
            </a:r>
            <a:r>
              <a:rPr lang="cs-CZ" dirty="0" smtClean="0"/>
              <a:t>odborné kvalifikace)</a:t>
            </a:r>
          </a:p>
          <a:p>
            <a:pPr algn="just"/>
            <a:r>
              <a:rPr lang="cs-CZ" dirty="0"/>
              <a:t>Předmětné profese nelze vykonávat </a:t>
            </a:r>
            <a:r>
              <a:rPr lang="cs-CZ" dirty="0" smtClean="0"/>
              <a:t>bez členství </a:t>
            </a:r>
            <a:r>
              <a:rPr lang="cs-CZ" dirty="0"/>
              <a:t>v dané </a:t>
            </a:r>
            <a:r>
              <a:rPr lang="cs-CZ" dirty="0" smtClean="0"/>
              <a:t>komoře</a:t>
            </a:r>
          </a:p>
          <a:p>
            <a:pPr algn="just"/>
            <a:r>
              <a:rPr lang="cs-CZ" dirty="0" smtClean="0"/>
              <a:t>Územní působnost = ČR</a:t>
            </a:r>
          </a:p>
          <a:p>
            <a:pPr algn="just"/>
            <a:r>
              <a:rPr lang="cs-CZ" dirty="0" smtClean="0"/>
              <a:t>Věcná působnost = okruh činností </a:t>
            </a:r>
            <a:r>
              <a:rPr lang="pl-PL" dirty="0"/>
              <a:t>k nimž je komora ze zákona zmocněna, </a:t>
            </a:r>
            <a:r>
              <a:rPr lang="pl-PL" dirty="0" smtClean="0"/>
              <a:t>včetně </a:t>
            </a:r>
            <a:r>
              <a:rPr lang="cs-CZ" dirty="0" smtClean="0"/>
              <a:t>oprávnění </a:t>
            </a:r>
            <a:r>
              <a:rPr lang="cs-CZ" dirty="0"/>
              <a:t>komory vykonávat nad členy mocenská oprávnění s možností ukládaní </a:t>
            </a:r>
            <a:r>
              <a:rPr lang="cs-CZ" dirty="0" smtClean="0"/>
              <a:t>sankcí</a:t>
            </a:r>
          </a:p>
          <a:p>
            <a:pPr algn="just"/>
            <a:r>
              <a:rPr lang="cs-CZ" dirty="0" smtClean="0"/>
              <a:t>Členy nemohou být 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83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Profesní komory s povinným členstvím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 současnosti existují tyto profesní </a:t>
            </a:r>
            <a:r>
              <a:rPr lang="cs-CZ" dirty="0" smtClean="0"/>
              <a:t>komory</a:t>
            </a:r>
          </a:p>
          <a:p>
            <a:pPr marL="1371600" lvl="2" indent="-457200" algn="just">
              <a:buFont typeface="+mj-lt"/>
              <a:buAutoNum type="arabicParenR"/>
            </a:pPr>
            <a:r>
              <a:rPr lang="cs-CZ" dirty="0" smtClean="0"/>
              <a:t>se sídlem v Brně – Exekutorská komora České republiky, Komora daňových poradců České republiky, Komora patentových zástupců České republiky, Komora veterinárních lékařů České republiky,</a:t>
            </a:r>
          </a:p>
          <a:p>
            <a:pPr marL="1371600" lvl="2" indent="-457200" algn="just">
              <a:buFont typeface="+mj-lt"/>
              <a:buAutoNum type="arabicParenR"/>
            </a:pPr>
            <a:r>
              <a:rPr lang="cs-CZ" dirty="0"/>
              <a:t>se sídlem v Olomouci – Česká lékařská komora</a:t>
            </a:r>
            <a:r>
              <a:rPr lang="cs-CZ" dirty="0" smtClean="0"/>
              <a:t>,</a:t>
            </a:r>
          </a:p>
          <a:p>
            <a:pPr marL="1371600" lvl="2" indent="-457200" algn="just">
              <a:buFont typeface="+mj-lt"/>
              <a:buAutoNum type="arabicParenR"/>
            </a:pPr>
            <a:r>
              <a:rPr lang="cs-CZ" dirty="0" smtClean="0"/>
              <a:t>se sídlem v Praze – Česká advokátní komora (s pobočkou v Brně), Česká komora architektů, Česká komora autorizovaných inženýrů a techniků činných ve výstavbě, Komora auditorů České republiky, Notářská komora České republiky, Česká stomatologická komora, Česká lékárnická komora.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38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Profesní komory s nepovinným členstvím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Členy mohou být i PO</a:t>
            </a:r>
          </a:p>
          <a:p>
            <a:r>
              <a:rPr lang="cs-CZ" dirty="0" smtClean="0"/>
              <a:t>Příslušnost </a:t>
            </a:r>
            <a:r>
              <a:rPr lang="cs-CZ" dirty="0"/>
              <a:t>k dané komoře není podmínkou výkonu </a:t>
            </a:r>
            <a:r>
              <a:rPr lang="cs-CZ" dirty="0" smtClean="0"/>
              <a:t>určité profese</a:t>
            </a:r>
          </a:p>
          <a:p>
            <a:r>
              <a:rPr lang="cs-CZ" dirty="0"/>
              <a:t>V současnosti sem spadají dvě </a:t>
            </a:r>
            <a:r>
              <a:rPr lang="cs-CZ" dirty="0" smtClean="0"/>
              <a:t>komory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dirty="0"/>
              <a:t>Hospodářská komora se sídlem v </a:t>
            </a:r>
            <a:r>
              <a:rPr lang="pt-BR" dirty="0" smtClean="0"/>
              <a:t>Praze</a:t>
            </a:r>
            <a:endParaRPr lang="cs-CZ" dirty="0" smtClean="0"/>
          </a:p>
          <a:p>
            <a:pPr marL="1371600" lvl="2" indent="-457200">
              <a:buFont typeface="+mj-lt"/>
              <a:buAutoNum type="arabicParenR"/>
            </a:pPr>
            <a:r>
              <a:rPr lang="pt-BR" dirty="0"/>
              <a:t>Agrární komora se sídlem v </a:t>
            </a:r>
            <a:r>
              <a:rPr lang="pt-BR" dirty="0" smtClean="0"/>
              <a:t>Olomouci</a:t>
            </a:r>
            <a:endParaRPr lang="cs-CZ" dirty="0" smtClean="0"/>
          </a:p>
          <a:p>
            <a:pPr marL="1371600" lvl="2" indent="-457200">
              <a:buFont typeface="+mj-lt"/>
              <a:buAutoNum type="arabicParenR"/>
            </a:pP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- Nemají </a:t>
            </a:r>
            <a:r>
              <a:rPr lang="cs-CZ" dirty="0"/>
              <a:t>žádná </a:t>
            </a:r>
            <a:r>
              <a:rPr lang="cs-CZ" dirty="0" err="1"/>
              <a:t>veřejnomocenská</a:t>
            </a:r>
            <a:r>
              <a:rPr lang="cs-CZ" dirty="0"/>
              <a:t> oprávnění vůči svým členům</a:t>
            </a:r>
          </a:p>
        </p:txBody>
      </p:sp>
    </p:spTree>
    <p:extLst>
      <p:ext uri="{BB962C8B-B14F-4D97-AF65-F5344CB8AC3E}">
        <p14:creationId xmlns:p14="http://schemas.microsoft.com/office/powerpoint/2010/main" val="1465627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Zákon o vysokých školách</a:t>
            </a:r>
          </a:p>
          <a:p>
            <a:pPr algn="just"/>
            <a:r>
              <a:rPr lang="cs-CZ" dirty="0" smtClean="0"/>
              <a:t>Jsou </a:t>
            </a:r>
            <a:r>
              <a:rPr lang="cs-CZ" dirty="0"/>
              <a:t>právnickými </a:t>
            </a:r>
            <a:r>
              <a:rPr lang="cs-CZ" dirty="0" smtClean="0"/>
              <a:t>osobami zřizovanými </a:t>
            </a:r>
            <a:r>
              <a:rPr lang="cs-CZ" dirty="0"/>
              <a:t>zákonem, jako nejvyšší článek vzdělávací soustavy jsou vrcholnými </a:t>
            </a:r>
            <a:r>
              <a:rPr lang="cs-CZ" dirty="0" smtClean="0"/>
              <a:t>centry vzdělanosti</a:t>
            </a:r>
            <a:r>
              <a:rPr lang="cs-CZ" dirty="0"/>
              <a:t>, nezávislého poznání a tvůrčí činnosti a mají klíčovou úlohu ve vědeckém, </a:t>
            </a:r>
            <a:r>
              <a:rPr lang="cs-CZ" dirty="0" smtClean="0"/>
              <a:t>kulturním, sociálním </a:t>
            </a:r>
            <a:r>
              <a:rPr lang="cs-CZ" dirty="0"/>
              <a:t>a ekonomickém rozvoji </a:t>
            </a:r>
            <a:r>
              <a:rPr lang="cs-CZ" dirty="0" smtClean="0"/>
              <a:t>společnosti</a:t>
            </a:r>
          </a:p>
          <a:p>
            <a:pPr algn="just"/>
            <a:r>
              <a:rPr lang="cs-CZ" dirty="0" smtClean="0"/>
              <a:t>Nikdo </a:t>
            </a:r>
            <a:r>
              <a:rPr lang="cs-CZ" dirty="0"/>
              <a:t>kromě vysoké školy nemá právo přiznávat akademický titul, </a:t>
            </a:r>
            <a:r>
              <a:rPr lang="cs-CZ" dirty="0" smtClean="0"/>
              <a:t>konat habilitační </a:t>
            </a:r>
            <a:r>
              <a:rPr lang="cs-CZ" dirty="0"/>
              <a:t>řízení, konat řízení ke jmenování profesorem, používat akademické insignie a </a:t>
            </a:r>
            <a:r>
              <a:rPr lang="cs-CZ" dirty="0" smtClean="0"/>
              <a:t>konat akademické </a:t>
            </a:r>
            <a:r>
              <a:rPr lang="cs-CZ" dirty="0"/>
              <a:t>obřady</a:t>
            </a:r>
          </a:p>
        </p:txBody>
      </p:sp>
    </p:spTree>
    <p:extLst>
      <p:ext uri="{BB962C8B-B14F-4D97-AF65-F5344CB8AC3E}">
        <p14:creationId xmlns:p14="http://schemas.microsoft.com/office/powerpoint/2010/main" val="2232682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zaručuje svoboda vědy, výzkumu a umělecké tvorby </a:t>
            </a:r>
            <a:r>
              <a:rPr lang="cs-CZ" dirty="0" smtClean="0"/>
              <a:t>a zveřejňování </a:t>
            </a:r>
            <a:r>
              <a:rPr lang="cs-CZ" dirty="0"/>
              <a:t>jejich výsledků, svoboda výuky spočívající především v její otevřenosti </a:t>
            </a:r>
            <a:r>
              <a:rPr lang="cs-CZ" dirty="0" smtClean="0"/>
              <a:t>různým vědeckým </a:t>
            </a:r>
            <a:r>
              <a:rPr lang="cs-CZ" dirty="0"/>
              <a:t>názorům, vědeckým a výzkumným metodám a uměleckým směrům, právo učit </a:t>
            </a:r>
            <a:r>
              <a:rPr lang="cs-CZ" dirty="0" smtClean="0"/>
              <a:t>se zahrnující </a:t>
            </a:r>
            <a:r>
              <a:rPr lang="cs-CZ" dirty="0"/>
              <a:t>svobodnou volbu zaměření studia v rámci studijních programů a svobodu </a:t>
            </a:r>
            <a:r>
              <a:rPr lang="cs-CZ" dirty="0" smtClean="0"/>
              <a:t>vyjadřovat vlastní </a:t>
            </a:r>
            <a:r>
              <a:rPr lang="cs-CZ" dirty="0"/>
              <a:t>názory ve výuce, právo členů akademické obce volit zastupitelské akademické orgány.</a:t>
            </a:r>
          </a:p>
        </p:txBody>
      </p:sp>
    </p:spTree>
    <p:extLst>
      <p:ext uri="{BB962C8B-B14F-4D97-AF65-F5344CB8AC3E}">
        <p14:creationId xmlns:p14="http://schemas.microsoft.com/office/powerpoint/2010/main" val="30618954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588</Words>
  <Application>Microsoft Office PowerPoint</Application>
  <PresentationFormat>Předvádění na obrazovce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Zájmová a profesní samospráva</vt:lpstr>
      <vt:lpstr>Samospráva  - obecně</vt:lpstr>
      <vt:lpstr>Zájmová samospráva </vt:lpstr>
      <vt:lpstr>Zájmová samospráva</vt:lpstr>
      <vt:lpstr>Profesní komory s povinným členstvím</vt:lpstr>
      <vt:lpstr>Profesní komory s povinným členstvím</vt:lpstr>
      <vt:lpstr>Profesní komory s nepovinným členstvím</vt:lpstr>
      <vt:lpstr>Vysoké školy</vt:lpstr>
      <vt:lpstr>Vysoké školy</vt:lpstr>
      <vt:lpstr>Vysoké školy</vt:lpstr>
      <vt:lpstr>Vysoké školy</vt:lpstr>
    </vt:vector>
  </TitlesOfParts>
  <Company>KS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Zájmová a profesní samospráva</dc:title>
  <dc:creator>Jelínek Kamil</dc:creator>
  <cp:lastModifiedBy>Jelínek Kamil</cp:lastModifiedBy>
  <cp:revision>4</cp:revision>
  <dcterms:created xsi:type="dcterms:W3CDTF">2018-05-02T13:53:03Z</dcterms:created>
  <dcterms:modified xsi:type="dcterms:W3CDTF">2018-05-02T14:11:28Z</dcterms:modified>
</cp:coreProperties>
</file>