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3" r:id="rId9"/>
    <p:sldId id="275" r:id="rId10"/>
    <p:sldId id="274" r:id="rId11"/>
    <p:sldId id="264" r:id="rId12"/>
    <p:sldId id="278" r:id="rId13"/>
    <p:sldId id="265" r:id="rId14"/>
    <p:sldId id="271" r:id="rId15"/>
    <p:sldId id="266" r:id="rId16"/>
    <p:sldId id="276" r:id="rId17"/>
    <p:sldId id="267" r:id="rId18"/>
    <p:sldId id="268" r:id="rId19"/>
    <p:sldId id="263" r:id="rId20"/>
    <p:sldId id="269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62" autoAdjust="0"/>
    <p:restoredTop sz="94660"/>
  </p:normalViewPr>
  <p:slideViewPr>
    <p:cSldViewPr>
      <p:cViewPr varScale="1">
        <p:scale>
          <a:sx n="108" d="100"/>
          <a:sy n="108" d="100"/>
        </p:scale>
        <p:origin x="19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D4D96-4F22-45F3-B29E-61DFD753AAA1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B16F5-FB9D-4C96-9143-BF069EBC1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76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B16F5-FB9D-4C96-9143-BF069EBC107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640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B16F5-FB9D-4C96-9143-BF069EBC107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97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5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95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24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34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60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93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36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55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76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50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77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5FD23-E422-4EA5-9922-F34023D2979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5F54-DA21-44FE-8D86-501687B43D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72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3342233"/>
          </a:xfrm>
        </p:spPr>
        <p:txBody>
          <a:bodyPr/>
          <a:lstStyle/>
          <a:p>
            <a:r>
              <a:rPr lang="cs-CZ" b="1" dirty="0"/>
              <a:t>Právo sociálního zabezpečení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Státní sociální podpora</a:t>
            </a:r>
          </a:p>
        </p:txBody>
      </p:sp>
    </p:spTree>
    <p:extLst>
      <p:ext uri="{BB962C8B-B14F-4D97-AF65-F5344CB8AC3E}">
        <p14:creationId xmlns:p14="http://schemas.microsoft.com/office/powerpoint/2010/main" val="926477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Dávky státní sociální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Netestované se poskytují bez ohledu na výši příjmů: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cs-CZ" dirty="0"/>
              <a:t>Rodičovský příspěvek,</a:t>
            </a:r>
          </a:p>
          <a:p>
            <a:pPr lvl="1">
              <a:buFont typeface="Calibri" panose="020F0502020204030204" pitchFamily="34" charset="0"/>
              <a:buChar char="‒"/>
            </a:pPr>
            <a:r>
              <a:rPr lang="cs-CZ" dirty="0"/>
              <a:t>Pohřebné.</a:t>
            </a:r>
          </a:p>
          <a:p>
            <a:pPr marL="0" indent="0">
              <a:buNone/>
            </a:pPr>
            <a:r>
              <a:rPr lang="cs-CZ" dirty="0"/>
              <a:t>Testované se poskytují v návaznosti na výši příjmů:</a:t>
            </a:r>
          </a:p>
          <a:p>
            <a:pPr lvl="1"/>
            <a:r>
              <a:rPr lang="cs-CZ" dirty="0"/>
              <a:t>Příspěvek na bydlení,</a:t>
            </a:r>
          </a:p>
          <a:p>
            <a:pPr lvl="1"/>
            <a:r>
              <a:rPr lang="cs-CZ" dirty="0"/>
              <a:t>Porodné,</a:t>
            </a:r>
          </a:p>
          <a:p>
            <a:pPr lvl="1"/>
            <a:r>
              <a:rPr lang="cs-CZ" dirty="0"/>
              <a:t>Přídavek na dítě.</a:t>
            </a:r>
          </a:p>
        </p:txBody>
      </p:sp>
    </p:spTree>
    <p:extLst>
      <p:ext uri="{BB962C8B-B14F-4D97-AF65-F5344CB8AC3E}">
        <p14:creationId xmlns:p14="http://schemas.microsoft.com/office/powerpoint/2010/main" val="2149317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Přídavek na dítě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Účel: přispět rodině na zvýšené náklady spojené s péčí o nezaopatřené děti.</a:t>
            </a:r>
          </a:p>
          <a:p>
            <a:pPr algn="just"/>
            <a:r>
              <a:rPr lang="cs-CZ" sz="2400" dirty="0"/>
              <a:t>Obligatorní, peněžitá, opakující se dávka, vyplácena měsíčně.</a:t>
            </a:r>
          </a:p>
          <a:p>
            <a:pPr algn="just"/>
            <a:r>
              <a:rPr lang="cs-CZ" sz="2400" dirty="0"/>
              <a:t>Oprávněnou osobou je dítě.</a:t>
            </a:r>
          </a:p>
          <a:p>
            <a:pPr algn="just"/>
            <a:r>
              <a:rPr lang="cs-CZ" sz="2400" dirty="0"/>
              <a:t>Dávka je vyplácena nezaopatřenému zletilému dítěti, v případě nezaopatřeného nezletilého dítěte osobě, která má dítě v přímém zaopatření. </a:t>
            </a:r>
          </a:p>
          <a:p>
            <a:pPr algn="just"/>
            <a:r>
              <a:rPr lang="cs-CZ" sz="2400" dirty="0"/>
              <a:t>Nárok závisí na výši příjmů. Rozhodný příjem v rodině musí být nižší než součin částky životního minima rodiny a koeficientu 2,70.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52522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Přídavek na dítě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Měsíční výše přídavku na každé dítě záleží na věku dítěte: </a:t>
            </a:r>
          </a:p>
          <a:p>
            <a:pPr lvl="1" algn="just"/>
            <a:r>
              <a:rPr lang="cs-CZ" sz="2000" dirty="0"/>
              <a:t>do 6 let 500 Kč</a:t>
            </a:r>
          </a:p>
          <a:p>
            <a:pPr lvl="1" algn="just"/>
            <a:r>
              <a:rPr lang="cs-CZ" sz="2000" dirty="0"/>
              <a:t>od 6 do 15 let 610 Kč.</a:t>
            </a:r>
          </a:p>
          <a:p>
            <a:pPr lvl="1" algn="just"/>
            <a:r>
              <a:rPr lang="cs-CZ" sz="2000" dirty="0"/>
              <a:t>od 15 do 26 let 700 Kč.</a:t>
            </a:r>
          </a:p>
          <a:p>
            <a:pPr algn="just"/>
            <a:r>
              <a:rPr lang="cs-CZ" sz="2400" dirty="0"/>
              <a:t>V případech podle § 18 odst. 2 zákona o státní sociální podpoře přísluší přídavek ve zvýšené výměře:</a:t>
            </a:r>
          </a:p>
          <a:p>
            <a:pPr lvl="1" algn="just"/>
            <a:r>
              <a:rPr lang="cs-CZ" sz="2000" dirty="0"/>
              <a:t>do 6 let 800 Kč</a:t>
            </a:r>
          </a:p>
          <a:p>
            <a:pPr lvl="1" algn="just"/>
            <a:r>
              <a:rPr lang="cs-CZ" sz="2000" dirty="0"/>
              <a:t>od 6 do 15 let 910 Kč.</a:t>
            </a:r>
          </a:p>
          <a:p>
            <a:pPr lvl="1" algn="just"/>
            <a:r>
              <a:rPr lang="cs-CZ" sz="2000" dirty="0"/>
              <a:t>od 15 do 26 let 1000 Kč.</a:t>
            </a:r>
          </a:p>
          <a:p>
            <a:pPr lvl="1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75140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Příspěvek na bydlení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Účel: přispět rodinám s nezaopatřenými dětmi i bez nich popřípadě jednotlivcům na náklady spojené se zajištěním bydlení.</a:t>
            </a:r>
          </a:p>
          <a:p>
            <a:r>
              <a:rPr lang="cs-CZ" sz="2800" dirty="0"/>
              <a:t>Obligatorní, peněžitá, opakující se dávka, závisí na výši příjmu.</a:t>
            </a:r>
          </a:p>
          <a:p>
            <a:r>
              <a:rPr lang="cs-CZ" sz="2800" dirty="0"/>
              <a:t>Nárok vlastník nebo nájemce bytu, který je v bytě hlášen k trvalému pobytu.</a:t>
            </a:r>
          </a:p>
          <a:p>
            <a:r>
              <a:rPr lang="cs-CZ" sz="2800" dirty="0"/>
              <a:t>Byt: soubor místností nebo samostatná obytná místnost, která svým stavebně technickým uspořádáním a vybavením splňuje požadavky na trvalé bydlení a jsou k tomuto účelu určeny podle stavebního zákona nebo jsou zkolaudovány jako byt.</a:t>
            </a:r>
          </a:p>
        </p:txBody>
      </p:sp>
    </p:spTree>
    <p:extLst>
      <p:ext uri="{BB962C8B-B14F-4D97-AF65-F5344CB8AC3E}">
        <p14:creationId xmlns:p14="http://schemas.microsoft.com/office/powerpoint/2010/main" val="1923507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Příspěvek na bydlení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Zákon vychází z možnosti rodiny nebo jednotlivce vynaložit na bydlení pouze část svých příjmů (standardně 30 %, v Praze 35% příjmů).</a:t>
            </a:r>
          </a:p>
          <a:p>
            <a:pPr algn="just"/>
            <a:r>
              <a:rPr lang="cs-CZ" sz="2400" dirty="0"/>
              <a:t>Zjistí se skutečné náklady na bydlení a porovnají se s normativními náklady. Vychází se z částky, která je nižší.</a:t>
            </a:r>
          </a:p>
          <a:p>
            <a:pPr algn="just"/>
            <a:r>
              <a:rPr lang="cs-CZ" sz="2400" dirty="0"/>
              <a:t>Pokud náklady na bydlení přesahují 30 %/35 % příjmů, vzniká nárok na příspěvek.</a:t>
            </a:r>
          </a:p>
          <a:p>
            <a:pPr algn="just"/>
            <a:r>
              <a:rPr lang="cs-CZ" sz="2400" dirty="0"/>
              <a:t>Výše příspěvku odpovídá rozdílu mezi náklady na bydlení a 30 %/35 % příjmů.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67328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Rodičovský příspěvek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600" dirty="0"/>
              <a:t>Účel: přispět rodině na zvýšené náklady spojené s řádnou, celodenní, osobní péčí o dítě do 4 let</a:t>
            </a:r>
          </a:p>
          <a:p>
            <a:r>
              <a:rPr lang="cs-CZ" sz="2600" dirty="0"/>
              <a:t>Obligatorní, peněžitá, opakující se dávka (vyplácena měsíčně).</a:t>
            </a:r>
          </a:p>
          <a:p>
            <a:r>
              <a:rPr lang="cs-CZ" sz="2600" dirty="0"/>
              <a:t>Oprávněnou osobou je rodič, který po celý kalendářní měsíc řádně, osobně, celodenně pečuje o dítě, které je nejmladší dítě v rodině.</a:t>
            </a:r>
          </a:p>
          <a:p>
            <a:r>
              <a:rPr lang="cs-CZ" sz="2600" dirty="0"/>
              <a:t>Celková výše:</a:t>
            </a:r>
          </a:p>
          <a:p>
            <a:pPr lvl="1"/>
            <a:r>
              <a:rPr lang="cs-CZ" sz="2400" dirty="0"/>
              <a:t>220 000 Kč,</a:t>
            </a:r>
          </a:p>
          <a:p>
            <a:pPr lvl="1"/>
            <a:r>
              <a:rPr lang="cs-CZ" sz="2400" dirty="0"/>
              <a:t>330 000 Kč v případě, že nejmladšími dětmi v rodině jsou </a:t>
            </a:r>
            <a:r>
              <a:rPr lang="cs-CZ" sz="2400" dirty="0" err="1"/>
              <a:t>vícerčata</a:t>
            </a:r>
            <a:r>
              <a:rPr lang="cs-CZ" sz="2400" dirty="0"/>
              <a:t>.</a:t>
            </a:r>
          </a:p>
          <a:p>
            <a:pPr lvl="1"/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726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Rodičovský příspěvek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Pro určení měsíční výše měsíční výše je rozhodující denní vyměřovací základ pro účely peněžité pomoci v mateřství nebo nemocenského v souvislosti s porodem nebo převzetím dítěte do péče pro účely zákona o nemocenském pojištění.</a:t>
            </a:r>
          </a:p>
          <a:p>
            <a:r>
              <a:rPr lang="cs-CZ" sz="2400" dirty="0"/>
              <a:t>Rodič volí výši rodičovského příspěvku do částky:</a:t>
            </a:r>
          </a:p>
          <a:p>
            <a:pPr lvl="1"/>
            <a:r>
              <a:rPr lang="cs-CZ" sz="2000" dirty="0"/>
              <a:t>nepřevyšující 7600 Kč měsíčně,</a:t>
            </a:r>
          </a:p>
          <a:p>
            <a:pPr lvl="1"/>
            <a:r>
              <a:rPr lang="cs-CZ" sz="2000" dirty="0"/>
              <a:t>převyšující 7 600 Kč měsíčně, jestliže lze alespoň jednomu z rodičů stanovit k datu narození nejmladšího dítěte v rodině 70 % 30násobku denního vyměřovacího základu v částce převyšující 7 600 Kč s tím, že zvolená výše rodičovského příspěvku nesmí přesáhnout 70 % 30násobku denního vyměřovacího základu,</a:t>
            </a:r>
          </a:p>
          <a:p>
            <a:pPr lvl="1"/>
            <a:r>
              <a:rPr lang="cs-CZ" sz="2000" dirty="0"/>
              <a:t>1,5 násobku uvedených částek v případě </a:t>
            </a:r>
            <a:r>
              <a:rPr lang="cs-CZ" sz="2000" dirty="0" err="1"/>
              <a:t>vícerčat</a:t>
            </a:r>
            <a:r>
              <a:rPr lang="cs-CZ" sz="2000" dirty="0"/>
              <a:t>.</a:t>
            </a:r>
          </a:p>
          <a:p>
            <a:r>
              <a:rPr lang="cs-CZ" sz="2400" dirty="0"/>
              <a:t>Volbu výše rodičovského příspěvku lze měnit, nejdříve však po uplynutí 3 celých měsíců.</a:t>
            </a:r>
          </a:p>
          <a:p>
            <a:pPr lvl="1"/>
            <a:endParaRPr lang="cs-CZ" sz="2000" dirty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91950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Porodné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Účel: přispět na náklady spojené s porodem (narozením dítěte).</a:t>
            </a:r>
          </a:p>
          <a:p>
            <a:r>
              <a:rPr lang="cs-CZ" sz="2400" dirty="0"/>
              <a:t>Obligatorní, jednorázová, peněžitá dávka.</a:t>
            </a:r>
          </a:p>
          <a:p>
            <a:r>
              <a:rPr lang="cs-CZ" sz="2400" dirty="0"/>
              <a:t>Testovaná dávka: nárok vzniká, pokud rozhodný příjem v rodině nepřevýší součin částky životního minima rodiny a koeficientu 2,70.</a:t>
            </a:r>
          </a:p>
          <a:p>
            <a:r>
              <a:rPr lang="cs-CZ" sz="2400" dirty="0"/>
              <a:t>Oprávněné osoby:</a:t>
            </a:r>
          </a:p>
          <a:p>
            <a:pPr lvl="1"/>
            <a:r>
              <a:rPr lang="cs-CZ" sz="2000" dirty="0"/>
              <a:t>žena, která porodila své první nebo druhé živě narozené dítě,</a:t>
            </a:r>
          </a:p>
          <a:p>
            <a:pPr lvl="1"/>
            <a:r>
              <a:rPr lang="cs-CZ" sz="2000" dirty="0"/>
              <a:t>otec prvního nebo druhého živě narozeného dítěte, jestliže žena, která dítě porodila zemřela, </a:t>
            </a:r>
          </a:p>
          <a:p>
            <a:pPr lvl="1"/>
            <a:r>
              <a:rPr lang="cs-CZ" sz="2000" dirty="0"/>
              <a:t>osoba, která převzala dítě do 1 roku do péče nahrazující péči rodičů a toto dítě bylo prvním nebo druhým dítětem této osoby.</a:t>
            </a:r>
          </a:p>
          <a:p>
            <a:r>
              <a:rPr lang="cs-CZ" sz="2400" dirty="0"/>
              <a:t>Výše porodného:</a:t>
            </a:r>
          </a:p>
          <a:p>
            <a:pPr lvl="1"/>
            <a:r>
              <a:rPr lang="cs-CZ" sz="2000" dirty="0"/>
              <a:t>13 000 Kč na první dítě,</a:t>
            </a:r>
          </a:p>
          <a:p>
            <a:pPr lvl="1"/>
            <a:r>
              <a:rPr lang="cs-CZ" sz="2000" dirty="0"/>
              <a:t>10 000 Kč na druhé dítě.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548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Pohřebné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lIns="0">
            <a:normAutofit fontScale="77500" lnSpcReduction="20000"/>
          </a:bodyPr>
          <a:lstStyle/>
          <a:p>
            <a:r>
              <a:rPr lang="cs-CZ" sz="3800" dirty="0"/>
              <a:t>Účel: přispět na náklady spojené s pohřbem.</a:t>
            </a:r>
          </a:p>
          <a:p>
            <a:r>
              <a:rPr lang="cs-CZ" sz="3800" dirty="0"/>
              <a:t>Jednorázová, obligatorní, peněžitá dávka.</a:t>
            </a:r>
          </a:p>
          <a:p>
            <a:r>
              <a:rPr lang="cs-CZ" sz="3800" dirty="0"/>
              <a:t>Oprávněná osoba: osoba, která vypravila pohřeb:</a:t>
            </a:r>
          </a:p>
          <a:p>
            <a:pPr lvl="1"/>
            <a:r>
              <a:rPr lang="cs-CZ" sz="3100" dirty="0"/>
              <a:t>dítěte, které bylo ke dni smrti nezaopatřeným dítětem, nebo</a:t>
            </a:r>
          </a:p>
          <a:p>
            <a:pPr lvl="1"/>
            <a:r>
              <a:rPr lang="cs-CZ" sz="3100" dirty="0"/>
              <a:t>osobě, která byla ke dni smrti rodičem nezaopatřeného dítěte</a:t>
            </a:r>
          </a:p>
          <a:p>
            <a:pPr marL="457200" lvl="1" indent="0">
              <a:buNone/>
            </a:pPr>
            <a:r>
              <a:rPr lang="cs-CZ" sz="3800" dirty="0"/>
              <a:t>U dětí, které se narodily mrtvé, se nezjišťuje podmínka trvalého pobytu a bydliště</a:t>
            </a:r>
          </a:p>
          <a:p>
            <a:pPr marL="457200" lvl="1" indent="0" algn="just">
              <a:buNone/>
            </a:pPr>
            <a:r>
              <a:rPr lang="cs-CZ" sz="3800" dirty="0"/>
              <a:t>Výše: 5 000 Kč.</a:t>
            </a:r>
          </a:p>
          <a:p>
            <a:pPr marL="457200" lvl="1" indent="0" algn="just">
              <a:buNone/>
            </a:pPr>
            <a:r>
              <a:rPr lang="cs-CZ" sz="3800" dirty="0"/>
              <a:t>Nárok vzniká dnem pohřbu.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144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Orgány státní sociální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Státní správu na úseku státní sociální podpory vykonávají:</a:t>
            </a:r>
          </a:p>
          <a:p>
            <a:pPr lvl="1"/>
            <a:r>
              <a:rPr lang="cs-CZ" dirty="0"/>
              <a:t>Úřad práce České republiky (krajské pobočky a pobočka pro hlavní město Praha),</a:t>
            </a:r>
          </a:p>
          <a:p>
            <a:pPr lvl="1"/>
            <a:r>
              <a:rPr lang="cs-CZ" dirty="0"/>
              <a:t>Ministerstvo práce a sociálních věcí.</a:t>
            </a:r>
          </a:p>
          <a:p>
            <a:r>
              <a:rPr lang="cs-CZ" dirty="0"/>
              <a:t>O nároku na dávku rozhoduje krajská pobočka ÚP podle místa, kde je oprávněná osoba hlášena k trvalému pobytu.</a:t>
            </a:r>
          </a:p>
          <a:p>
            <a:r>
              <a:rPr lang="cs-CZ" dirty="0"/>
              <a:t>Nárok na dávku vzniká dnem splnění všech podmínek stanovených zákonem.</a:t>
            </a:r>
          </a:p>
          <a:p>
            <a:r>
              <a:rPr lang="cs-CZ" dirty="0"/>
              <a:t>Nárok na výplatu dávky vzniká:</a:t>
            </a:r>
          </a:p>
          <a:p>
            <a:pPr lvl="1"/>
            <a:r>
              <a:rPr lang="cs-CZ" dirty="0"/>
              <a:t>splněním všech podmínek a </a:t>
            </a:r>
          </a:p>
          <a:p>
            <a:pPr lvl="1"/>
            <a:r>
              <a:rPr lang="cs-CZ" dirty="0"/>
              <a:t>podáním žádosti o přiznání dávky (žádost se podává na tiskopise vydaném MPSV a musí obsahovat všechny předepsané náležitosti).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73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Charakteristické rysy státní sociální podpory</a:t>
            </a:r>
          </a:p>
          <a:p>
            <a:pPr marL="0" indent="0">
              <a:buNone/>
            </a:pPr>
            <a:r>
              <a:rPr lang="cs-CZ" dirty="0"/>
              <a:t>2. Okruh oprávněných osob</a:t>
            </a:r>
          </a:p>
          <a:p>
            <a:pPr marL="0" indent="0">
              <a:buNone/>
            </a:pPr>
            <a:r>
              <a:rPr lang="cs-CZ" dirty="0"/>
              <a:t>3. Základní pojmy</a:t>
            </a:r>
          </a:p>
          <a:p>
            <a:pPr marL="0" indent="0">
              <a:buNone/>
            </a:pPr>
            <a:r>
              <a:rPr lang="cs-CZ" dirty="0"/>
              <a:t>4. Dávky</a:t>
            </a:r>
          </a:p>
          <a:p>
            <a:pPr marL="0" indent="0">
              <a:buNone/>
            </a:pPr>
            <a:r>
              <a:rPr lang="cs-CZ" dirty="0"/>
              <a:t>5. Orgány státní sociální podpory</a:t>
            </a:r>
          </a:p>
          <a:p>
            <a:pPr marL="0" indent="0">
              <a:buNone/>
            </a:pPr>
            <a:r>
              <a:rPr lang="cs-CZ" dirty="0"/>
              <a:t>6. Řízení ve věcech státní sociální podpory</a:t>
            </a:r>
          </a:p>
        </p:txBody>
      </p:sp>
    </p:spTree>
    <p:extLst>
      <p:ext uri="{BB962C8B-B14F-4D97-AF65-F5344CB8AC3E}">
        <p14:creationId xmlns:p14="http://schemas.microsoft.com/office/powerpoint/2010/main" val="3169040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Řízení ve věcech státní sociální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o přiznání dávky se zahajuje na žádost oprávněné osoby.</a:t>
            </a:r>
          </a:p>
          <a:p>
            <a:r>
              <a:rPr lang="cs-CZ" dirty="0"/>
              <a:t>Žádost o dávku lze podat nejdříve 60 dnů přede dnem, od kterého oprávněná osoba o dávku žádá.</a:t>
            </a:r>
          </a:p>
          <a:p>
            <a:r>
              <a:rPr lang="cs-CZ" dirty="0"/>
              <a:t>Řízení o změně výše přiznané dávky, odnětí dávky, zastavení výplaty dávky lze zahájit na žádost oprávněné osoby nebo ex officio.</a:t>
            </a:r>
          </a:p>
        </p:txBody>
      </p:sp>
    </p:spTree>
    <p:extLst>
      <p:ext uri="{BB962C8B-B14F-4D97-AF65-F5344CB8AC3E}">
        <p14:creationId xmlns:p14="http://schemas.microsoft.com/office/powerpoint/2010/main" val="184322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Charakteristika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600" dirty="0"/>
              <a:t>Základní cíl spočívá v podpoře rodin s nezaopatřenými dětmi.</a:t>
            </a:r>
          </a:p>
          <a:p>
            <a:r>
              <a:rPr lang="cs-CZ" sz="2600" dirty="0"/>
              <a:t>Uplatnění zásady sociální solidarity ve vztahu k rodinám s nezaopatřenými dětmi a rodinám s nízkými příjmy.</a:t>
            </a:r>
          </a:p>
          <a:p>
            <a:r>
              <a:rPr lang="cs-CZ" sz="2600" dirty="0"/>
              <a:t>Není založen na pojistném principu. Nevyžaduje se účast na pojištění.</a:t>
            </a:r>
          </a:p>
          <a:p>
            <a:r>
              <a:rPr lang="cs-CZ" sz="2600" dirty="0"/>
              <a:t>Financování přímo ze státního rozpočtu.</a:t>
            </a:r>
          </a:p>
          <a:p>
            <a:r>
              <a:rPr lang="cs-CZ" sz="2600" dirty="0"/>
              <a:t>Právní úprava je obsažena v zákona č. 117/1995 Sb., o státní sociální podpoře, ve znění pozdějších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376647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cs-CZ" b="1" dirty="0"/>
              <a:t>Okruh oprávněných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Osoby, které mají na území ČR bydliště a </a:t>
            </a:r>
          </a:p>
          <a:p>
            <a:pPr lvl="1"/>
            <a:r>
              <a:rPr lang="cs-CZ" sz="2200" dirty="0"/>
              <a:t>jsou na území ČR hlášeny k trvalému pobytu, jde-li o občany ČR, nebo</a:t>
            </a:r>
          </a:p>
          <a:p>
            <a:pPr lvl="1"/>
            <a:r>
              <a:rPr lang="cs-CZ" sz="2200" dirty="0"/>
              <a:t>mají na území ČR trvalý pobyt, jde-li o cizince.</a:t>
            </a:r>
          </a:p>
          <a:p>
            <a:r>
              <a:rPr lang="cs-CZ" sz="2400" dirty="0"/>
              <a:t>Nárok mají také osoby, které mají na  území ČR bydliště, i když nemají na území ČR trvalý pobyt, pokud jsou (například):</a:t>
            </a:r>
          </a:p>
          <a:p>
            <a:pPr lvl="1"/>
            <a:r>
              <a:rPr lang="cs-CZ" sz="2200" dirty="0"/>
              <a:t>nezletilí svěření na území ČR do péče nahrazující péči rodičů,</a:t>
            </a:r>
          </a:p>
          <a:p>
            <a:pPr lvl="1"/>
            <a:r>
              <a:rPr lang="cs-CZ" sz="2200" dirty="0"/>
              <a:t>cizinci, kterým byla udělena doplňková ochrana,</a:t>
            </a:r>
          </a:p>
          <a:p>
            <a:pPr lvl="1"/>
            <a:r>
              <a:rPr lang="cs-CZ" sz="2200" dirty="0"/>
              <a:t>cizinci, kterým bylo vydáno povolení k dlouhodobému pobytu za účelem vědeckého výzkumu (a jejich rodinní příslušníci s dlouhodobým pobytem),</a:t>
            </a:r>
          </a:p>
          <a:p>
            <a:pPr lvl="1"/>
            <a:r>
              <a:rPr lang="cs-CZ" sz="2200" dirty="0"/>
              <a:t>cizinci, kterým byla vydána zaměstnanecká karta (a jejich rodinní příslušníci s dlouhodobým pobytem),</a:t>
            </a:r>
          </a:p>
          <a:p>
            <a:pPr lvl="1"/>
            <a:r>
              <a:rPr lang="cs-CZ" sz="2200" dirty="0"/>
              <a:t>cizinci, kterým byla vydána modrá karta (a jejich rodinní příslušníci s dlouhodobým pobytem),</a:t>
            </a:r>
          </a:p>
          <a:p>
            <a:pPr lvl="1"/>
            <a:r>
              <a:rPr lang="cs-CZ" sz="2200" dirty="0"/>
              <a:t>cizinci, kteří byli zaměstnáni na území ČR a jsou v evidenci uchazečů o zaměstnání (a jejich rodinní příslušníci s dlouhodobým pobytem),</a:t>
            </a:r>
          </a:p>
          <a:p>
            <a:pPr lvl="1"/>
            <a:r>
              <a:rPr lang="cs-CZ" sz="2200" dirty="0"/>
              <a:t>osobami, jejichž nárok vyplývá z přímo použitelných předpisů EU (u nich se nevyžaduje bydliště na území ČR).</a:t>
            </a:r>
          </a:p>
        </p:txBody>
      </p:sp>
    </p:spTree>
    <p:extLst>
      <p:ext uri="{BB962C8B-B14F-4D97-AF65-F5344CB8AC3E}">
        <p14:creationId xmlns:p14="http://schemas.microsoft.com/office/powerpoint/2010/main" val="388903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Rodina: oprávněná osoba a společně s ní posuzované osoby. Nejsou-li společně posuzované osoby, pak sama oprávněná osoba.</a:t>
            </a:r>
          </a:p>
          <a:p>
            <a:r>
              <a:rPr lang="cs-CZ" sz="3000" dirty="0"/>
              <a:t>Společně posuzované osoby:</a:t>
            </a:r>
          </a:p>
          <a:p>
            <a:pPr lvl="1"/>
            <a:r>
              <a:rPr lang="cs-CZ" dirty="0"/>
              <a:t>nezaopatřené děti,</a:t>
            </a:r>
          </a:p>
          <a:p>
            <a:pPr lvl="1"/>
            <a:r>
              <a:rPr lang="cs-CZ" dirty="0"/>
              <a:t>nezaopatřené děti a rodiče těchto dětí,</a:t>
            </a:r>
          </a:p>
          <a:p>
            <a:pPr lvl="1"/>
            <a:r>
              <a:rPr lang="cs-CZ" dirty="0"/>
              <a:t>manželé, partneři, druh, družka nejde-li o rodiče nezaopatřených dětí.</a:t>
            </a:r>
          </a:p>
        </p:txBody>
      </p:sp>
    </p:spTree>
    <p:extLst>
      <p:ext uri="{BB962C8B-B14F-4D97-AF65-F5344CB8AC3E}">
        <p14:creationId xmlns:p14="http://schemas.microsoft.com/office/powerpoint/2010/main" val="1068839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Nezaopatřené dítě: vždy dítě do skončení povinné školní docházky. Po skončení povinné školní docházky do 26 let věku, jestliže:</a:t>
            </a:r>
          </a:p>
          <a:p>
            <a:pPr marL="514350" indent="-514350">
              <a:buAutoNum type="alphaLcParenR"/>
            </a:pPr>
            <a:r>
              <a:rPr lang="cs-CZ" sz="2000" dirty="0"/>
              <a:t>se soustavně připravuje na budoucí povolání,</a:t>
            </a:r>
          </a:p>
          <a:p>
            <a:pPr marL="514350" indent="-514350">
              <a:buAutoNum type="alphaLcParenR"/>
            </a:pPr>
            <a:r>
              <a:rPr lang="cs-CZ" sz="2000" dirty="0"/>
              <a:t>se nemůže soustavně připravovat na budoucí povolání pro nemoc nebo úraz </a:t>
            </a:r>
          </a:p>
          <a:p>
            <a:pPr marL="514350" indent="-514350">
              <a:buAutoNum type="alphaLcParenR"/>
            </a:pPr>
            <a:r>
              <a:rPr lang="cs-CZ" sz="2000" dirty="0"/>
              <a:t>z důvodu dlouhodobě nepříznivého zdravotního stavu  je neschopno vykonávat soustavnou výdělečnou činnost</a:t>
            </a:r>
          </a:p>
          <a:p>
            <a:pPr marL="514350" indent="-514350">
              <a:buAutoNum type="alphaLcParenR"/>
            </a:pPr>
            <a:r>
              <a:rPr lang="cs-CZ" sz="2000" dirty="0"/>
              <a:t>do 18 let dítě, které je vedeno v evidenci krajské pobočky Úřadu práce jako uchazeč o zaměstnání a nemá nárok na podporu v nezaměstnanosti nebo podporu při rekvalifikaci</a:t>
            </a:r>
          </a:p>
          <a:p>
            <a:pPr marL="0" indent="0">
              <a:buNone/>
            </a:pPr>
            <a:r>
              <a:rPr lang="cs-CZ" sz="2400" dirty="0"/>
              <a:t>Negativní vymezení: za nezaopatřené dítě nelze považovat dítě, které je poživatelem invalidního důchodu pro invaliditu třetího stupně.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5229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Životní a existenční minimum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Úprava v zákoně č. 110/2006 Sb., o životním a existenčním minimu, ve znění pozdějších předpisů.</a:t>
            </a:r>
          </a:p>
          <a:p>
            <a:r>
              <a:rPr lang="cs-CZ" sz="2800" dirty="0"/>
              <a:t>Životní minimum: minimální hranice peněžitých příjmů fyzických osob k zajištění výživy a ostatních základních osobních potřeb.</a:t>
            </a:r>
          </a:p>
          <a:p>
            <a:r>
              <a:rPr lang="cs-CZ" sz="2800" dirty="0"/>
              <a:t>Existenční minimum: minimální hranice příjmů fyzických osob, která se považuje  za nezbytnou k zajištění výživy  a ostatních základních osobních potřeb na úrovni umožňující přežití.</a:t>
            </a:r>
          </a:p>
          <a:p>
            <a:r>
              <a:rPr lang="cs-CZ" sz="2800" dirty="0"/>
              <a:t>Vyloučení nezbytných nákladů na bydlení.</a:t>
            </a:r>
          </a:p>
        </p:txBody>
      </p:sp>
    </p:spTree>
    <p:extLst>
      <p:ext uri="{BB962C8B-B14F-4D97-AF65-F5344CB8AC3E}">
        <p14:creationId xmlns:p14="http://schemas.microsoft.com/office/powerpoint/2010/main" val="3541788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Životní minimum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Životní minimum jednotlivce: 3410 Kč měsíčně. </a:t>
            </a:r>
          </a:p>
          <a:p>
            <a:r>
              <a:rPr lang="cs-CZ" sz="2400" dirty="0"/>
              <a:t>Jednotlivec je osoba, která není společně posuzovaná s jinými osobami</a:t>
            </a:r>
          </a:p>
          <a:p>
            <a:r>
              <a:rPr lang="cs-CZ" sz="2400" dirty="0"/>
              <a:t>Životní minimum společně posuzovaných osob:</a:t>
            </a:r>
          </a:p>
          <a:p>
            <a:pPr marL="0" indent="0">
              <a:buNone/>
            </a:pPr>
            <a:r>
              <a:rPr lang="cs-CZ" sz="2400" dirty="0"/>
              <a:t>a) osoby, které nejsou nezaopatřenými dětmi:</a:t>
            </a:r>
          </a:p>
          <a:p>
            <a:pPr marL="0" indent="0">
              <a:buNone/>
            </a:pPr>
            <a:r>
              <a:rPr lang="cs-CZ" sz="2400" dirty="0"/>
              <a:t>	1. osoba: 3 140 Kč měsíčně</a:t>
            </a:r>
          </a:p>
          <a:p>
            <a:pPr marL="0" indent="0">
              <a:buNone/>
            </a:pPr>
            <a:r>
              <a:rPr lang="cs-CZ" sz="2400" dirty="0"/>
              <a:t>	2. nebo další v pořadí: 2 830 Kč (od 15 let věku, pokud není 	nezaopatřeným dítětem)</a:t>
            </a:r>
          </a:p>
          <a:p>
            <a:pPr marL="0" indent="0">
              <a:buNone/>
            </a:pPr>
            <a:r>
              <a:rPr lang="cs-CZ" sz="2400" dirty="0"/>
              <a:t>b) osoby, které jsou nezaopatřenými dětmi:</a:t>
            </a:r>
          </a:p>
          <a:p>
            <a:pPr marL="0" indent="0">
              <a:buNone/>
            </a:pPr>
            <a:r>
              <a:rPr lang="cs-CZ" sz="2400" dirty="0"/>
              <a:t>	15 až 26 let 2 450 Kč měsíčně,</a:t>
            </a:r>
          </a:p>
          <a:p>
            <a:pPr marL="0" indent="0">
              <a:buNone/>
            </a:pPr>
            <a:r>
              <a:rPr lang="cs-CZ" sz="2400" dirty="0"/>
              <a:t>	6 až 15 let 2 140 Kč měsíčně,</a:t>
            </a:r>
          </a:p>
          <a:p>
            <a:pPr marL="0" indent="0">
              <a:buNone/>
            </a:pPr>
            <a:r>
              <a:rPr lang="cs-CZ" sz="2400" dirty="0"/>
              <a:t>	do 6 let 1 740 Kč měsíčně.</a:t>
            </a:r>
          </a:p>
        </p:txBody>
      </p:sp>
    </p:spTree>
    <p:extLst>
      <p:ext uri="{BB962C8B-B14F-4D97-AF65-F5344CB8AC3E}">
        <p14:creationId xmlns:p14="http://schemas.microsoft.com/office/powerpoint/2010/main" val="1324982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Existenční minimum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Existenční minimum fyzické osoby: 2 200 Kč měsíčně.</a:t>
            </a:r>
          </a:p>
          <a:p>
            <a:r>
              <a:rPr lang="cs-CZ" dirty="0"/>
              <a:t>Nelze použít u osoby, která je:</a:t>
            </a:r>
          </a:p>
          <a:p>
            <a:pPr lvl="1"/>
            <a:r>
              <a:rPr lang="cs-CZ" dirty="0"/>
              <a:t>nezaopatřeným dítětem,</a:t>
            </a:r>
          </a:p>
          <a:p>
            <a:pPr lvl="1"/>
            <a:r>
              <a:rPr lang="cs-CZ" dirty="0"/>
              <a:t>poživatelem starobního důchodu,</a:t>
            </a:r>
          </a:p>
          <a:p>
            <a:pPr lvl="1"/>
            <a:r>
              <a:rPr lang="cs-CZ" dirty="0"/>
              <a:t>osobou invalidní ve třetím stupni,</a:t>
            </a:r>
          </a:p>
          <a:p>
            <a:pPr lvl="1"/>
            <a:r>
              <a:rPr lang="cs-CZ" dirty="0"/>
              <a:t>osobou starší 68 let.</a:t>
            </a:r>
          </a:p>
        </p:txBody>
      </p:sp>
    </p:spTree>
    <p:extLst>
      <p:ext uri="{BB962C8B-B14F-4D97-AF65-F5344CB8AC3E}">
        <p14:creationId xmlns:p14="http://schemas.microsoft.com/office/powerpoint/2010/main" val="35129617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1486</Words>
  <Application>Microsoft Office PowerPoint</Application>
  <PresentationFormat>Předvádění na obrazovce (4:3)</PresentationFormat>
  <Paragraphs>144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systému Office</vt:lpstr>
      <vt:lpstr>Právo sociálního zabezpečení  Státní sociální podpora</vt:lpstr>
      <vt:lpstr>Osnova</vt:lpstr>
      <vt:lpstr>Charakteristika systému</vt:lpstr>
      <vt:lpstr>Okruh oprávněných osob</vt:lpstr>
      <vt:lpstr>Základní pojmy</vt:lpstr>
      <vt:lpstr>Základní pojmy</vt:lpstr>
      <vt:lpstr>Životní a existenční minimum</vt:lpstr>
      <vt:lpstr>Životní minimum</vt:lpstr>
      <vt:lpstr>Existenční minimum</vt:lpstr>
      <vt:lpstr>Dávky státní sociální podpory</vt:lpstr>
      <vt:lpstr>Přídavek na dítě</vt:lpstr>
      <vt:lpstr>Přídavek na dítě</vt:lpstr>
      <vt:lpstr>Příspěvek na bydlení</vt:lpstr>
      <vt:lpstr>Příspěvek na bydlení</vt:lpstr>
      <vt:lpstr>Rodičovský příspěvek</vt:lpstr>
      <vt:lpstr>Rodičovský příspěvek</vt:lpstr>
      <vt:lpstr>Porodné</vt:lpstr>
      <vt:lpstr>Pohřebné</vt:lpstr>
      <vt:lpstr>Orgány státní sociální podpory</vt:lpstr>
      <vt:lpstr>Řízení ve věcech státní sociální podpory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sociální podpora</dc:title>
  <dc:creator>Jana Komendová</dc:creator>
  <cp:lastModifiedBy>Stransky</cp:lastModifiedBy>
  <cp:revision>35</cp:revision>
  <dcterms:created xsi:type="dcterms:W3CDTF">2017-02-06T12:23:32Z</dcterms:created>
  <dcterms:modified xsi:type="dcterms:W3CDTF">2018-04-23T23:18:04Z</dcterms:modified>
</cp:coreProperties>
</file>