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61" r:id="rId3"/>
    <p:sldId id="258" r:id="rId4"/>
    <p:sldId id="273" r:id="rId5"/>
    <p:sldId id="259" r:id="rId6"/>
    <p:sldId id="260" r:id="rId7"/>
    <p:sldId id="262" r:id="rId8"/>
    <p:sldId id="263" r:id="rId9"/>
    <p:sldId id="274" r:id="rId10"/>
    <p:sldId id="264" r:id="rId11"/>
    <p:sldId id="267" r:id="rId12"/>
    <p:sldId id="265" r:id="rId13"/>
    <p:sldId id="266" r:id="rId14"/>
    <p:sldId id="26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DA17DF-A3CD-4305-99AF-8EBB682E783A}" type="datetimeFigureOut">
              <a:rPr lang="cs-CZ" smtClean="0"/>
              <a:t>9.4.2018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E23F8F-2676-454F-A2A8-A1BBFAE59190}" type="slidenum">
              <a:rPr lang="cs-CZ" smtClean="0"/>
              <a:t>‹#›</a:t>
            </a:fld>
            <a:endParaRPr lang="cs-CZ"/>
          </a:p>
        </p:txBody>
      </p:sp>
    </p:spTree>
    <p:extLst>
      <p:ext uri="{BB962C8B-B14F-4D97-AF65-F5344CB8AC3E}">
        <p14:creationId xmlns:p14="http://schemas.microsoft.com/office/powerpoint/2010/main" val="1373877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5"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9"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3"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7"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5"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3"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7"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1"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5" name="Rectangle 2"/>
          <p:cNvSpPr>
            <a:spLocks noGrp="1" noChangeArrowheads="1"/>
          </p:cNvSpPr>
          <p:nvPr>
            <p:ph type="body" idx="1"/>
          </p:nvPr>
        </p:nvSpPr>
        <p:spPr>
          <a:xfrm>
            <a:off x="685800" y="4343400"/>
            <a:ext cx="5486400" cy="4114800"/>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66E9F3E-A61D-4A87-AEAC-776DA04ABEE0}" type="datetimeFigureOut">
              <a:rPr lang="cs-CZ" smtClean="0"/>
              <a:t>9.4.2018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3910127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6E9F3E-A61D-4A87-AEAC-776DA04ABEE0}" type="datetimeFigureOut">
              <a:rPr lang="cs-CZ" smtClean="0"/>
              <a:t>9.4.2018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1909843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6E9F3E-A61D-4A87-AEAC-776DA04ABEE0}" type="datetimeFigureOut">
              <a:rPr lang="cs-CZ" smtClean="0"/>
              <a:t>9.4.2018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1074523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66E9F3E-A61D-4A87-AEAC-776DA04ABEE0}" type="datetimeFigureOut">
              <a:rPr lang="cs-CZ" smtClean="0"/>
              <a:t>9.4.2018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403141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66E9F3E-A61D-4A87-AEAC-776DA04ABEE0}" type="datetimeFigureOut">
              <a:rPr lang="cs-CZ" smtClean="0"/>
              <a:t>9.4.2018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164265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66E9F3E-A61D-4A87-AEAC-776DA04ABEE0}" type="datetimeFigureOut">
              <a:rPr lang="cs-CZ" smtClean="0"/>
              <a:t>9.4.2018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330641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66E9F3E-A61D-4A87-AEAC-776DA04ABEE0}" type="datetimeFigureOut">
              <a:rPr lang="cs-CZ" smtClean="0"/>
              <a:t>9.4.2018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3787721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66E9F3E-A61D-4A87-AEAC-776DA04ABEE0}" type="datetimeFigureOut">
              <a:rPr lang="cs-CZ" smtClean="0"/>
              <a:t>9.4.2018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3368806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66E9F3E-A61D-4A87-AEAC-776DA04ABEE0}" type="datetimeFigureOut">
              <a:rPr lang="cs-CZ" smtClean="0"/>
              <a:t>9.4.2018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307081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66E9F3E-A61D-4A87-AEAC-776DA04ABEE0}" type="datetimeFigureOut">
              <a:rPr lang="cs-CZ" smtClean="0"/>
              <a:t>9.4.2018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2045344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66E9F3E-A61D-4A87-AEAC-776DA04ABEE0}" type="datetimeFigureOut">
              <a:rPr lang="cs-CZ" smtClean="0"/>
              <a:t>9.4.2018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90E887-8B4C-40B9-8087-AB0091A82429}" type="slidenum">
              <a:rPr lang="cs-CZ" smtClean="0"/>
              <a:t>‹#›</a:t>
            </a:fld>
            <a:endParaRPr lang="cs-CZ"/>
          </a:p>
        </p:txBody>
      </p:sp>
    </p:spTree>
    <p:extLst>
      <p:ext uri="{BB962C8B-B14F-4D97-AF65-F5344CB8AC3E}">
        <p14:creationId xmlns:p14="http://schemas.microsoft.com/office/powerpoint/2010/main" val="409041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6E9F3E-A61D-4A87-AEAC-776DA04ABEE0}" type="datetimeFigureOut">
              <a:rPr lang="cs-CZ" smtClean="0"/>
              <a:t>9.4.2018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0E887-8B4C-40B9-8087-AB0091A82429}" type="slidenum">
              <a:rPr lang="cs-CZ" smtClean="0"/>
              <a:t>‹#›</a:t>
            </a:fld>
            <a:endParaRPr lang="cs-CZ"/>
          </a:p>
        </p:txBody>
      </p:sp>
    </p:spTree>
    <p:extLst>
      <p:ext uri="{BB962C8B-B14F-4D97-AF65-F5344CB8AC3E}">
        <p14:creationId xmlns:p14="http://schemas.microsoft.com/office/powerpoint/2010/main" val="279686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457200" y="0"/>
            <a:ext cx="8153400" cy="884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760" tIns="50760" rIns="81360" bIns="50760" anchor="ctr"/>
          <a:lstStyle>
            <a:lvl1pPr marL="39688" eaLnBrk="0" hangingPunct="0">
              <a:spcBef>
                <a:spcPts val="7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3600"/>
              <a:t>Souvislosti s evropským právem</a:t>
            </a:r>
          </a:p>
        </p:txBody>
      </p:sp>
      <p:grpSp>
        <p:nvGrpSpPr>
          <p:cNvPr id="3075" name="Group 2"/>
          <p:cNvGrpSpPr>
            <a:grpSpLocks/>
          </p:cNvGrpSpPr>
          <p:nvPr/>
        </p:nvGrpSpPr>
        <p:grpSpPr bwMode="auto">
          <a:xfrm>
            <a:off x="152400" y="685800"/>
            <a:ext cx="8609013" cy="1293813"/>
            <a:chOff x="96" y="432"/>
            <a:chExt cx="5423" cy="815"/>
          </a:xfrm>
        </p:grpSpPr>
        <p:sp>
          <p:nvSpPr>
            <p:cNvPr id="3091" name="Rectangle 3"/>
            <p:cNvSpPr>
              <a:spLocks noChangeArrowheads="1"/>
            </p:cNvSpPr>
            <p:nvPr/>
          </p:nvSpPr>
          <p:spPr bwMode="auto">
            <a:xfrm>
              <a:off x="96" y="432"/>
              <a:ext cx="5423" cy="815"/>
            </a:xfrm>
            <a:prstGeom prst="rect">
              <a:avLst/>
            </a:prstGeom>
            <a:solidFill>
              <a:srgbClr val="009999"/>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3092" name="Rectangle 4"/>
            <p:cNvSpPr>
              <a:spLocks noChangeArrowheads="1"/>
            </p:cNvSpPr>
            <p:nvPr/>
          </p:nvSpPr>
          <p:spPr bwMode="auto">
            <a:xfrm>
              <a:off x="487" y="552"/>
              <a:ext cx="4647" cy="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000">
                  <a:solidFill>
                    <a:srgbClr val="FFFFFF"/>
                  </a:solidFill>
                  <a:cs typeface="Arial" charset="0"/>
                </a:rPr>
                <a:t>Třetí směrnice č. 2011/35/EU založená na čl. 54 odst. 3 písm. g) </a:t>
              </a:r>
            </a:p>
            <a:p>
              <a:pPr algn="ctr" eaLnBrk="1" hangingPunct="1">
                <a:spcBef>
                  <a:spcPct val="0"/>
                </a:spcBef>
                <a:buClrTx/>
                <a:buFontTx/>
                <a:buNone/>
              </a:pPr>
              <a:r>
                <a:rPr lang="en-US" altLang="cs-CZ" sz="2000">
                  <a:solidFill>
                    <a:srgbClr val="FFFFFF"/>
                  </a:solidFill>
                  <a:cs typeface="Arial" charset="0"/>
                </a:rPr>
                <a:t>Smlouvy (nyní čl. 44 odst. 2 písm. g) Smlouvy) </a:t>
              </a:r>
            </a:p>
            <a:p>
              <a:pPr algn="ctr" eaLnBrk="1" hangingPunct="1">
                <a:spcBef>
                  <a:spcPct val="0"/>
                </a:spcBef>
                <a:buClrTx/>
                <a:buFontTx/>
                <a:buNone/>
              </a:pPr>
              <a:r>
                <a:rPr lang="en-US" altLang="cs-CZ" sz="2000">
                  <a:solidFill>
                    <a:srgbClr val="FFFFFF"/>
                  </a:solidFill>
                  <a:cs typeface="Arial" charset="0"/>
                </a:rPr>
                <a:t>o fúzích akciových společností.</a:t>
              </a:r>
            </a:p>
          </p:txBody>
        </p:sp>
      </p:grpSp>
      <p:grpSp>
        <p:nvGrpSpPr>
          <p:cNvPr id="3076" name="Group 5"/>
          <p:cNvGrpSpPr>
            <a:grpSpLocks/>
          </p:cNvGrpSpPr>
          <p:nvPr/>
        </p:nvGrpSpPr>
        <p:grpSpPr bwMode="auto">
          <a:xfrm>
            <a:off x="152400" y="2057400"/>
            <a:ext cx="8609013" cy="1217613"/>
            <a:chOff x="96" y="1296"/>
            <a:chExt cx="5423" cy="767"/>
          </a:xfrm>
        </p:grpSpPr>
        <p:sp>
          <p:nvSpPr>
            <p:cNvPr id="3089" name="Rectangle 6"/>
            <p:cNvSpPr>
              <a:spLocks noChangeArrowheads="1"/>
            </p:cNvSpPr>
            <p:nvPr/>
          </p:nvSpPr>
          <p:spPr bwMode="auto">
            <a:xfrm>
              <a:off x="96" y="1296"/>
              <a:ext cx="5423" cy="767"/>
            </a:xfrm>
            <a:prstGeom prst="rect">
              <a:avLst/>
            </a:prstGeom>
            <a:solidFill>
              <a:srgbClr val="009999"/>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3090" name="Rectangle 7"/>
            <p:cNvSpPr>
              <a:spLocks noChangeArrowheads="1"/>
            </p:cNvSpPr>
            <p:nvPr/>
          </p:nvSpPr>
          <p:spPr bwMode="auto">
            <a:xfrm>
              <a:off x="223" y="1392"/>
              <a:ext cx="5176" cy="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000">
                  <a:solidFill>
                    <a:srgbClr val="FFFFFF"/>
                  </a:solidFill>
                  <a:cs typeface="Arial" charset="0"/>
                </a:rPr>
                <a:t>Šestá směrnice  Rady č. 82/891/EHS založená</a:t>
              </a:r>
            </a:p>
            <a:p>
              <a:pPr algn="ctr" eaLnBrk="1" hangingPunct="1">
                <a:spcBef>
                  <a:spcPct val="0"/>
                </a:spcBef>
                <a:buClrTx/>
                <a:buFontTx/>
                <a:buNone/>
              </a:pPr>
              <a:r>
                <a:rPr lang="en-US" altLang="cs-CZ" sz="2000">
                  <a:solidFill>
                    <a:srgbClr val="FFFFFF"/>
                  </a:solidFill>
                  <a:cs typeface="Arial" charset="0"/>
                </a:rPr>
                <a:t>na čl. 54 odst. 3 písm. g) Smlouvy </a:t>
              </a:r>
            </a:p>
            <a:p>
              <a:pPr algn="ctr" eaLnBrk="1" hangingPunct="1">
                <a:spcBef>
                  <a:spcPct val="0"/>
                </a:spcBef>
                <a:buClrTx/>
                <a:buFontTx/>
                <a:buNone/>
              </a:pPr>
              <a:r>
                <a:rPr lang="en-US" altLang="cs-CZ" sz="2000">
                  <a:solidFill>
                    <a:srgbClr val="FFFFFF"/>
                  </a:solidFill>
                  <a:cs typeface="Arial" charset="0"/>
                </a:rPr>
                <a:t>(nyní čl. 44 odst. 2 písm. g) Smlouvy) o rozdělení akciových společností.</a:t>
              </a:r>
            </a:p>
          </p:txBody>
        </p:sp>
      </p:grpSp>
      <p:grpSp>
        <p:nvGrpSpPr>
          <p:cNvPr id="3077" name="Group 8"/>
          <p:cNvGrpSpPr>
            <a:grpSpLocks/>
          </p:cNvGrpSpPr>
          <p:nvPr/>
        </p:nvGrpSpPr>
        <p:grpSpPr bwMode="auto">
          <a:xfrm>
            <a:off x="152400" y="3429000"/>
            <a:ext cx="8761413" cy="1217613"/>
            <a:chOff x="96" y="2160"/>
            <a:chExt cx="5519" cy="767"/>
          </a:xfrm>
        </p:grpSpPr>
        <p:sp>
          <p:nvSpPr>
            <p:cNvPr id="3087" name="Rectangle 9"/>
            <p:cNvSpPr>
              <a:spLocks noChangeArrowheads="1"/>
            </p:cNvSpPr>
            <p:nvPr/>
          </p:nvSpPr>
          <p:spPr bwMode="auto">
            <a:xfrm>
              <a:off x="96" y="2160"/>
              <a:ext cx="5519" cy="767"/>
            </a:xfrm>
            <a:prstGeom prst="rect">
              <a:avLst/>
            </a:prstGeom>
            <a:solidFill>
              <a:srgbClr val="009999"/>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3088" name="Rectangle 10"/>
            <p:cNvSpPr>
              <a:spLocks noChangeArrowheads="1"/>
            </p:cNvSpPr>
            <p:nvPr/>
          </p:nvSpPr>
          <p:spPr bwMode="auto">
            <a:xfrm>
              <a:off x="527" y="2198"/>
              <a:ext cx="4663" cy="6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solidFill>
                    <a:srgbClr val="FFFFFF"/>
                  </a:solidFill>
                  <a:cs typeface="Arial" charset="0"/>
                </a:rPr>
                <a:t>Směrnice Evropského parlamentu a Rady 2005/56/ES</a:t>
              </a:r>
            </a:p>
            <a:p>
              <a:pPr algn="ctr" eaLnBrk="1" hangingPunct="1">
                <a:spcBef>
                  <a:spcPct val="0"/>
                </a:spcBef>
                <a:buClrTx/>
                <a:buFontTx/>
                <a:buNone/>
              </a:pPr>
              <a:r>
                <a:rPr lang="en-US" altLang="cs-CZ" sz="2400">
                  <a:solidFill>
                    <a:srgbClr val="FFFFFF"/>
                  </a:solidFill>
                  <a:cs typeface="Arial" charset="0"/>
                </a:rPr>
                <a:t> z 26. října 2005</a:t>
              </a:r>
            </a:p>
            <a:p>
              <a:pPr algn="ctr" eaLnBrk="1" hangingPunct="1">
                <a:spcBef>
                  <a:spcPct val="0"/>
                </a:spcBef>
                <a:buClrTx/>
                <a:buFontTx/>
                <a:buNone/>
              </a:pPr>
              <a:r>
                <a:rPr lang="en-US" altLang="cs-CZ" sz="2400">
                  <a:solidFill>
                    <a:srgbClr val="FFFFFF"/>
                  </a:solidFill>
                  <a:cs typeface="Arial" charset="0"/>
                </a:rPr>
                <a:t> o přeshraničních fúzích kapitálových společností. </a:t>
              </a:r>
            </a:p>
          </p:txBody>
        </p:sp>
      </p:grpSp>
      <p:grpSp>
        <p:nvGrpSpPr>
          <p:cNvPr id="3078" name="Group 11"/>
          <p:cNvGrpSpPr>
            <a:grpSpLocks/>
          </p:cNvGrpSpPr>
          <p:nvPr/>
        </p:nvGrpSpPr>
        <p:grpSpPr bwMode="auto">
          <a:xfrm>
            <a:off x="228600" y="4876800"/>
            <a:ext cx="4113213" cy="684213"/>
            <a:chOff x="144" y="3072"/>
            <a:chExt cx="2591" cy="431"/>
          </a:xfrm>
        </p:grpSpPr>
        <p:sp>
          <p:nvSpPr>
            <p:cNvPr id="3085" name="Rectangle 12"/>
            <p:cNvSpPr>
              <a:spLocks noChangeArrowheads="1"/>
            </p:cNvSpPr>
            <p:nvPr/>
          </p:nvSpPr>
          <p:spPr bwMode="auto">
            <a:xfrm>
              <a:off x="144" y="3072"/>
              <a:ext cx="2591" cy="431"/>
            </a:xfrm>
            <a:prstGeom prst="rect">
              <a:avLst/>
            </a:prstGeom>
            <a:solidFill>
              <a:srgbClr val="FF6600"/>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3086" name="Rectangle 13"/>
            <p:cNvSpPr>
              <a:spLocks noChangeArrowheads="1"/>
            </p:cNvSpPr>
            <p:nvPr/>
          </p:nvSpPr>
          <p:spPr bwMode="auto">
            <a:xfrm>
              <a:off x="563" y="3173"/>
              <a:ext cx="1759"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cs typeface="Arial" charset="0"/>
                </a:rPr>
                <a:t>Ochrana společníků</a:t>
              </a:r>
            </a:p>
          </p:txBody>
        </p:sp>
      </p:grpSp>
      <p:grpSp>
        <p:nvGrpSpPr>
          <p:cNvPr id="3079" name="Group 14"/>
          <p:cNvGrpSpPr>
            <a:grpSpLocks/>
          </p:cNvGrpSpPr>
          <p:nvPr/>
        </p:nvGrpSpPr>
        <p:grpSpPr bwMode="auto">
          <a:xfrm>
            <a:off x="228600" y="5919788"/>
            <a:ext cx="8532813" cy="730250"/>
            <a:chOff x="144" y="3729"/>
            <a:chExt cx="5375" cy="460"/>
          </a:xfrm>
        </p:grpSpPr>
        <p:sp>
          <p:nvSpPr>
            <p:cNvPr id="3083" name="Rectangle 15"/>
            <p:cNvSpPr>
              <a:spLocks noChangeArrowheads="1"/>
            </p:cNvSpPr>
            <p:nvPr/>
          </p:nvSpPr>
          <p:spPr bwMode="auto">
            <a:xfrm>
              <a:off x="144" y="3744"/>
              <a:ext cx="5375" cy="431"/>
            </a:xfrm>
            <a:prstGeom prst="rect">
              <a:avLst/>
            </a:prstGeom>
            <a:solidFill>
              <a:srgbClr val="FF6600"/>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3084" name="Rectangle 16"/>
            <p:cNvSpPr>
              <a:spLocks noChangeArrowheads="1"/>
            </p:cNvSpPr>
            <p:nvPr/>
          </p:nvSpPr>
          <p:spPr bwMode="auto">
            <a:xfrm>
              <a:off x="487" y="3729"/>
              <a:ext cx="4695" cy="4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cs typeface="Arial" charset="0"/>
                </a:rPr>
                <a:t>Odstranění překážek pro fúzování společností různých</a:t>
              </a:r>
            </a:p>
            <a:p>
              <a:pPr algn="ctr" eaLnBrk="1" hangingPunct="1">
                <a:spcBef>
                  <a:spcPct val="0"/>
                </a:spcBef>
                <a:buClrTx/>
                <a:buFontTx/>
                <a:buNone/>
              </a:pPr>
              <a:r>
                <a:rPr lang="en-US" altLang="cs-CZ" sz="2400">
                  <a:cs typeface="Arial" charset="0"/>
                </a:rPr>
                <a:t>členských států</a:t>
              </a:r>
            </a:p>
          </p:txBody>
        </p:sp>
      </p:grpSp>
      <p:grpSp>
        <p:nvGrpSpPr>
          <p:cNvPr id="3080" name="Group 17"/>
          <p:cNvGrpSpPr>
            <a:grpSpLocks/>
          </p:cNvGrpSpPr>
          <p:nvPr/>
        </p:nvGrpSpPr>
        <p:grpSpPr bwMode="auto">
          <a:xfrm>
            <a:off x="4648200" y="4876800"/>
            <a:ext cx="4113213" cy="684213"/>
            <a:chOff x="2928" y="3072"/>
            <a:chExt cx="2591" cy="431"/>
          </a:xfrm>
        </p:grpSpPr>
        <p:sp>
          <p:nvSpPr>
            <p:cNvPr id="3081" name="Rectangle 18"/>
            <p:cNvSpPr>
              <a:spLocks noChangeArrowheads="1"/>
            </p:cNvSpPr>
            <p:nvPr/>
          </p:nvSpPr>
          <p:spPr bwMode="auto">
            <a:xfrm>
              <a:off x="2928" y="3072"/>
              <a:ext cx="2591" cy="431"/>
            </a:xfrm>
            <a:prstGeom prst="rect">
              <a:avLst/>
            </a:prstGeom>
            <a:solidFill>
              <a:srgbClr val="FF6600"/>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3082" name="Rectangle 19"/>
            <p:cNvSpPr>
              <a:spLocks noChangeArrowheads="1"/>
            </p:cNvSpPr>
            <p:nvPr/>
          </p:nvSpPr>
          <p:spPr bwMode="auto">
            <a:xfrm>
              <a:off x="3305" y="3173"/>
              <a:ext cx="1843"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cs typeface="Arial" charset="0"/>
                </a:rPr>
                <a:t>Ochrana třetích osob</a:t>
              </a:r>
            </a:p>
          </p:txBody>
        </p:sp>
      </p:grpSp>
    </p:spTree>
    <p:extLst>
      <p:ext uri="{BB962C8B-B14F-4D97-AF65-F5344CB8AC3E}">
        <p14:creationId xmlns:p14="http://schemas.microsoft.com/office/powerpoint/2010/main" val="299193953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457200" y="0"/>
            <a:ext cx="8229600"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760" tIns="50760" rIns="81360" bIns="50760" anchor="ctr"/>
          <a:lstStyle>
            <a:lvl1pPr marL="39688" eaLnBrk="0" hangingPunct="0">
              <a:spcBef>
                <a:spcPts val="7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000"/>
              <a:t>Charakteristika jednotlivých přeshraničních přeměn</a:t>
            </a:r>
          </a:p>
        </p:txBody>
      </p:sp>
      <p:grpSp>
        <p:nvGrpSpPr>
          <p:cNvPr id="11267" name="Group 2"/>
          <p:cNvGrpSpPr>
            <a:grpSpLocks/>
          </p:cNvGrpSpPr>
          <p:nvPr/>
        </p:nvGrpSpPr>
        <p:grpSpPr bwMode="auto">
          <a:xfrm>
            <a:off x="304800" y="990600"/>
            <a:ext cx="1522413" cy="303213"/>
            <a:chOff x="192" y="624"/>
            <a:chExt cx="959" cy="191"/>
          </a:xfrm>
        </p:grpSpPr>
        <p:sp>
          <p:nvSpPr>
            <p:cNvPr id="11273" name="Rectangle 3"/>
            <p:cNvSpPr>
              <a:spLocks noChangeArrowheads="1"/>
            </p:cNvSpPr>
            <p:nvPr/>
          </p:nvSpPr>
          <p:spPr bwMode="auto">
            <a:xfrm>
              <a:off x="192" y="624"/>
              <a:ext cx="959" cy="191"/>
            </a:xfrm>
            <a:prstGeom prst="rect">
              <a:avLst/>
            </a:prstGeom>
            <a:solidFill>
              <a:srgbClr val="FFCC66"/>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11274" name="Rectangle 4"/>
            <p:cNvSpPr>
              <a:spLocks noChangeArrowheads="1"/>
            </p:cNvSpPr>
            <p:nvPr/>
          </p:nvSpPr>
          <p:spPr bwMode="auto">
            <a:xfrm>
              <a:off x="513" y="633"/>
              <a:ext cx="323"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1800">
                  <a:cs typeface="Arial" charset="0"/>
                </a:rPr>
                <a:t>fúze</a:t>
              </a:r>
            </a:p>
          </p:txBody>
        </p:sp>
      </p:grpSp>
      <p:sp>
        <p:nvSpPr>
          <p:cNvPr id="11268" name="Rectangle 5"/>
          <p:cNvSpPr>
            <a:spLocks noChangeArrowheads="1"/>
          </p:cNvSpPr>
          <p:nvPr/>
        </p:nvSpPr>
        <p:spPr bwMode="auto">
          <a:xfrm>
            <a:off x="1828800" y="762000"/>
            <a:ext cx="7112000" cy="3594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eaLnBrk="1" hangingPunct="1">
              <a:spcBef>
                <a:spcPts val="1050"/>
              </a:spcBef>
              <a:buClrTx/>
              <a:buFontTx/>
              <a:buNone/>
            </a:pPr>
            <a:r>
              <a:rPr lang="en-US" altLang="cs-CZ" sz="1800">
                <a:solidFill>
                  <a:srgbClr val="FF3300"/>
                </a:solidFill>
                <a:cs typeface="Arial" charset="0"/>
              </a:rPr>
              <a:t>Účastníci</a:t>
            </a:r>
            <a:r>
              <a:rPr lang="en-US" altLang="cs-CZ" sz="1800">
                <a:cs typeface="Arial" charset="0"/>
              </a:rPr>
              <a:t>: </a:t>
            </a:r>
          </a:p>
          <a:p>
            <a:pPr eaLnBrk="1" hangingPunct="1">
              <a:spcBef>
                <a:spcPts val="1050"/>
              </a:spcBef>
              <a:buClrTx/>
              <a:buFontTx/>
              <a:buNone/>
            </a:pPr>
            <a:r>
              <a:rPr lang="en-US" altLang="cs-CZ" sz="1800">
                <a:cs typeface="Arial" charset="0"/>
              </a:rPr>
              <a:t>a) české společnosti + zahraniční společnosti</a:t>
            </a:r>
          </a:p>
          <a:p>
            <a:pPr eaLnBrk="1" hangingPunct="1">
              <a:spcBef>
                <a:spcPts val="1050"/>
              </a:spcBef>
              <a:buClrTx/>
              <a:buFontTx/>
              <a:buNone/>
            </a:pPr>
            <a:r>
              <a:rPr lang="en-US" altLang="cs-CZ" sz="1800">
                <a:cs typeface="Arial" charset="0"/>
              </a:rPr>
              <a:t>b) zahraniční právnické osoby, pokud nástupnická společnost bude mít sídlo na území ČR - § 180</a:t>
            </a:r>
          </a:p>
          <a:p>
            <a:pPr eaLnBrk="1" hangingPunct="1">
              <a:spcBef>
                <a:spcPts val="1050"/>
              </a:spcBef>
              <a:buClrTx/>
              <a:buFontTx/>
              <a:buNone/>
            </a:pPr>
            <a:r>
              <a:rPr lang="en-US" altLang="cs-CZ" sz="1800">
                <a:cs typeface="Arial" charset="0"/>
              </a:rPr>
              <a:t>Přeshraniční fúze je možná pouze mezi korporacemi takových právních forem, které se mohou účastnit fúze podle vnitrostátního práva členských států, kterým se řídí jejich vnitřní poměry - § 182</a:t>
            </a:r>
          </a:p>
          <a:p>
            <a:pPr eaLnBrk="1" hangingPunct="1">
              <a:spcBef>
                <a:spcPts val="1050"/>
              </a:spcBef>
              <a:buClrTx/>
              <a:buFontTx/>
              <a:buNone/>
            </a:pPr>
            <a:r>
              <a:rPr lang="en-US" altLang="cs-CZ" sz="1800">
                <a:solidFill>
                  <a:srgbClr val="FF3300"/>
                </a:solidFill>
                <a:cs typeface="Arial" charset="0"/>
              </a:rPr>
              <a:t>Účinky fúze</a:t>
            </a:r>
          </a:p>
          <a:p>
            <a:pPr eaLnBrk="1" hangingPunct="1">
              <a:spcBef>
                <a:spcPts val="1050"/>
              </a:spcBef>
              <a:buClrTx/>
              <a:buFontTx/>
              <a:buNone/>
            </a:pPr>
            <a:r>
              <a:rPr lang="en-US" altLang="cs-CZ" sz="1800">
                <a:cs typeface="Arial" charset="0"/>
              </a:rPr>
              <a:t>Pokud má nástupnická společnost sídlo v jiném členském státě, nastávají účinky fúze v České republice dnem, kdy nastaly účinky fúze v zahraničí - § 213</a:t>
            </a:r>
          </a:p>
        </p:txBody>
      </p:sp>
    </p:spTree>
    <p:extLst>
      <p:ext uri="{BB962C8B-B14F-4D97-AF65-F5344CB8AC3E}">
        <p14:creationId xmlns:p14="http://schemas.microsoft.com/office/powerpoint/2010/main" val="2657728766"/>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Charakteristika přeshraničních přeměn</a:t>
            </a:r>
            <a:endParaRPr lang="cs-CZ" dirty="0"/>
          </a:p>
        </p:txBody>
      </p:sp>
      <p:grpSp>
        <p:nvGrpSpPr>
          <p:cNvPr id="3" name="Group 6"/>
          <p:cNvGrpSpPr>
            <a:grpSpLocks/>
          </p:cNvGrpSpPr>
          <p:nvPr/>
        </p:nvGrpSpPr>
        <p:grpSpPr bwMode="auto">
          <a:xfrm>
            <a:off x="304521" y="1340768"/>
            <a:ext cx="3275013" cy="379413"/>
            <a:chOff x="192" y="2880"/>
            <a:chExt cx="2063" cy="239"/>
          </a:xfrm>
        </p:grpSpPr>
        <p:sp>
          <p:nvSpPr>
            <p:cNvPr id="4" name="Rectangle 7"/>
            <p:cNvSpPr>
              <a:spLocks noChangeArrowheads="1"/>
            </p:cNvSpPr>
            <p:nvPr/>
          </p:nvSpPr>
          <p:spPr bwMode="auto">
            <a:xfrm>
              <a:off x="192" y="2880"/>
              <a:ext cx="2063" cy="239"/>
            </a:xfrm>
            <a:prstGeom prst="rect">
              <a:avLst/>
            </a:prstGeom>
            <a:solidFill>
              <a:srgbClr val="FFCC66"/>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5" name="Rectangle 8"/>
            <p:cNvSpPr>
              <a:spLocks noChangeArrowheads="1"/>
            </p:cNvSpPr>
            <p:nvPr/>
          </p:nvSpPr>
          <p:spPr bwMode="auto">
            <a:xfrm>
              <a:off x="777" y="2914"/>
              <a:ext cx="899"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1800" dirty="0" err="1">
                  <a:cs typeface="Arial" charset="0"/>
                </a:rPr>
                <a:t>Převod</a:t>
              </a:r>
              <a:r>
                <a:rPr lang="en-US" altLang="cs-CZ" sz="1800" dirty="0">
                  <a:cs typeface="Arial" charset="0"/>
                </a:rPr>
                <a:t> </a:t>
              </a:r>
              <a:r>
                <a:rPr lang="en-US" altLang="cs-CZ" sz="1800" dirty="0" err="1">
                  <a:cs typeface="Arial" charset="0"/>
                </a:rPr>
                <a:t>jmění</a:t>
              </a:r>
              <a:endParaRPr lang="en-US" altLang="cs-CZ" sz="1800" dirty="0">
                <a:cs typeface="Arial" charset="0"/>
              </a:endParaRPr>
            </a:p>
          </p:txBody>
        </p:sp>
      </p:grpSp>
      <p:sp>
        <p:nvSpPr>
          <p:cNvPr id="6" name="Rectangle 9"/>
          <p:cNvSpPr>
            <a:spLocks noChangeArrowheads="1"/>
          </p:cNvSpPr>
          <p:nvPr/>
        </p:nvSpPr>
        <p:spPr bwMode="auto">
          <a:xfrm>
            <a:off x="107504" y="2132856"/>
            <a:ext cx="8924640" cy="18755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lstStyle>
            <a:lvl1pPr marL="382588" indent="-341313" eaLnBrk="0" hangingPunct="0">
              <a:spcBef>
                <a:spcPts val="7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9pPr>
          </a:lstStyle>
          <a:p>
            <a:pPr eaLnBrk="1" hangingPunct="1">
              <a:spcBef>
                <a:spcPts val="1050"/>
              </a:spcBef>
              <a:buClrTx/>
              <a:buFontTx/>
              <a:buNone/>
            </a:pPr>
            <a:r>
              <a:rPr lang="en-US" altLang="cs-CZ" sz="1800" dirty="0" err="1">
                <a:solidFill>
                  <a:srgbClr val="FF3300"/>
                </a:solidFill>
                <a:cs typeface="Arial" charset="0"/>
              </a:rPr>
              <a:t>Pojem</a:t>
            </a:r>
            <a:r>
              <a:rPr lang="en-US" altLang="cs-CZ" sz="1800" dirty="0">
                <a:solidFill>
                  <a:srgbClr val="FF3300"/>
                </a:solidFill>
                <a:cs typeface="Arial" charset="0"/>
              </a:rPr>
              <a:t> - § 359a</a:t>
            </a:r>
          </a:p>
          <a:p>
            <a:pPr eaLnBrk="1" hangingPunct="1">
              <a:spcBef>
                <a:spcPts val="1050"/>
              </a:spcBef>
              <a:buFont typeface="Times New Roman" pitchFamily="16" charset="0"/>
              <a:buAutoNum type="arabicParenR"/>
            </a:pPr>
            <a:r>
              <a:rPr lang="en-US" altLang="cs-CZ" sz="1800" dirty="0" err="1">
                <a:cs typeface="Arial" charset="0"/>
              </a:rPr>
              <a:t>Zrušení</a:t>
            </a:r>
            <a:r>
              <a:rPr lang="en-US" altLang="cs-CZ" sz="1800" dirty="0">
                <a:cs typeface="Arial" charset="0"/>
              </a:rPr>
              <a:t> </a:t>
            </a:r>
            <a:r>
              <a:rPr lang="en-US" altLang="cs-CZ" sz="1800" dirty="0" err="1">
                <a:cs typeface="Arial" charset="0"/>
              </a:rPr>
              <a:t>české</a:t>
            </a:r>
            <a:r>
              <a:rPr lang="en-US" altLang="cs-CZ" sz="1800" dirty="0">
                <a:cs typeface="Arial" charset="0"/>
              </a:rPr>
              <a:t> </a:t>
            </a:r>
            <a:r>
              <a:rPr lang="en-US" altLang="cs-CZ" sz="1800" dirty="0" err="1">
                <a:cs typeface="Arial" charset="0"/>
              </a:rPr>
              <a:t>společnosti</a:t>
            </a:r>
            <a:r>
              <a:rPr lang="en-US" altLang="cs-CZ" sz="1800" dirty="0">
                <a:cs typeface="Arial" charset="0"/>
              </a:rPr>
              <a:t> bez </a:t>
            </a:r>
            <a:r>
              <a:rPr lang="en-US" altLang="cs-CZ" sz="1800" dirty="0" err="1">
                <a:cs typeface="Arial" charset="0"/>
              </a:rPr>
              <a:t>likvidace</a:t>
            </a:r>
            <a:r>
              <a:rPr lang="en-US" altLang="cs-CZ" sz="1800" dirty="0">
                <a:cs typeface="Arial" charset="0"/>
              </a:rPr>
              <a:t>, </a:t>
            </a:r>
            <a:r>
              <a:rPr lang="en-US" altLang="cs-CZ" sz="1800" dirty="0" err="1">
                <a:cs typeface="Arial" charset="0"/>
              </a:rPr>
              <a:t>pokud</a:t>
            </a:r>
            <a:r>
              <a:rPr lang="en-US" altLang="cs-CZ" sz="1800" dirty="0">
                <a:cs typeface="Arial" charset="0"/>
              </a:rPr>
              <a:t> </a:t>
            </a:r>
            <a:r>
              <a:rPr lang="en-US" altLang="cs-CZ" sz="1800" dirty="0" err="1">
                <a:cs typeface="Arial" charset="0"/>
              </a:rPr>
              <a:t>její</a:t>
            </a:r>
            <a:r>
              <a:rPr lang="en-US" altLang="cs-CZ" sz="1800" dirty="0">
                <a:cs typeface="Arial" charset="0"/>
              </a:rPr>
              <a:t> </a:t>
            </a:r>
            <a:r>
              <a:rPr lang="en-US" altLang="cs-CZ" sz="1800" dirty="0" err="1">
                <a:cs typeface="Arial" charset="0"/>
              </a:rPr>
              <a:t>jmění</a:t>
            </a:r>
            <a:r>
              <a:rPr lang="en-US" altLang="cs-CZ" sz="1800" dirty="0">
                <a:cs typeface="Arial" charset="0"/>
              </a:rPr>
              <a:t> </a:t>
            </a:r>
            <a:r>
              <a:rPr lang="en-US" altLang="cs-CZ" sz="1800" dirty="0" err="1">
                <a:cs typeface="Arial" charset="0"/>
              </a:rPr>
              <a:t>převezme</a:t>
            </a:r>
            <a:r>
              <a:rPr lang="en-US" altLang="cs-CZ" sz="1800" dirty="0">
                <a:cs typeface="Arial" charset="0"/>
              </a:rPr>
              <a:t> </a:t>
            </a:r>
            <a:r>
              <a:rPr lang="en-US" altLang="cs-CZ" sz="1800" dirty="0" err="1">
                <a:cs typeface="Arial" charset="0"/>
              </a:rPr>
              <a:t>zahraniční</a:t>
            </a:r>
            <a:r>
              <a:rPr lang="en-US" altLang="cs-CZ" sz="1800" dirty="0">
                <a:cs typeface="Arial" charset="0"/>
              </a:rPr>
              <a:t> </a:t>
            </a:r>
            <a:r>
              <a:rPr lang="en-US" altLang="cs-CZ" sz="1800" dirty="0" err="1">
                <a:cs typeface="Arial" charset="0"/>
              </a:rPr>
              <a:t>osoba</a:t>
            </a:r>
            <a:r>
              <a:rPr lang="en-US" altLang="cs-CZ" sz="1800" dirty="0">
                <a:cs typeface="Arial" charset="0"/>
              </a:rPr>
              <a:t>, </a:t>
            </a:r>
            <a:r>
              <a:rPr lang="en-US" altLang="cs-CZ" sz="1800" dirty="0" err="1">
                <a:cs typeface="Arial" charset="0"/>
              </a:rPr>
              <a:t>která</a:t>
            </a:r>
            <a:r>
              <a:rPr lang="en-US" altLang="cs-CZ" sz="1800" dirty="0">
                <a:cs typeface="Arial" charset="0"/>
              </a:rPr>
              <a:t> je </a:t>
            </a:r>
            <a:r>
              <a:rPr lang="en-US" altLang="cs-CZ" sz="1800" dirty="0" err="1">
                <a:cs typeface="Arial" charset="0"/>
              </a:rPr>
              <a:t>jediným</a:t>
            </a:r>
            <a:r>
              <a:rPr lang="en-US" altLang="cs-CZ" sz="1800" dirty="0">
                <a:cs typeface="Arial" charset="0"/>
              </a:rPr>
              <a:t> </a:t>
            </a:r>
            <a:r>
              <a:rPr lang="en-US" altLang="cs-CZ" sz="1800" dirty="0" err="1">
                <a:cs typeface="Arial" charset="0"/>
              </a:rPr>
              <a:t>přejímajícím</a:t>
            </a:r>
            <a:r>
              <a:rPr lang="en-US" altLang="cs-CZ" sz="1800" dirty="0">
                <a:cs typeface="Arial" charset="0"/>
              </a:rPr>
              <a:t> </a:t>
            </a:r>
            <a:r>
              <a:rPr lang="en-US" altLang="cs-CZ" sz="1800" dirty="0" err="1">
                <a:cs typeface="Arial" charset="0"/>
              </a:rPr>
              <a:t>společníkem</a:t>
            </a:r>
            <a:r>
              <a:rPr lang="en-US" altLang="cs-CZ" sz="1800" dirty="0">
                <a:cs typeface="Arial" charset="0"/>
              </a:rPr>
              <a:t>.</a:t>
            </a:r>
          </a:p>
          <a:p>
            <a:pPr eaLnBrk="1" hangingPunct="1">
              <a:spcBef>
                <a:spcPts val="1050"/>
              </a:spcBef>
              <a:buFont typeface="Times New Roman" pitchFamily="16" charset="0"/>
              <a:buAutoNum type="arabicParenR"/>
            </a:pPr>
            <a:r>
              <a:rPr lang="en-US" altLang="cs-CZ" sz="1800" dirty="0" err="1">
                <a:cs typeface="Arial" charset="0"/>
              </a:rPr>
              <a:t>Zrušení</a:t>
            </a:r>
            <a:r>
              <a:rPr lang="en-US" altLang="cs-CZ" sz="1800" dirty="0">
                <a:cs typeface="Arial" charset="0"/>
              </a:rPr>
              <a:t> </a:t>
            </a:r>
            <a:r>
              <a:rPr lang="en-US" altLang="cs-CZ" sz="1800" dirty="0" err="1">
                <a:cs typeface="Arial" charset="0"/>
              </a:rPr>
              <a:t>zahraniční</a:t>
            </a:r>
            <a:r>
              <a:rPr lang="en-US" altLang="cs-CZ" sz="1800" dirty="0">
                <a:cs typeface="Arial" charset="0"/>
              </a:rPr>
              <a:t> </a:t>
            </a:r>
            <a:r>
              <a:rPr lang="en-US" altLang="cs-CZ" sz="1800" dirty="0" err="1">
                <a:cs typeface="Arial" charset="0"/>
              </a:rPr>
              <a:t>právnické</a:t>
            </a:r>
            <a:r>
              <a:rPr lang="en-US" altLang="cs-CZ" sz="1800" dirty="0">
                <a:cs typeface="Arial" charset="0"/>
              </a:rPr>
              <a:t> </a:t>
            </a:r>
            <a:r>
              <a:rPr lang="en-US" altLang="cs-CZ" sz="1800" dirty="0" err="1">
                <a:cs typeface="Arial" charset="0"/>
              </a:rPr>
              <a:t>osoby</a:t>
            </a:r>
            <a:r>
              <a:rPr lang="en-US" altLang="cs-CZ" sz="1800" dirty="0">
                <a:cs typeface="Arial" charset="0"/>
              </a:rPr>
              <a:t> bez </a:t>
            </a:r>
            <a:r>
              <a:rPr lang="en-US" altLang="cs-CZ" sz="1800" dirty="0" err="1">
                <a:cs typeface="Arial" charset="0"/>
              </a:rPr>
              <a:t>likvidace</a:t>
            </a:r>
            <a:r>
              <a:rPr lang="en-US" altLang="cs-CZ" sz="1800" dirty="0">
                <a:cs typeface="Arial" charset="0"/>
              </a:rPr>
              <a:t>, </a:t>
            </a:r>
            <a:r>
              <a:rPr lang="en-US" altLang="cs-CZ" sz="1800" dirty="0" err="1">
                <a:cs typeface="Arial" charset="0"/>
              </a:rPr>
              <a:t>pokud</a:t>
            </a:r>
            <a:r>
              <a:rPr lang="en-US" altLang="cs-CZ" sz="1800" dirty="0">
                <a:cs typeface="Arial" charset="0"/>
              </a:rPr>
              <a:t> </a:t>
            </a:r>
            <a:r>
              <a:rPr lang="en-US" altLang="cs-CZ" sz="1800" dirty="0" err="1">
                <a:cs typeface="Arial" charset="0"/>
              </a:rPr>
              <a:t>její</a:t>
            </a:r>
            <a:r>
              <a:rPr lang="en-US" altLang="cs-CZ" sz="1800" dirty="0">
                <a:cs typeface="Arial" charset="0"/>
              </a:rPr>
              <a:t> </a:t>
            </a:r>
            <a:r>
              <a:rPr lang="en-US" altLang="cs-CZ" sz="1800" dirty="0" err="1">
                <a:cs typeface="Arial" charset="0"/>
              </a:rPr>
              <a:t>jmění</a:t>
            </a:r>
            <a:r>
              <a:rPr lang="en-US" altLang="cs-CZ" sz="1800" dirty="0">
                <a:cs typeface="Arial" charset="0"/>
              </a:rPr>
              <a:t> </a:t>
            </a:r>
            <a:r>
              <a:rPr lang="en-US" altLang="cs-CZ" sz="1800" dirty="0" err="1">
                <a:cs typeface="Arial" charset="0"/>
              </a:rPr>
              <a:t>převezme</a:t>
            </a:r>
            <a:r>
              <a:rPr lang="en-US" altLang="cs-CZ" sz="1800" dirty="0">
                <a:cs typeface="Arial" charset="0"/>
              </a:rPr>
              <a:t> </a:t>
            </a:r>
            <a:r>
              <a:rPr lang="en-US" altLang="cs-CZ" sz="1800" dirty="0" err="1">
                <a:cs typeface="Arial" charset="0"/>
              </a:rPr>
              <a:t>česká</a:t>
            </a:r>
            <a:r>
              <a:rPr lang="en-US" altLang="cs-CZ" sz="1800" dirty="0">
                <a:cs typeface="Arial" charset="0"/>
              </a:rPr>
              <a:t> </a:t>
            </a:r>
            <a:r>
              <a:rPr lang="en-US" altLang="cs-CZ" sz="1800" dirty="0" err="1">
                <a:cs typeface="Arial" charset="0"/>
              </a:rPr>
              <a:t>osoba</a:t>
            </a:r>
            <a:r>
              <a:rPr lang="en-US" altLang="cs-CZ" sz="1800" dirty="0">
                <a:cs typeface="Arial" charset="0"/>
              </a:rPr>
              <a:t>, </a:t>
            </a:r>
            <a:r>
              <a:rPr lang="en-US" altLang="cs-CZ" sz="1800" dirty="0" err="1">
                <a:cs typeface="Arial" charset="0"/>
              </a:rPr>
              <a:t>která</a:t>
            </a:r>
            <a:r>
              <a:rPr lang="en-US" altLang="cs-CZ" sz="1800" dirty="0">
                <a:cs typeface="Arial" charset="0"/>
              </a:rPr>
              <a:t> je </a:t>
            </a:r>
            <a:r>
              <a:rPr lang="en-US" altLang="cs-CZ" sz="1800" dirty="0" err="1">
                <a:cs typeface="Arial" charset="0"/>
              </a:rPr>
              <a:t>jediným</a:t>
            </a:r>
            <a:r>
              <a:rPr lang="en-US" altLang="cs-CZ" sz="1800" dirty="0">
                <a:cs typeface="Arial" charset="0"/>
              </a:rPr>
              <a:t> </a:t>
            </a:r>
            <a:r>
              <a:rPr lang="en-US" altLang="cs-CZ" sz="1800" dirty="0" err="1">
                <a:cs typeface="Arial" charset="0"/>
              </a:rPr>
              <a:t>přejímajícím</a:t>
            </a:r>
            <a:r>
              <a:rPr lang="en-US" altLang="cs-CZ" sz="1800" dirty="0">
                <a:cs typeface="Arial" charset="0"/>
              </a:rPr>
              <a:t> </a:t>
            </a:r>
            <a:r>
              <a:rPr lang="en-US" altLang="cs-CZ" sz="1800" dirty="0" err="1">
                <a:cs typeface="Arial" charset="0"/>
              </a:rPr>
              <a:t>společníkem</a:t>
            </a:r>
            <a:r>
              <a:rPr lang="en-US" altLang="cs-CZ" sz="1800" dirty="0">
                <a:cs typeface="Arial" charset="0"/>
              </a:rPr>
              <a:t>.</a:t>
            </a:r>
          </a:p>
        </p:txBody>
      </p:sp>
    </p:spTree>
    <p:extLst>
      <p:ext uri="{BB962C8B-B14F-4D97-AF65-F5344CB8AC3E}">
        <p14:creationId xmlns:p14="http://schemas.microsoft.com/office/powerpoint/2010/main" val="4165491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457200" y="0"/>
            <a:ext cx="8229600" cy="1036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760" tIns="50760" rIns="81360" bIns="50760" anchor="ctr"/>
          <a:lstStyle>
            <a:lvl1pPr marL="39688" eaLnBrk="0" hangingPunct="0">
              <a:spcBef>
                <a:spcPts val="7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dirty="0" err="1"/>
              <a:t>Charakteristika</a:t>
            </a:r>
            <a:r>
              <a:rPr lang="en-US" altLang="cs-CZ" sz="2400" dirty="0"/>
              <a:t> </a:t>
            </a:r>
            <a:r>
              <a:rPr lang="en-US" altLang="cs-CZ" sz="2400" dirty="0" err="1"/>
              <a:t>jednotlivých</a:t>
            </a:r>
            <a:r>
              <a:rPr lang="en-US" altLang="cs-CZ" sz="2400" dirty="0"/>
              <a:t> </a:t>
            </a:r>
            <a:r>
              <a:rPr lang="en-US" altLang="cs-CZ" sz="2400" dirty="0" err="1"/>
              <a:t>přeshraničních</a:t>
            </a:r>
            <a:r>
              <a:rPr lang="en-US" altLang="cs-CZ" sz="2400" dirty="0"/>
              <a:t> </a:t>
            </a:r>
            <a:r>
              <a:rPr lang="en-US" altLang="cs-CZ" sz="2400" dirty="0" err="1"/>
              <a:t>přeměn</a:t>
            </a:r>
            <a:endParaRPr lang="en-US" altLang="cs-CZ" sz="2400" dirty="0"/>
          </a:p>
        </p:txBody>
      </p:sp>
      <p:grpSp>
        <p:nvGrpSpPr>
          <p:cNvPr id="12291" name="Group 2"/>
          <p:cNvGrpSpPr>
            <a:grpSpLocks/>
          </p:cNvGrpSpPr>
          <p:nvPr/>
        </p:nvGrpSpPr>
        <p:grpSpPr bwMode="auto">
          <a:xfrm>
            <a:off x="227013" y="762000"/>
            <a:ext cx="2971800" cy="531813"/>
            <a:chOff x="143" y="480"/>
            <a:chExt cx="1872" cy="335"/>
          </a:xfrm>
        </p:grpSpPr>
        <p:sp>
          <p:nvSpPr>
            <p:cNvPr id="12293" name="Rectangle 3"/>
            <p:cNvSpPr>
              <a:spLocks noChangeArrowheads="1"/>
            </p:cNvSpPr>
            <p:nvPr/>
          </p:nvSpPr>
          <p:spPr bwMode="auto">
            <a:xfrm>
              <a:off x="143" y="480"/>
              <a:ext cx="1872" cy="335"/>
            </a:xfrm>
            <a:prstGeom prst="rect">
              <a:avLst/>
            </a:prstGeom>
            <a:solidFill>
              <a:srgbClr val="FFCC66"/>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12294" name="Rectangle 4"/>
            <p:cNvSpPr>
              <a:spLocks noChangeArrowheads="1"/>
            </p:cNvSpPr>
            <p:nvPr/>
          </p:nvSpPr>
          <p:spPr bwMode="auto">
            <a:xfrm>
              <a:off x="733" y="561"/>
              <a:ext cx="698"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1800">
                  <a:cs typeface="Arial" charset="0"/>
                </a:rPr>
                <a:t>Rozdělení</a:t>
              </a:r>
            </a:p>
          </p:txBody>
        </p:sp>
      </p:grpSp>
      <p:sp>
        <p:nvSpPr>
          <p:cNvPr id="12292" name="Rectangle 5"/>
          <p:cNvSpPr>
            <a:spLocks noChangeArrowheads="1"/>
          </p:cNvSpPr>
          <p:nvPr/>
        </p:nvSpPr>
        <p:spPr bwMode="auto">
          <a:xfrm>
            <a:off x="228600" y="1371600"/>
            <a:ext cx="8940800" cy="505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lstStyle>
            <a:lvl1pPr marL="382588" indent="-341313" eaLnBrk="0" hangingPunct="0">
              <a:spcBef>
                <a:spcPts val="7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000">
                <a:solidFill>
                  <a:srgbClr val="000000"/>
                </a:solidFill>
                <a:latin typeface="Arial" charset="0"/>
                <a:ea typeface="ヒラギノ角ゴ ProN W3" charset="0"/>
                <a:cs typeface="ヒラギノ角ゴ ProN W3" charset="0"/>
              </a:defRPr>
            </a:lvl9pPr>
          </a:lstStyle>
          <a:p>
            <a:pPr eaLnBrk="1" hangingPunct="1">
              <a:spcBef>
                <a:spcPts val="1050"/>
              </a:spcBef>
              <a:buClrTx/>
              <a:buFontTx/>
              <a:buNone/>
            </a:pPr>
            <a:r>
              <a:rPr lang="en-US" altLang="cs-CZ" sz="1800">
                <a:solidFill>
                  <a:srgbClr val="FF3300"/>
                </a:solidFill>
                <a:cs typeface="Arial" charset="0"/>
              </a:rPr>
              <a:t>Účastníci - § 336a</a:t>
            </a:r>
          </a:p>
          <a:p>
            <a:pPr eaLnBrk="1" hangingPunct="1">
              <a:spcBef>
                <a:spcPts val="1050"/>
              </a:spcBef>
              <a:buFont typeface="Times New Roman" pitchFamily="16" charset="0"/>
              <a:buAutoNum type="arabicParenR"/>
            </a:pPr>
            <a:r>
              <a:rPr lang="en-US" altLang="cs-CZ" sz="1800">
                <a:cs typeface="Arial" charset="0"/>
              </a:rPr>
              <a:t>Zahraniční právnická osoba, pokud se právní poměry alespoň jedné nástupnické osoby řídí českým právem</a:t>
            </a:r>
          </a:p>
          <a:p>
            <a:pPr eaLnBrk="1" hangingPunct="1">
              <a:spcBef>
                <a:spcPts val="1050"/>
              </a:spcBef>
              <a:buFont typeface="Times New Roman" pitchFamily="16" charset="0"/>
              <a:buAutoNum type="arabicParenR"/>
            </a:pPr>
            <a:r>
              <a:rPr lang="en-US" altLang="cs-CZ" sz="1800">
                <a:cs typeface="Arial" charset="0"/>
              </a:rPr>
              <a:t>Česká společnost nebo družstvo, pokud se právní poměry alespoň jedné nástupnické právnické osoby budou řídit právním řádem jiného členského státu</a:t>
            </a:r>
          </a:p>
          <a:p>
            <a:pPr eaLnBrk="1" hangingPunct="1">
              <a:spcBef>
                <a:spcPts val="1050"/>
              </a:spcBef>
              <a:buClrTx/>
              <a:buFontTx/>
              <a:buNone/>
            </a:pPr>
            <a:r>
              <a:rPr lang="en-US" altLang="cs-CZ" sz="1800">
                <a:cs typeface="Arial" charset="0"/>
              </a:rPr>
              <a:t>Rozdělení se mohou účastnit pouze právnické osoby takových právních forem, které se mohou účastnit přeshraničního rozdělení podle vnitrostátního práva členských států, jejichž právními řády se řídí vnitřní poměry osob zúčastněných na rozdělení nebo nástupnických osob.</a:t>
            </a:r>
          </a:p>
          <a:p>
            <a:pPr eaLnBrk="1" hangingPunct="1">
              <a:spcBef>
                <a:spcPts val="1050"/>
              </a:spcBef>
              <a:buClrTx/>
              <a:buFontTx/>
              <a:buNone/>
            </a:pPr>
            <a:r>
              <a:rPr lang="en-US" altLang="cs-CZ" sz="1800">
                <a:solidFill>
                  <a:srgbClr val="FF3300"/>
                </a:solidFill>
                <a:cs typeface="Arial" charset="0"/>
              </a:rPr>
              <a:t>Účinky rozdělení - § 336l</a:t>
            </a:r>
          </a:p>
          <a:p>
            <a:pPr eaLnBrk="1" hangingPunct="1">
              <a:spcBef>
                <a:spcPts val="1050"/>
              </a:spcBef>
              <a:buClrTx/>
              <a:buFontTx/>
              <a:buNone/>
            </a:pPr>
            <a:r>
              <a:rPr lang="en-US" altLang="cs-CZ" sz="1800">
                <a:cs typeface="Arial" charset="0"/>
              </a:rPr>
              <a:t>Česká nástupnická osoba: dnem zápisu přeshraničního rozdělení u nástupnické právnické osoby do obchodního rejstříku</a:t>
            </a:r>
          </a:p>
          <a:p>
            <a:pPr eaLnBrk="1" hangingPunct="1">
              <a:spcBef>
                <a:spcPts val="1050"/>
              </a:spcBef>
              <a:buClrTx/>
              <a:buFontTx/>
              <a:buNone/>
            </a:pPr>
            <a:r>
              <a:rPr lang="en-US" altLang="cs-CZ" sz="1800">
                <a:cs typeface="Arial" charset="0"/>
              </a:rPr>
              <a:t>Česká zanikající osoba: zápis je  možno provést teprve po zápisu rozdělení do obchodního rejstříku nebo zahraničního obchodního rejstříku u všech nástupnických osob. Česká osoba zaniká okamžikem, kdy nastanou účinky přeshraničního rozdělení u poslední nástupnické společnosti nebo družstva.</a:t>
            </a:r>
          </a:p>
        </p:txBody>
      </p:sp>
    </p:spTree>
    <p:extLst>
      <p:ext uri="{BB962C8B-B14F-4D97-AF65-F5344CB8AC3E}">
        <p14:creationId xmlns:p14="http://schemas.microsoft.com/office/powerpoint/2010/main" val="1436238027"/>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381000" y="381000"/>
            <a:ext cx="82296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760" tIns="50760" rIns="81360" bIns="50760" anchor="ctr"/>
          <a:lstStyle>
            <a:lvl1pPr marL="39688" eaLnBrk="0" hangingPunct="0">
              <a:spcBef>
                <a:spcPts val="7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000" dirty="0" err="1"/>
              <a:t>Charakteristika</a:t>
            </a:r>
            <a:r>
              <a:rPr lang="en-US" altLang="cs-CZ" sz="2000" dirty="0"/>
              <a:t> </a:t>
            </a:r>
            <a:r>
              <a:rPr lang="en-US" altLang="cs-CZ" sz="2000" dirty="0" err="1"/>
              <a:t>jednotlivých</a:t>
            </a:r>
            <a:r>
              <a:rPr lang="en-US" altLang="cs-CZ" sz="2000" dirty="0"/>
              <a:t> </a:t>
            </a:r>
            <a:r>
              <a:rPr lang="en-US" altLang="cs-CZ" sz="2000" dirty="0" err="1"/>
              <a:t>přeshraničních</a:t>
            </a:r>
            <a:r>
              <a:rPr lang="en-US" altLang="cs-CZ" sz="2000" dirty="0"/>
              <a:t> </a:t>
            </a:r>
            <a:r>
              <a:rPr lang="en-US" altLang="cs-CZ" sz="2000" dirty="0" err="1"/>
              <a:t>přeměn</a:t>
            </a:r>
            <a:endParaRPr lang="en-US" altLang="cs-CZ" sz="2000" dirty="0"/>
          </a:p>
        </p:txBody>
      </p:sp>
      <p:grpSp>
        <p:nvGrpSpPr>
          <p:cNvPr id="13315" name="Group 2"/>
          <p:cNvGrpSpPr>
            <a:grpSpLocks/>
          </p:cNvGrpSpPr>
          <p:nvPr/>
        </p:nvGrpSpPr>
        <p:grpSpPr bwMode="auto">
          <a:xfrm>
            <a:off x="233363" y="1268414"/>
            <a:ext cx="5332413" cy="455613"/>
            <a:chOff x="147" y="799"/>
            <a:chExt cx="3359" cy="287"/>
          </a:xfrm>
        </p:grpSpPr>
        <p:sp>
          <p:nvSpPr>
            <p:cNvPr id="13321" name="Rectangle 3"/>
            <p:cNvSpPr>
              <a:spLocks noChangeArrowheads="1"/>
            </p:cNvSpPr>
            <p:nvPr/>
          </p:nvSpPr>
          <p:spPr bwMode="auto">
            <a:xfrm>
              <a:off x="147" y="799"/>
              <a:ext cx="3359" cy="287"/>
            </a:xfrm>
            <a:prstGeom prst="rect">
              <a:avLst/>
            </a:prstGeom>
            <a:solidFill>
              <a:srgbClr val="FFCC66"/>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13322" name="Rectangle 4"/>
            <p:cNvSpPr>
              <a:spLocks noChangeArrowheads="1"/>
            </p:cNvSpPr>
            <p:nvPr/>
          </p:nvSpPr>
          <p:spPr bwMode="auto">
            <a:xfrm>
              <a:off x="567" y="856"/>
              <a:ext cx="2355"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1800" dirty="0" err="1">
                  <a:cs typeface="Arial" charset="0"/>
                </a:rPr>
                <a:t>Přemístění</a:t>
              </a:r>
              <a:r>
                <a:rPr lang="en-US" altLang="cs-CZ" sz="1800" dirty="0">
                  <a:cs typeface="Arial" charset="0"/>
                </a:rPr>
                <a:t> </a:t>
              </a:r>
              <a:r>
                <a:rPr lang="en-US" altLang="cs-CZ" sz="1800" dirty="0" err="1">
                  <a:cs typeface="Arial" charset="0"/>
                </a:rPr>
                <a:t>sídla</a:t>
              </a:r>
              <a:r>
                <a:rPr lang="en-US" altLang="cs-CZ" sz="1800" dirty="0">
                  <a:cs typeface="Arial" charset="0"/>
                </a:rPr>
                <a:t> do </a:t>
              </a:r>
              <a:r>
                <a:rPr lang="en-US" altLang="cs-CZ" sz="1800" dirty="0" err="1">
                  <a:cs typeface="Arial" charset="0"/>
                </a:rPr>
                <a:t>České</a:t>
              </a:r>
              <a:r>
                <a:rPr lang="en-US" altLang="cs-CZ" sz="1800" dirty="0">
                  <a:cs typeface="Arial" charset="0"/>
                </a:rPr>
                <a:t> </a:t>
              </a:r>
              <a:r>
                <a:rPr lang="en-US" altLang="cs-CZ" sz="1800" dirty="0" err="1">
                  <a:cs typeface="Arial" charset="0"/>
                </a:rPr>
                <a:t>republiky</a:t>
              </a:r>
              <a:endParaRPr lang="en-US" altLang="cs-CZ" sz="1800" dirty="0">
                <a:cs typeface="Arial" charset="0"/>
              </a:endParaRPr>
            </a:p>
          </p:txBody>
        </p:sp>
      </p:grpSp>
      <p:sp>
        <p:nvSpPr>
          <p:cNvPr id="13316" name="Rectangle 5"/>
          <p:cNvSpPr>
            <a:spLocks noChangeArrowheads="1"/>
          </p:cNvSpPr>
          <p:nvPr/>
        </p:nvSpPr>
        <p:spPr bwMode="auto">
          <a:xfrm>
            <a:off x="166859" y="2348880"/>
            <a:ext cx="8657882" cy="23042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eaLnBrk="1" hangingPunct="1">
              <a:spcBef>
                <a:spcPts val="900"/>
              </a:spcBef>
              <a:buClrTx/>
              <a:buFontTx/>
              <a:buNone/>
            </a:pPr>
            <a:r>
              <a:rPr lang="en-US" altLang="cs-CZ" sz="1600" dirty="0" err="1">
                <a:cs typeface="Arial" charset="0"/>
              </a:rPr>
              <a:t>Zahraniční</a:t>
            </a:r>
            <a:r>
              <a:rPr lang="en-US" altLang="cs-CZ" sz="1600" dirty="0">
                <a:cs typeface="Arial" charset="0"/>
              </a:rPr>
              <a:t> </a:t>
            </a:r>
            <a:r>
              <a:rPr lang="en-US" altLang="cs-CZ" sz="1600" dirty="0" err="1">
                <a:cs typeface="Arial" charset="0"/>
              </a:rPr>
              <a:t>právnická</a:t>
            </a:r>
            <a:r>
              <a:rPr lang="en-US" altLang="cs-CZ" sz="1600" dirty="0">
                <a:cs typeface="Arial" charset="0"/>
              </a:rPr>
              <a:t> </a:t>
            </a:r>
            <a:r>
              <a:rPr lang="en-US" altLang="cs-CZ" sz="1600" dirty="0" err="1">
                <a:cs typeface="Arial" charset="0"/>
              </a:rPr>
              <a:t>osoba</a:t>
            </a:r>
            <a:r>
              <a:rPr lang="en-US" altLang="cs-CZ" sz="1600" dirty="0">
                <a:cs typeface="Arial" charset="0"/>
              </a:rPr>
              <a:t> </a:t>
            </a:r>
            <a:r>
              <a:rPr lang="en-US" altLang="cs-CZ" sz="1600" dirty="0" err="1">
                <a:cs typeface="Arial" charset="0"/>
              </a:rPr>
              <a:t>musí</a:t>
            </a:r>
            <a:r>
              <a:rPr lang="en-US" altLang="cs-CZ" sz="1600" dirty="0">
                <a:cs typeface="Arial" charset="0"/>
              </a:rPr>
              <a:t> </a:t>
            </a:r>
            <a:r>
              <a:rPr lang="en-US" altLang="cs-CZ" sz="1600" dirty="0" err="1">
                <a:cs typeface="Arial" charset="0"/>
              </a:rPr>
              <a:t>změnit</a:t>
            </a:r>
            <a:r>
              <a:rPr lang="en-US" altLang="cs-CZ" sz="1600" dirty="0">
                <a:cs typeface="Arial" charset="0"/>
              </a:rPr>
              <a:t> </a:t>
            </a:r>
            <a:r>
              <a:rPr lang="en-US" altLang="cs-CZ" sz="1600" dirty="0" err="1">
                <a:cs typeface="Arial" charset="0"/>
              </a:rPr>
              <a:t>svou</a:t>
            </a:r>
            <a:r>
              <a:rPr lang="en-US" altLang="cs-CZ" sz="1600" dirty="0">
                <a:cs typeface="Arial" charset="0"/>
              </a:rPr>
              <a:t> </a:t>
            </a:r>
            <a:r>
              <a:rPr lang="en-US" altLang="cs-CZ" sz="1600" dirty="0" err="1">
                <a:cs typeface="Arial" charset="0"/>
              </a:rPr>
              <a:t>právní</a:t>
            </a:r>
            <a:r>
              <a:rPr lang="en-US" altLang="cs-CZ" sz="1600" dirty="0">
                <a:cs typeface="Arial" charset="0"/>
              </a:rPr>
              <a:t> </a:t>
            </a:r>
            <a:r>
              <a:rPr lang="en-US" altLang="cs-CZ" sz="1600" dirty="0" err="1">
                <a:cs typeface="Arial" charset="0"/>
              </a:rPr>
              <a:t>formu</a:t>
            </a:r>
            <a:r>
              <a:rPr lang="en-US" altLang="cs-CZ" sz="1600" dirty="0">
                <a:cs typeface="Arial" charset="0"/>
              </a:rPr>
              <a:t> </a:t>
            </a:r>
            <a:r>
              <a:rPr lang="en-US" altLang="cs-CZ" sz="1600" dirty="0" err="1">
                <a:cs typeface="Arial" charset="0"/>
              </a:rPr>
              <a:t>na</a:t>
            </a:r>
            <a:r>
              <a:rPr lang="en-US" altLang="cs-CZ" sz="1600" dirty="0">
                <a:cs typeface="Arial" charset="0"/>
              </a:rPr>
              <a:t> </a:t>
            </a:r>
            <a:r>
              <a:rPr lang="en-US" altLang="cs-CZ" sz="1600" dirty="0" err="1">
                <a:cs typeface="Arial" charset="0"/>
              </a:rPr>
              <a:t>českou</a:t>
            </a:r>
            <a:r>
              <a:rPr lang="en-US" altLang="cs-CZ" sz="1600" dirty="0">
                <a:cs typeface="Arial" charset="0"/>
              </a:rPr>
              <a:t> </a:t>
            </a:r>
            <a:r>
              <a:rPr lang="en-US" altLang="cs-CZ" sz="1600" dirty="0" err="1">
                <a:cs typeface="Arial" charset="0"/>
              </a:rPr>
              <a:t>společnost</a:t>
            </a:r>
            <a:r>
              <a:rPr lang="en-US" altLang="cs-CZ" sz="1600" dirty="0">
                <a:cs typeface="Arial" charset="0"/>
              </a:rPr>
              <a:t> </a:t>
            </a:r>
            <a:r>
              <a:rPr lang="en-US" altLang="cs-CZ" sz="1600" dirty="0" err="1">
                <a:cs typeface="Arial" charset="0"/>
              </a:rPr>
              <a:t>nebo</a:t>
            </a:r>
            <a:r>
              <a:rPr lang="en-US" altLang="cs-CZ" sz="1600" dirty="0">
                <a:cs typeface="Arial" charset="0"/>
              </a:rPr>
              <a:t> </a:t>
            </a:r>
            <a:r>
              <a:rPr lang="en-US" altLang="cs-CZ" sz="1600" dirty="0" err="1">
                <a:cs typeface="Arial" charset="0"/>
              </a:rPr>
              <a:t>družstvo</a:t>
            </a:r>
            <a:r>
              <a:rPr lang="en-US" altLang="cs-CZ" sz="1600" dirty="0">
                <a:cs typeface="Arial" charset="0"/>
              </a:rPr>
              <a:t> a </a:t>
            </a:r>
            <a:r>
              <a:rPr lang="en-US" altLang="cs-CZ" sz="1600" dirty="0" err="1">
                <a:cs typeface="Arial" charset="0"/>
              </a:rPr>
              <a:t>její</a:t>
            </a:r>
            <a:r>
              <a:rPr lang="en-US" altLang="cs-CZ" sz="1600" dirty="0">
                <a:cs typeface="Arial" charset="0"/>
              </a:rPr>
              <a:t> </a:t>
            </a:r>
            <a:r>
              <a:rPr lang="en-US" altLang="cs-CZ" sz="1600" dirty="0" err="1">
                <a:cs typeface="Arial" charset="0"/>
              </a:rPr>
              <a:t>vnitřní</a:t>
            </a:r>
            <a:r>
              <a:rPr lang="en-US" altLang="cs-CZ" sz="1600" dirty="0">
                <a:cs typeface="Arial" charset="0"/>
              </a:rPr>
              <a:t> </a:t>
            </a:r>
            <a:r>
              <a:rPr lang="en-US" altLang="cs-CZ" sz="1600" dirty="0" err="1">
                <a:cs typeface="Arial" charset="0"/>
              </a:rPr>
              <a:t>poměry</a:t>
            </a:r>
            <a:r>
              <a:rPr lang="en-US" altLang="cs-CZ" sz="1600" dirty="0">
                <a:cs typeface="Arial" charset="0"/>
              </a:rPr>
              <a:t> se </a:t>
            </a:r>
            <a:r>
              <a:rPr lang="en-US" altLang="cs-CZ" sz="1600" dirty="0" err="1">
                <a:cs typeface="Arial" charset="0"/>
              </a:rPr>
              <a:t>budou</a:t>
            </a:r>
            <a:r>
              <a:rPr lang="en-US" altLang="cs-CZ" sz="1600" dirty="0">
                <a:cs typeface="Arial" charset="0"/>
              </a:rPr>
              <a:t> </a:t>
            </a:r>
            <a:r>
              <a:rPr lang="en-US" altLang="cs-CZ" sz="1600" dirty="0" err="1">
                <a:cs typeface="Arial" charset="0"/>
              </a:rPr>
              <a:t>po</a:t>
            </a:r>
            <a:r>
              <a:rPr lang="en-US" altLang="cs-CZ" sz="1600" dirty="0">
                <a:cs typeface="Arial" charset="0"/>
              </a:rPr>
              <a:t> </a:t>
            </a:r>
            <a:r>
              <a:rPr lang="en-US" altLang="cs-CZ" sz="1600" dirty="0" err="1">
                <a:cs typeface="Arial" charset="0"/>
              </a:rPr>
              <a:t>změně</a:t>
            </a:r>
            <a:r>
              <a:rPr lang="en-US" altLang="cs-CZ" sz="1600" dirty="0">
                <a:cs typeface="Arial" charset="0"/>
              </a:rPr>
              <a:t> </a:t>
            </a:r>
            <a:r>
              <a:rPr lang="en-US" altLang="cs-CZ" sz="1600" dirty="0" err="1">
                <a:cs typeface="Arial" charset="0"/>
              </a:rPr>
              <a:t>právní</a:t>
            </a:r>
            <a:r>
              <a:rPr lang="en-US" altLang="cs-CZ" sz="1600" dirty="0">
                <a:cs typeface="Arial" charset="0"/>
              </a:rPr>
              <a:t> </a:t>
            </a:r>
            <a:r>
              <a:rPr lang="en-US" altLang="cs-CZ" sz="1600" dirty="0" err="1">
                <a:cs typeface="Arial" charset="0"/>
              </a:rPr>
              <a:t>formy</a:t>
            </a:r>
            <a:r>
              <a:rPr lang="en-US" altLang="cs-CZ" sz="1600" dirty="0">
                <a:cs typeface="Arial" charset="0"/>
              </a:rPr>
              <a:t> </a:t>
            </a:r>
            <a:r>
              <a:rPr lang="en-US" altLang="cs-CZ" sz="1600" dirty="0" err="1">
                <a:cs typeface="Arial" charset="0"/>
              </a:rPr>
              <a:t>řídit</a:t>
            </a:r>
            <a:r>
              <a:rPr lang="en-US" altLang="cs-CZ" sz="1600" dirty="0">
                <a:cs typeface="Arial" charset="0"/>
              </a:rPr>
              <a:t> </a:t>
            </a:r>
            <a:r>
              <a:rPr lang="en-US" altLang="cs-CZ" sz="1600" dirty="0" err="1">
                <a:cs typeface="Arial" charset="0"/>
              </a:rPr>
              <a:t>českým</a:t>
            </a:r>
            <a:r>
              <a:rPr lang="en-US" altLang="cs-CZ" sz="1600" dirty="0">
                <a:cs typeface="Arial" charset="0"/>
              </a:rPr>
              <a:t> </a:t>
            </a:r>
            <a:r>
              <a:rPr lang="en-US" altLang="cs-CZ" sz="1600" dirty="0" err="1">
                <a:cs typeface="Arial" charset="0"/>
              </a:rPr>
              <a:t>právem</a:t>
            </a:r>
            <a:r>
              <a:rPr lang="en-US" altLang="cs-CZ" sz="1600" dirty="0">
                <a:cs typeface="Arial" charset="0"/>
              </a:rPr>
              <a:t> - § 384a</a:t>
            </a:r>
          </a:p>
          <a:p>
            <a:pPr eaLnBrk="1" hangingPunct="1">
              <a:spcBef>
                <a:spcPts val="900"/>
              </a:spcBef>
              <a:buClrTx/>
              <a:buFontTx/>
              <a:buNone/>
            </a:pPr>
            <a:r>
              <a:rPr lang="en-US" altLang="cs-CZ" sz="1600" dirty="0">
                <a:cs typeface="Arial" charset="0"/>
              </a:rPr>
              <a:t>K </a:t>
            </a:r>
            <a:r>
              <a:rPr lang="en-US" altLang="cs-CZ" sz="1600" dirty="0" err="1">
                <a:cs typeface="Arial" charset="0"/>
              </a:rPr>
              <a:t>přemístění</a:t>
            </a:r>
            <a:r>
              <a:rPr lang="en-US" altLang="cs-CZ" sz="1600" dirty="0">
                <a:cs typeface="Arial" charset="0"/>
              </a:rPr>
              <a:t> </a:t>
            </a:r>
            <a:r>
              <a:rPr lang="en-US" altLang="cs-CZ" sz="1600" dirty="0" err="1">
                <a:cs typeface="Arial" charset="0"/>
              </a:rPr>
              <a:t>sídla</a:t>
            </a:r>
            <a:r>
              <a:rPr lang="en-US" altLang="cs-CZ" sz="1600" dirty="0">
                <a:cs typeface="Arial" charset="0"/>
              </a:rPr>
              <a:t> </a:t>
            </a:r>
            <a:r>
              <a:rPr lang="en-US" altLang="cs-CZ" sz="1600" dirty="0" err="1">
                <a:cs typeface="Arial" charset="0"/>
              </a:rPr>
              <a:t>nemůže</a:t>
            </a:r>
            <a:r>
              <a:rPr lang="en-US" altLang="cs-CZ" sz="1600" dirty="0">
                <a:cs typeface="Arial" charset="0"/>
              </a:rPr>
              <a:t> </a:t>
            </a:r>
            <a:r>
              <a:rPr lang="en-US" altLang="cs-CZ" sz="1600" dirty="0" err="1">
                <a:cs typeface="Arial" charset="0"/>
              </a:rPr>
              <a:t>dojít</a:t>
            </a:r>
            <a:r>
              <a:rPr lang="en-US" altLang="cs-CZ" sz="1600" dirty="0">
                <a:cs typeface="Arial" charset="0"/>
              </a:rPr>
              <a:t>, </a:t>
            </a:r>
            <a:r>
              <a:rPr lang="en-US" altLang="cs-CZ" sz="1600" dirty="0" err="1">
                <a:cs typeface="Arial" charset="0"/>
              </a:rPr>
              <a:t>pokud</a:t>
            </a:r>
            <a:r>
              <a:rPr lang="en-US" altLang="cs-CZ" sz="1600" dirty="0">
                <a:cs typeface="Arial" charset="0"/>
              </a:rPr>
              <a:t> je </a:t>
            </a:r>
            <a:r>
              <a:rPr lang="en-US" altLang="cs-CZ" sz="1600" dirty="0" err="1">
                <a:cs typeface="Arial" charset="0"/>
              </a:rPr>
              <a:t>zahraniční</a:t>
            </a:r>
            <a:r>
              <a:rPr lang="en-US" altLang="cs-CZ" sz="1600" dirty="0">
                <a:cs typeface="Arial" charset="0"/>
              </a:rPr>
              <a:t> </a:t>
            </a:r>
            <a:r>
              <a:rPr lang="en-US" altLang="cs-CZ" sz="1600" dirty="0" err="1">
                <a:cs typeface="Arial" charset="0"/>
              </a:rPr>
              <a:t>právnická</a:t>
            </a:r>
            <a:r>
              <a:rPr lang="en-US" altLang="cs-CZ" sz="1600" dirty="0">
                <a:cs typeface="Arial" charset="0"/>
              </a:rPr>
              <a:t> </a:t>
            </a:r>
            <a:r>
              <a:rPr lang="en-US" altLang="cs-CZ" sz="1600" dirty="0" err="1">
                <a:cs typeface="Arial" charset="0"/>
              </a:rPr>
              <a:t>osoby</a:t>
            </a:r>
            <a:r>
              <a:rPr lang="en-US" altLang="cs-CZ" sz="1600" dirty="0">
                <a:cs typeface="Arial" charset="0"/>
              </a:rPr>
              <a:t> v </a:t>
            </a:r>
            <a:r>
              <a:rPr lang="en-US" altLang="cs-CZ" sz="1600" dirty="0" err="1">
                <a:cs typeface="Arial" charset="0"/>
              </a:rPr>
              <a:t>likvidaci</a:t>
            </a:r>
            <a:r>
              <a:rPr lang="en-US" altLang="cs-CZ" sz="1600" dirty="0">
                <a:cs typeface="Arial" charset="0"/>
              </a:rPr>
              <a:t> </a:t>
            </a:r>
            <a:r>
              <a:rPr lang="en-US" altLang="cs-CZ" sz="1600" dirty="0" err="1">
                <a:cs typeface="Arial" charset="0"/>
              </a:rPr>
              <a:t>nebo</a:t>
            </a:r>
            <a:r>
              <a:rPr lang="en-US" altLang="cs-CZ" sz="1600" dirty="0">
                <a:cs typeface="Arial" charset="0"/>
              </a:rPr>
              <a:t> </a:t>
            </a:r>
            <a:r>
              <a:rPr lang="en-US" altLang="cs-CZ" sz="1600" dirty="0" err="1">
                <a:cs typeface="Arial" charset="0"/>
              </a:rPr>
              <a:t>bylo</a:t>
            </a:r>
            <a:r>
              <a:rPr lang="en-US" altLang="cs-CZ" sz="1600" dirty="0">
                <a:cs typeface="Arial" charset="0"/>
              </a:rPr>
              <a:t> </a:t>
            </a:r>
            <a:r>
              <a:rPr lang="en-US" altLang="cs-CZ" sz="1600" dirty="0" err="1">
                <a:cs typeface="Arial" charset="0"/>
              </a:rPr>
              <a:t>vůči</a:t>
            </a:r>
            <a:r>
              <a:rPr lang="en-US" altLang="cs-CZ" sz="1600" dirty="0">
                <a:cs typeface="Arial" charset="0"/>
              </a:rPr>
              <a:t> </a:t>
            </a:r>
            <a:r>
              <a:rPr lang="en-US" altLang="cs-CZ" sz="1600" dirty="0" err="1">
                <a:cs typeface="Arial" charset="0"/>
              </a:rPr>
              <a:t>ní</a:t>
            </a:r>
            <a:r>
              <a:rPr lang="en-US" altLang="cs-CZ" sz="1600" dirty="0">
                <a:cs typeface="Arial" charset="0"/>
              </a:rPr>
              <a:t> </a:t>
            </a:r>
            <a:r>
              <a:rPr lang="en-US" altLang="cs-CZ" sz="1600" dirty="0" err="1">
                <a:cs typeface="Arial" charset="0"/>
              </a:rPr>
              <a:t>zahájeno</a:t>
            </a:r>
            <a:r>
              <a:rPr lang="en-US" altLang="cs-CZ" sz="1600" dirty="0">
                <a:cs typeface="Arial" charset="0"/>
              </a:rPr>
              <a:t> </a:t>
            </a:r>
            <a:r>
              <a:rPr lang="en-US" altLang="cs-CZ" sz="1600" dirty="0" err="1">
                <a:cs typeface="Arial" charset="0"/>
              </a:rPr>
              <a:t>insolvenční</a:t>
            </a:r>
            <a:r>
              <a:rPr lang="en-US" altLang="cs-CZ" sz="1600" dirty="0">
                <a:cs typeface="Arial" charset="0"/>
              </a:rPr>
              <a:t> </a:t>
            </a:r>
            <a:r>
              <a:rPr lang="en-US" altLang="cs-CZ" sz="1600" dirty="0" err="1">
                <a:cs typeface="Arial" charset="0"/>
              </a:rPr>
              <a:t>řízení</a:t>
            </a:r>
            <a:r>
              <a:rPr lang="en-US" altLang="cs-CZ" sz="1600" dirty="0">
                <a:cs typeface="Arial" charset="0"/>
              </a:rPr>
              <a:t> v </a:t>
            </a:r>
            <a:r>
              <a:rPr lang="en-US" altLang="cs-CZ" sz="1600" dirty="0" err="1">
                <a:cs typeface="Arial" charset="0"/>
              </a:rPr>
              <a:t>jakémkoli</a:t>
            </a:r>
            <a:r>
              <a:rPr lang="en-US" altLang="cs-CZ" sz="1600" dirty="0">
                <a:cs typeface="Arial" charset="0"/>
              </a:rPr>
              <a:t> </a:t>
            </a:r>
            <a:r>
              <a:rPr lang="en-US" altLang="cs-CZ" sz="1600" dirty="0" err="1">
                <a:cs typeface="Arial" charset="0"/>
              </a:rPr>
              <a:t>členském</a:t>
            </a:r>
            <a:r>
              <a:rPr lang="en-US" altLang="cs-CZ" sz="1600" dirty="0">
                <a:cs typeface="Arial" charset="0"/>
              </a:rPr>
              <a:t> </a:t>
            </a:r>
            <a:r>
              <a:rPr lang="en-US" altLang="cs-CZ" sz="1600" dirty="0" err="1">
                <a:cs typeface="Arial" charset="0"/>
              </a:rPr>
              <a:t>státě</a:t>
            </a:r>
            <a:r>
              <a:rPr lang="en-US" altLang="cs-CZ" sz="1600" dirty="0">
                <a:cs typeface="Arial" charset="0"/>
              </a:rPr>
              <a:t> - § 384c</a:t>
            </a:r>
          </a:p>
          <a:p>
            <a:pPr eaLnBrk="1" hangingPunct="1">
              <a:spcBef>
                <a:spcPts val="900"/>
              </a:spcBef>
              <a:buClrTx/>
              <a:buFontTx/>
              <a:buNone/>
            </a:pPr>
            <a:r>
              <a:rPr lang="en-US" altLang="cs-CZ" sz="1600" dirty="0" err="1">
                <a:cs typeface="Arial" charset="0"/>
              </a:rPr>
              <a:t>Přemístění</a:t>
            </a:r>
            <a:r>
              <a:rPr lang="en-US" altLang="cs-CZ" sz="1600" dirty="0">
                <a:cs typeface="Arial" charset="0"/>
              </a:rPr>
              <a:t> </a:t>
            </a:r>
            <a:r>
              <a:rPr lang="en-US" altLang="cs-CZ" sz="1600" dirty="0" err="1">
                <a:cs typeface="Arial" charset="0"/>
              </a:rPr>
              <a:t>sídla</a:t>
            </a:r>
            <a:r>
              <a:rPr lang="en-US" altLang="cs-CZ" sz="1600" dirty="0">
                <a:cs typeface="Arial" charset="0"/>
              </a:rPr>
              <a:t> </a:t>
            </a:r>
            <a:r>
              <a:rPr lang="en-US" altLang="cs-CZ" sz="1600" dirty="0" err="1">
                <a:cs typeface="Arial" charset="0"/>
              </a:rPr>
              <a:t>nabývá</a:t>
            </a:r>
            <a:r>
              <a:rPr lang="en-US" altLang="cs-CZ" sz="1600" dirty="0">
                <a:cs typeface="Arial" charset="0"/>
              </a:rPr>
              <a:t> </a:t>
            </a:r>
            <a:r>
              <a:rPr lang="en-US" altLang="cs-CZ" sz="1600" dirty="0" err="1">
                <a:cs typeface="Arial" charset="0"/>
              </a:rPr>
              <a:t>účinnosti</a:t>
            </a:r>
            <a:r>
              <a:rPr lang="en-US" altLang="cs-CZ" sz="1600" dirty="0">
                <a:cs typeface="Arial" charset="0"/>
              </a:rPr>
              <a:t> </a:t>
            </a:r>
            <a:r>
              <a:rPr lang="en-US" altLang="cs-CZ" sz="1600" dirty="0" err="1">
                <a:cs typeface="Arial" charset="0"/>
              </a:rPr>
              <a:t>dnem</a:t>
            </a:r>
            <a:r>
              <a:rPr lang="en-US" altLang="cs-CZ" sz="1600" dirty="0">
                <a:cs typeface="Arial" charset="0"/>
              </a:rPr>
              <a:t> </a:t>
            </a:r>
            <a:r>
              <a:rPr lang="en-US" altLang="cs-CZ" sz="1600" dirty="0" err="1">
                <a:cs typeface="Arial" charset="0"/>
              </a:rPr>
              <a:t>zápisu</a:t>
            </a:r>
            <a:r>
              <a:rPr lang="en-US" altLang="cs-CZ" sz="1600" dirty="0">
                <a:cs typeface="Arial" charset="0"/>
              </a:rPr>
              <a:t> </a:t>
            </a:r>
            <a:r>
              <a:rPr lang="en-US" altLang="cs-CZ" sz="1600" dirty="0" err="1">
                <a:cs typeface="Arial" charset="0"/>
              </a:rPr>
              <a:t>přemístění</a:t>
            </a:r>
            <a:r>
              <a:rPr lang="en-US" altLang="cs-CZ" sz="1600" dirty="0">
                <a:cs typeface="Arial" charset="0"/>
              </a:rPr>
              <a:t> </a:t>
            </a:r>
            <a:r>
              <a:rPr lang="en-US" altLang="cs-CZ" sz="1600" dirty="0" err="1">
                <a:cs typeface="Arial" charset="0"/>
              </a:rPr>
              <a:t>sídla</a:t>
            </a:r>
            <a:r>
              <a:rPr lang="en-US" altLang="cs-CZ" sz="1600" dirty="0">
                <a:cs typeface="Arial" charset="0"/>
              </a:rPr>
              <a:t> do </a:t>
            </a:r>
            <a:r>
              <a:rPr lang="en-US" altLang="cs-CZ" sz="1600" dirty="0" err="1">
                <a:cs typeface="Arial" charset="0"/>
              </a:rPr>
              <a:t>obchodního</a:t>
            </a:r>
            <a:r>
              <a:rPr lang="en-US" altLang="cs-CZ" sz="1600" dirty="0">
                <a:cs typeface="Arial" charset="0"/>
              </a:rPr>
              <a:t> </a:t>
            </a:r>
            <a:r>
              <a:rPr lang="en-US" altLang="cs-CZ" sz="1600" dirty="0" err="1">
                <a:cs typeface="Arial" charset="0"/>
              </a:rPr>
              <a:t>rejstříku</a:t>
            </a:r>
            <a:r>
              <a:rPr lang="en-US" altLang="cs-CZ" sz="1600" dirty="0">
                <a:cs typeface="Arial" charset="0"/>
              </a:rPr>
              <a:t> </a:t>
            </a:r>
            <a:r>
              <a:rPr lang="en-US" altLang="cs-CZ" sz="1600" dirty="0" err="1">
                <a:cs typeface="Arial" charset="0"/>
              </a:rPr>
              <a:t>nebo</a:t>
            </a:r>
            <a:r>
              <a:rPr lang="en-US" altLang="cs-CZ" sz="1600" dirty="0">
                <a:cs typeface="Arial" charset="0"/>
              </a:rPr>
              <a:t> </a:t>
            </a:r>
            <a:r>
              <a:rPr lang="en-US" altLang="cs-CZ" sz="1600" dirty="0" err="1">
                <a:cs typeface="Arial" charset="0"/>
              </a:rPr>
              <a:t>dnem</a:t>
            </a:r>
            <a:r>
              <a:rPr lang="en-US" altLang="cs-CZ" sz="1600" dirty="0">
                <a:cs typeface="Arial" charset="0"/>
              </a:rPr>
              <a:t> </a:t>
            </a:r>
            <a:r>
              <a:rPr lang="en-US" altLang="cs-CZ" sz="1600" dirty="0" err="1">
                <a:cs typeface="Arial" charset="0"/>
              </a:rPr>
              <a:t>výmazu</a:t>
            </a:r>
            <a:r>
              <a:rPr lang="en-US" altLang="cs-CZ" sz="1600" dirty="0">
                <a:cs typeface="Arial" charset="0"/>
              </a:rPr>
              <a:t> </a:t>
            </a:r>
            <a:r>
              <a:rPr lang="en-US" altLang="cs-CZ" sz="1600" dirty="0" err="1">
                <a:cs typeface="Arial" charset="0"/>
              </a:rPr>
              <a:t>ze</a:t>
            </a:r>
            <a:r>
              <a:rPr lang="en-US" altLang="cs-CZ" sz="1600" dirty="0">
                <a:cs typeface="Arial" charset="0"/>
              </a:rPr>
              <a:t> </a:t>
            </a:r>
            <a:r>
              <a:rPr lang="en-US" altLang="cs-CZ" sz="1600" dirty="0" err="1">
                <a:cs typeface="Arial" charset="0"/>
              </a:rPr>
              <a:t>zahraničního</a:t>
            </a:r>
            <a:r>
              <a:rPr lang="en-US" altLang="cs-CZ" sz="1600" dirty="0">
                <a:cs typeface="Arial" charset="0"/>
              </a:rPr>
              <a:t> </a:t>
            </a:r>
            <a:r>
              <a:rPr lang="en-US" altLang="cs-CZ" sz="1600" dirty="0" err="1">
                <a:cs typeface="Arial" charset="0"/>
              </a:rPr>
              <a:t>rejstříku</a:t>
            </a:r>
            <a:r>
              <a:rPr lang="en-US" altLang="cs-CZ" sz="1600" dirty="0">
                <a:cs typeface="Arial" charset="0"/>
              </a:rPr>
              <a:t>, </a:t>
            </a:r>
            <a:r>
              <a:rPr lang="en-US" altLang="cs-CZ" sz="1600" dirty="0" err="1">
                <a:cs typeface="Arial" charset="0"/>
              </a:rPr>
              <a:t>pokud</a:t>
            </a:r>
            <a:r>
              <a:rPr lang="en-US" altLang="cs-CZ" sz="1600" dirty="0">
                <a:cs typeface="Arial" charset="0"/>
              </a:rPr>
              <a:t> s </a:t>
            </a:r>
            <a:r>
              <a:rPr lang="en-US" altLang="cs-CZ" sz="1600" dirty="0" err="1">
                <a:cs typeface="Arial" charset="0"/>
              </a:rPr>
              <a:t>tím</a:t>
            </a:r>
            <a:r>
              <a:rPr lang="en-US" altLang="cs-CZ" sz="1600" dirty="0">
                <a:cs typeface="Arial" charset="0"/>
              </a:rPr>
              <a:t> </a:t>
            </a:r>
            <a:r>
              <a:rPr lang="en-US" altLang="cs-CZ" sz="1600" dirty="0" err="1">
                <a:cs typeface="Arial" charset="0"/>
              </a:rPr>
              <a:t>zahraniční</a:t>
            </a:r>
            <a:r>
              <a:rPr lang="en-US" altLang="cs-CZ" sz="1600" dirty="0">
                <a:cs typeface="Arial" charset="0"/>
              </a:rPr>
              <a:t> </a:t>
            </a:r>
            <a:r>
              <a:rPr lang="en-US" altLang="cs-CZ" sz="1600" dirty="0" err="1">
                <a:cs typeface="Arial" charset="0"/>
              </a:rPr>
              <a:t>právní</a:t>
            </a:r>
            <a:r>
              <a:rPr lang="en-US" altLang="cs-CZ" sz="1600" dirty="0">
                <a:cs typeface="Arial" charset="0"/>
              </a:rPr>
              <a:t> </a:t>
            </a:r>
            <a:r>
              <a:rPr lang="en-US" altLang="cs-CZ" sz="1600" dirty="0" err="1">
                <a:cs typeface="Arial" charset="0"/>
              </a:rPr>
              <a:t>řád</a:t>
            </a:r>
            <a:r>
              <a:rPr lang="en-US" altLang="cs-CZ" sz="1600" dirty="0">
                <a:cs typeface="Arial" charset="0"/>
              </a:rPr>
              <a:t>, </a:t>
            </a:r>
            <a:r>
              <a:rPr lang="en-US" altLang="cs-CZ" sz="1600" dirty="0" err="1">
                <a:cs typeface="Arial" charset="0"/>
              </a:rPr>
              <a:t>podle</a:t>
            </a:r>
            <a:r>
              <a:rPr lang="en-US" altLang="cs-CZ" sz="1600" dirty="0">
                <a:cs typeface="Arial" charset="0"/>
              </a:rPr>
              <a:t> </a:t>
            </a:r>
            <a:r>
              <a:rPr lang="en-US" altLang="cs-CZ" sz="1600" dirty="0" err="1">
                <a:cs typeface="Arial" charset="0"/>
              </a:rPr>
              <a:t>něhož</a:t>
            </a:r>
            <a:r>
              <a:rPr lang="en-US" altLang="cs-CZ" sz="1600" dirty="0">
                <a:cs typeface="Arial" charset="0"/>
              </a:rPr>
              <a:t> je </a:t>
            </a:r>
            <a:r>
              <a:rPr lang="en-US" altLang="cs-CZ" sz="1600" dirty="0" err="1">
                <a:cs typeface="Arial" charset="0"/>
              </a:rPr>
              <a:t>rejstřík</a:t>
            </a:r>
            <a:r>
              <a:rPr lang="en-US" altLang="cs-CZ" sz="1600" dirty="0">
                <a:cs typeface="Arial" charset="0"/>
              </a:rPr>
              <a:t> </a:t>
            </a:r>
            <a:r>
              <a:rPr lang="en-US" altLang="cs-CZ" sz="1600" dirty="0" err="1">
                <a:cs typeface="Arial" charset="0"/>
              </a:rPr>
              <a:t>veden</a:t>
            </a:r>
            <a:r>
              <a:rPr lang="en-US" altLang="cs-CZ" sz="1600" dirty="0">
                <a:cs typeface="Arial" charset="0"/>
              </a:rPr>
              <a:t>, </a:t>
            </a:r>
            <a:r>
              <a:rPr lang="en-US" altLang="cs-CZ" sz="1600" dirty="0" err="1">
                <a:cs typeface="Arial" charset="0"/>
              </a:rPr>
              <a:t>spojuje</a:t>
            </a:r>
            <a:r>
              <a:rPr lang="en-US" altLang="cs-CZ" sz="1600" dirty="0">
                <a:cs typeface="Arial" charset="0"/>
              </a:rPr>
              <a:t> </a:t>
            </a:r>
            <a:r>
              <a:rPr lang="en-US" altLang="cs-CZ" sz="1600" dirty="0" err="1">
                <a:cs typeface="Arial" charset="0"/>
              </a:rPr>
              <a:t>právní</a:t>
            </a:r>
            <a:r>
              <a:rPr lang="en-US" altLang="cs-CZ" sz="1600" dirty="0">
                <a:cs typeface="Arial" charset="0"/>
              </a:rPr>
              <a:t> </a:t>
            </a:r>
            <a:r>
              <a:rPr lang="en-US" altLang="cs-CZ" sz="1600" dirty="0" err="1">
                <a:cs typeface="Arial" charset="0"/>
              </a:rPr>
              <a:t>účinky</a:t>
            </a:r>
            <a:r>
              <a:rPr lang="en-US" altLang="cs-CZ" sz="1600" dirty="0">
                <a:cs typeface="Arial" charset="0"/>
              </a:rPr>
              <a:t> </a:t>
            </a:r>
            <a:r>
              <a:rPr lang="en-US" altLang="cs-CZ" sz="1600" dirty="0" err="1">
                <a:cs typeface="Arial" charset="0"/>
              </a:rPr>
              <a:t>změny</a:t>
            </a:r>
            <a:r>
              <a:rPr lang="en-US" altLang="cs-CZ" sz="1600" dirty="0">
                <a:cs typeface="Arial" charset="0"/>
              </a:rPr>
              <a:t> </a:t>
            </a:r>
            <a:r>
              <a:rPr lang="en-US" altLang="cs-CZ" sz="1600" dirty="0" err="1">
                <a:cs typeface="Arial" charset="0"/>
              </a:rPr>
              <a:t>právní</a:t>
            </a:r>
            <a:r>
              <a:rPr lang="en-US" altLang="cs-CZ" sz="1600" dirty="0">
                <a:cs typeface="Arial" charset="0"/>
              </a:rPr>
              <a:t> </a:t>
            </a:r>
            <a:r>
              <a:rPr lang="en-US" altLang="cs-CZ" sz="1600" dirty="0" err="1">
                <a:cs typeface="Arial" charset="0"/>
              </a:rPr>
              <a:t>formy</a:t>
            </a:r>
            <a:r>
              <a:rPr lang="en-US" altLang="cs-CZ" sz="1600" dirty="0">
                <a:cs typeface="Arial" charset="0"/>
              </a:rPr>
              <a:t> - § 384e</a:t>
            </a:r>
          </a:p>
        </p:txBody>
      </p:sp>
    </p:spTree>
    <p:extLst>
      <p:ext uri="{BB962C8B-B14F-4D97-AF65-F5344CB8AC3E}">
        <p14:creationId xmlns:p14="http://schemas.microsoft.com/office/powerpoint/2010/main" val="3941856889"/>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260648"/>
            <a:ext cx="8856984" cy="1138773"/>
          </a:xfrm>
          <a:prstGeom prst="rect">
            <a:avLst/>
          </a:prstGeom>
          <a:noFill/>
        </p:spPr>
        <p:txBody>
          <a:bodyPr wrap="square" rtlCol="0">
            <a:spAutoFit/>
          </a:bodyPr>
          <a:lstStyle/>
          <a:p>
            <a:pPr algn="just"/>
            <a:r>
              <a:rPr lang="en-US" altLang="cs-CZ" sz="3200" dirty="0" err="1" smtClean="0"/>
              <a:t>Charakteristika</a:t>
            </a:r>
            <a:r>
              <a:rPr lang="cs-CZ" altLang="cs-CZ" sz="3200" dirty="0" smtClean="0"/>
              <a:t> </a:t>
            </a:r>
            <a:r>
              <a:rPr lang="en-US" altLang="cs-CZ" sz="3200" dirty="0" err="1" smtClean="0"/>
              <a:t>jednotlivých</a:t>
            </a:r>
            <a:r>
              <a:rPr lang="en-US" altLang="cs-CZ" sz="3200" dirty="0" smtClean="0"/>
              <a:t> </a:t>
            </a:r>
            <a:r>
              <a:rPr lang="en-US" altLang="cs-CZ" sz="3200" dirty="0" err="1" smtClean="0"/>
              <a:t>přeshraničních</a:t>
            </a:r>
            <a:r>
              <a:rPr lang="en-US" altLang="cs-CZ" sz="3200" dirty="0" smtClean="0"/>
              <a:t> </a:t>
            </a:r>
            <a:r>
              <a:rPr lang="en-US" altLang="cs-CZ" sz="3200" dirty="0" err="1" smtClean="0"/>
              <a:t>přeměn</a:t>
            </a:r>
            <a:r>
              <a:rPr lang="en-US" altLang="cs-CZ" sz="3600" dirty="0" smtClean="0"/>
              <a:t/>
            </a:r>
            <a:br>
              <a:rPr lang="en-US" altLang="cs-CZ" sz="3600" dirty="0" smtClean="0"/>
            </a:br>
            <a:endParaRPr lang="cs-CZ" sz="3600" dirty="0"/>
          </a:p>
        </p:txBody>
      </p:sp>
      <p:grpSp>
        <p:nvGrpSpPr>
          <p:cNvPr id="3" name="Group 6"/>
          <p:cNvGrpSpPr>
            <a:grpSpLocks/>
          </p:cNvGrpSpPr>
          <p:nvPr/>
        </p:nvGrpSpPr>
        <p:grpSpPr bwMode="auto">
          <a:xfrm>
            <a:off x="167935" y="1166058"/>
            <a:ext cx="5180012" cy="466725"/>
            <a:chOff x="227" y="1696"/>
            <a:chExt cx="3263" cy="294"/>
          </a:xfrm>
        </p:grpSpPr>
        <p:sp>
          <p:nvSpPr>
            <p:cNvPr id="4" name="Rectangle 7"/>
            <p:cNvSpPr>
              <a:spLocks noChangeArrowheads="1"/>
            </p:cNvSpPr>
            <p:nvPr/>
          </p:nvSpPr>
          <p:spPr bwMode="auto">
            <a:xfrm>
              <a:off x="227" y="1696"/>
              <a:ext cx="3263" cy="287"/>
            </a:xfrm>
            <a:prstGeom prst="rect">
              <a:avLst/>
            </a:prstGeom>
            <a:solidFill>
              <a:srgbClr val="FFCC66"/>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5" name="Rectangle 8"/>
            <p:cNvSpPr>
              <a:spLocks noChangeArrowheads="1"/>
            </p:cNvSpPr>
            <p:nvPr/>
          </p:nvSpPr>
          <p:spPr bwMode="auto">
            <a:xfrm>
              <a:off x="898" y="1818"/>
              <a:ext cx="1915" cy="1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1800" dirty="0" err="1">
                  <a:cs typeface="Arial" charset="0"/>
                </a:rPr>
                <a:t>Přemístění</a:t>
              </a:r>
              <a:r>
                <a:rPr lang="en-US" altLang="cs-CZ" sz="1800" dirty="0">
                  <a:cs typeface="Arial" charset="0"/>
                </a:rPr>
                <a:t> </a:t>
              </a:r>
              <a:r>
                <a:rPr lang="en-US" altLang="cs-CZ" sz="1800" dirty="0" err="1">
                  <a:cs typeface="Arial" charset="0"/>
                </a:rPr>
                <a:t>sídla</a:t>
              </a:r>
              <a:r>
                <a:rPr lang="en-US" altLang="cs-CZ" sz="1800" dirty="0">
                  <a:cs typeface="Arial" charset="0"/>
                </a:rPr>
                <a:t> do </a:t>
              </a:r>
              <a:r>
                <a:rPr lang="en-US" altLang="cs-CZ" sz="1800" dirty="0" err="1">
                  <a:cs typeface="Arial" charset="0"/>
                </a:rPr>
                <a:t>zahraničí</a:t>
              </a:r>
              <a:endParaRPr lang="en-US" altLang="cs-CZ" sz="1800" dirty="0">
                <a:cs typeface="Arial" charset="0"/>
              </a:endParaRPr>
            </a:p>
          </p:txBody>
        </p:sp>
      </p:grpSp>
      <p:sp>
        <p:nvSpPr>
          <p:cNvPr id="6" name="Rectangle 9"/>
          <p:cNvSpPr>
            <a:spLocks noChangeArrowheads="1"/>
          </p:cNvSpPr>
          <p:nvPr/>
        </p:nvSpPr>
        <p:spPr bwMode="auto">
          <a:xfrm>
            <a:off x="353436" y="2150585"/>
            <a:ext cx="8509136" cy="4032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eaLnBrk="1" hangingPunct="1">
              <a:spcBef>
                <a:spcPts val="900"/>
              </a:spcBef>
              <a:buClrTx/>
              <a:buFontTx/>
              <a:buNone/>
            </a:pPr>
            <a:r>
              <a:rPr lang="en-US" altLang="cs-CZ" sz="1600" dirty="0" err="1">
                <a:cs typeface="Arial" charset="0"/>
              </a:rPr>
              <a:t>Česká</a:t>
            </a:r>
            <a:r>
              <a:rPr lang="en-US" altLang="cs-CZ" sz="1600" dirty="0">
                <a:cs typeface="Arial" charset="0"/>
              </a:rPr>
              <a:t> </a:t>
            </a:r>
            <a:r>
              <a:rPr lang="en-US" altLang="cs-CZ" sz="1600" dirty="0" err="1">
                <a:cs typeface="Arial" charset="0"/>
              </a:rPr>
              <a:t>společnost</a:t>
            </a:r>
            <a:r>
              <a:rPr lang="en-US" altLang="cs-CZ" sz="1600" dirty="0">
                <a:cs typeface="Arial" charset="0"/>
              </a:rPr>
              <a:t> </a:t>
            </a:r>
            <a:r>
              <a:rPr lang="en-US" altLang="cs-CZ" sz="1600" dirty="0" err="1">
                <a:cs typeface="Arial" charset="0"/>
              </a:rPr>
              <a:t>může</a:t>
            </a:r>
            <a:r>
              <a:rPr lang="en-US" altLang="cs-CZ" sz="1600" dirty="0">
                <a:cs typeface="Arial" charset="0"/>
              </a:rPr>
              <a:t> </a:t>
            </a:r>
            <a:r>
              <a:rPr lang="en-US" altLang="cs-CZ" sz="1600" dirty="0" err="1">
                <a:cs typeface="Arial" charset="0"/>
              </a:rPr>
              <a:t>přemístit</a:t>
            </a:r>
            <a:r>
              <a:rPr lang="en-US" altLang="cs-CZ" sz="1600" dirty="0">
                <a:cs typeface="Arial" charset="0"/>
              </a:rPr>
              <a:t> </a:t>
            </a:r>
            <a:r>
              <a:rPr lang="en-US" altLang="cs-CZ" sz="1600" dirty="0" err="1">
                <a:cs typeface="Arial" charset="0"/>
              </a:rPr>
              <a:t>sídlo</a:t>
            </a:r>
            <a:r>
              <a:rPr lang="en-US" altLang="cs-CZ" sz="1600" dirty="0">
                <a:cs typeface="Arial" charset="0"/>
              </a:rPr>
              <a:t> do </a:t>
            </a:r>
            <a:r>
              <a:rPr lang="en-US" altLang="cs-CZ" sz="1600" dirty="0" err="1">
                <a:cs typeface="Arial" charset="0"/>
              </a:rPr>
              <a:t>jiného</a:t>
            </a:r>
            <a:r>
              <a:rPr lang="en-US" altLang="cs-CZ" sz="1600" dirty="0">
                <a:cs typeface="Arial" charset="0"/>
              </a:rPr>
              <a:t> </a:t>
            </a:r>
            <a:r>
              <a:rPr lang="en-US" altLang="cs-CZ" sz="1600" dirty="0" err="1">
                <a:cs typeface="Arial" charset="0"/>
              </a:rPr>
              <a:t>členského</a:t>
            </a:r>
            <a:r>
              <a:rPr lang="en-US" altLang="cs-CZ" sz="1600" dirty="0">
                <a:cs typeface="Arial" charset="0"/>
              </a:rPr>
              <a:t> </a:t>
            </a:r>
            <a:r>
              <a:rPr lang="en-US" altLang="cs-CZ" sz="1600" dirty="0" err="1">
                <a:cs typeface="Arial" charset="0"/>
              </a:rPr>
              <a:t>státu</a:t>
            </a:r>
            <a:r>
              <a:rPr lang="en-US" altLang="cs-CZ" sz="1600" dirty="0">
                <a:cs typeface="Arial" charset="0"/>
              </a:rPr>
              <a:t>, </a:t>
            </a:r>
            <a:r>
              <a:rPr lang="en-US" altLang="cs-CZ" sz="1600" dirty="0" err="1">
                <a:cs typeface="Arial" charset="0"/>
              </a:rPr>
              <a:t>aniž</a:t>
            </a:r>
            <a:r>
              <a:rPr lang="en-US" altLang="cs-CZ" sz="1600" dirty="0">
                <a:cs typeface="Arial" charset="0"/>
              </a:rPr>
              <a:t> by </a:t>
            </a:r>
            <a:r>
              <a:rPr lang="en-US" altLang="cs-CZ" sz="1600" dirty="0" err="1">
                <a:cs typeface="Arial" charset="0"/>
              </a:rPr>
              <a:t>došlo</a:t>
            </a:r>
            <a:r>
              <a:rPr lang="en-US" altLang="cs-CZ" sz="1600" dirty="0">
                <a:cs typeface="Arial" charset="0"/>
              </a:rPr>
              <a:t> k </a:t>
            </a:r>
            <a:r>
              <a:rPr lang="en-US" altLang="cs-CZ" sz="1600" dirty="0" err="1">
                <a:cs typeface="Arial" charset="0"/>
              </a:rPr>
              <a:t>jejímu</a:t>
            </a:r>
            <a:r>
              <a:rPr lang="en-US" altLang="cs-CZ" sz="1600" dirty="0">
                <a:cs typeface="Arial" charset="0"/>
              </a:rPr>
              <a:t> </a:t>
            </a:r>
            <a:r>
              <a:rPr lang="en-US" altLang="cs-CZ" sz="1600" dirty="0" err="1">
                <a:cs typeface="Arial" charset="0"/>
              </a:rPr>
              <a:t>zániku</a:t>
            </a:r>
            <a:r>
              <a:rPr lang="en-US" altLang="cs-CZ" sz="1600" dirty="0">
                <a:cs typeface="Arial" charset="0"/>
              </a:rPr>
              <a:t> a </a:t>
            </a:r>
            <a:r>
              <a:rPr lang="en-US" altLang="cs-CZ" sz="1600" dirty="0" err="1">
                <a:cs typeface="Arial" charset="0"/>
              </a:rPr>
              <a:t>vzniku</a:t>
            </a:r>
            <a:r>
              <a:rPr lang="en-US" altLang="cs-CZ" sz="1600" dirty="0">
                <a:cs typeface="Arial" charset="0"/>
              </a:rPr>
              <a:t> </a:t>
            </a:r>
            <a:r>
              <a:rPr lang="en-US" altLang="cs-CZ" sz="1600" dirty="0" err="1">
                <a:cs typeface="Arial" charset="0"/>
              </a:rPr>
              <a:t>nové</a:t>
            </a:r>
            <a:r>
              <a:rPr lang="en-US" altLang="cs-CZ" sz="1600" dirty="0">
                <a:cs typeface="Arial" charset="0"/>
              </a:rPr>
              <a:t> </a:t>
            </a:r>
            <a:r>
              <a:rPr lang="en-US" altLang="cs-CZ" sz="1600" dirty="0" err="1">
                <a:cs typeface="Arial" charset="0"/>
              </a:rPr>
              <a:t>právnické</a:t>
            </a:r>
            <a:r>
              <a:rPr lang="en-US" altLang="cs-CZ" sz="1600" dirty="0">
                <a:cs typeface="Arial" charset="0"/>
              </a:rPr>
              <a:t> </a:t>
            </a:r>
            <a:r>
              <a:rPr lang="en-US" altLang="cs-CZ" sz="1600" dirty="0" err="1">
                <a:cs typeface="Arial" charset="0"/>
              </a:rPr>
              <a:t>osoby</a:t>
            </a:r>
            <a:r>
              <a:rPr lang="en-US" altLang="cs-CZ" sz="1600" dirty="0">
                <a:cs typeface="Arial" charset="0"/>
              </a:rPr>
              <a:t>. </a:t>
            </a:r>
            <a:r>
              <a:rPr lang="en-US" altLang="cs-CZ" sz="1600" dirty="0" err="1">
                <a:cs typeface="Arial" charset="0"/>
              </a:rPr>
              <a:t>Osobní</a:t>
            </a:r>
            <a:r>
              <a:rPr lang="en-US" altLang="cs-CZ" sz="1600" dirty="0">
                <a:cs typeface="Arial" charset="0"/>
              </a:rPr>
              <a:t> </a:t>
            </a:r>
            <a:r>
              <a:rPr lang="en-US" altLang="cs-CZ" sz="1600" dirty="0" err="1">
                <a:cs typeface="Arial" charset="0"/>
              </a:rPr>
              <a:t>statut</a:t>
            </a:r>
            <a:r>
              <a:rPr lang="en-US" altLang="cs-CZ" sz="1600" dirty="0">
                <a:cs typeface="Arial" charset="0"/>
              </a:rPr>
              <a:t> a </a:t>
            </a:r>
            <a:r>
              <a:rPr lang="en-US" altLang="cs-CZ" sz="1600" dirty="0" err="1">
                <a:cs typeface="Arial" charset="0"/>
              </a:rPr>
              <a:t>právní</a:t>
            </a:r>
            <a:r>
              <a:rPr lang="en-US" altLang="cs-CZ" sz="1600" dirty="0">
                <a:cs typeface="Arial" charset="0"/>
              </a:rPr>
              <a:t> forma </a:t>
            </a:r>
            <a:r>
              <a:rPr lang="en-US" altLang="cs-CZ" sz="1600" dirty="0" err="1">
                <a:cs typeface="Arial" charset="0"/>
              </a:rPr>
              <a:t>společnosti</a:t>
            </a:r>
            <a:r>
              <a:rPr lang="en-US" altLang="cs-CZ" sz="1600" dirty="0">
                <a:cs typeface="Arial" charset="0"/>
              </a:rPr>
              <a:t> se </a:t>
            </a:r>
            <a:r>
              <a:rPr lang="en-US" altLang="cs-CZ" sz="1600" dirty="0" err="1">
                <a:cs typeface="Arial" charset="0"/>
              </a:rPr>
              <a:t>i</a:t>
            </a:r>
            <a:r>
              <a:rPr lang="en-US" altLang="cs-CZ" sz="1600" dirty="0">
                <a:cs typeface="Arial" charset="0"/>
              </a:rPr>
              <a:t> </a:t>
            </a:r>
            <a:r>
              <a:rPr lang="en-US" altLang="cs-CZ" sz="1600" dirty="0" err="1">
                <a:cs typeface="Arial" charset="0"/>
              </a:rPr>
              <a:t>po</a:t>
            </a:r>
            <a:r>
              <a:rPr lang="en-US" altLang="cs-CZ" sz="1600" dirty="0">
                <a:cs typeface="Arial" charset="0"/>
              </a:rPr>
              <a:t> </a:t>
            </a:r>
            <a:r>
              <a:rPr lang="en-US" altLang="cs-CZ" sz="1600" dirty="0" err="1">
                <a:cs typeface="Arial" charset="0"/>
              </a:rPr>
              <a:t>přemístění</a:t>
            </a:r>
            <a:r>
              <a:rPr lang="en-US" altLang="cs-CZ" sz="1600" dirty="0">
                <a:cs typeface="Arial" charset="0"/>
              </a:rPr>
              <a:t> </a:t>
            </a:r>
            <a:r>
              <a:rPr lang="en-US" altLang="cs-CZ" sz="1600" dirty="0" err="1">
                <a:cs typeface="Arial" charset="0"/>
              </a:rPr>
              <a:t>sídla</a:t>
            </a:r>
            <a:r>
              <a:rPr lang="en-US" altLang="cs-CZ" sz="1600" dirty="0">
                <a:cs typeface="Arial" charset="0"/>
              </a:rPr>
              <a:t> </a:t>
            </a:r>
            <a:r>
              <a:rPr lang="en-US" altLang="cs-CZ" sz="1600" dirty="0" err="1">
                <a:cs typeface="Arial" charset="0"/>
              </a:rPr>
              <a:t>řídí</a:t>
            </a:r>
            <a:r>
              <a:rPr lang="en-US" altLang="cs-CZ" sz="1600" dirty="0">
                <a:cs typeface="Arial" charset="0"/>
              </a:rPr>
              <a:t> </a:t>
            </a:r>
            <a:r>
              <a:rPr lang="en-US" altLang="cs-CZ" sz="1600" dirty="0" err="1">
                <a:cs typeface="Arial" charset="0"/>
              </a:rPr>
              <a:t>českým</a:t>
            </a:r>
            <a:r>
              <a:rPr lang="en-US" altLang="cs-CZ" sz="1600" dirty="0">
                <a:cs typeface="Arial" charset="0"/>
              </a:rPr>
              <a:t> </a:t>
            </a:r>
            <a:r>
              <a:rPr lang="en-US" altLang="cs-CZ" sz="1600" dirty="0" err="1">
                <a:cs typeface="Arial" charset="0"/>
              </a:rPr>
              <a:t>právem</a:t>
            </a:r>
            <a:r>
              <a:rPr lang="en-US" altLang="cs-CZ" sz="1600" dirty="0">
                <a:cs typeface="Arial" charset="0"/>
              </a:rPr>
              <a:t>, </a:t>
            </a:r>
            <a:r>
              <a:rPr lang="en-US" altLang="cs-CZ" sz="1600" dirty="0" err="1">
                <a:cs typeface="Arial" charset="0"/>
              </a:rPr>
              <a:t>pokud</a:t>
            </a:r>
            <a:r>
              <a:rPr lang="en-US" altLang="cs-CZ" sz="1600" dirty="0">
                <a:cs typeface="Arial" charset="0"/>
              </a:rPr>
              <a:t> </a:t>
            </a:r>
            <a:r>
              <a:rPr lang="en-US" altLang="cs-CZ" sz="1600" dirty="0" err="1">
                <a:cs typeface="Arial" charset="0"/>
              </a:rPr>
              <a:t>nestanoví</a:t>
            </a:r>
            <a:r>
              <a:rPr lang="en-US" altLang="cs-CZ" sz="1600" dirty="0">
                <a:cs typeface="Arial" charset="0"/>
              </a:rPr>
              <a:t> </a:t>
            </a:r>
            <a:r>
              <a:rPr lang="en-US" altLang="cs-CZ" sz="1600" dirty="0" err="1">
                <a:cs typeface="Arial" charset="0"/>
              </a:rPr>
              <a:t>něco</a:t>
            </a:r>
            <a:r>
              <a:rPr lang="en-US" altLang="cs-CZ" sz="1600" dirty="0">
                <a:cs typeface="Arial" charset="0"/>
              </a:rPr>
              <a:t> </a:t>
            </a:r>
            <a:r>
              <a:rPr lang="en-US" altLang="cs-CZ" sz="1600" dirty="0" err="1">
                <a:cs typeface="Arial" charset="0"/>
              </a:rPr>
              <a:t>jiného</a:t>
            </a:r>
            <a:r>
              <a:rPr lang="en-US" altLang="cs-CZ" sz="1600" dirty="0">
                <a:cs typeface="Arial" charset="0"/>
              </a:rPr>
              <a:t> </a:t>
            </a:r>
            <a:r>
              <a:rPr lang="en-US" altLang="cs-CZ" sz="1600" dirty="0" err="1">
                <a:cs typeface="Arial" charset="0"/>
              </a:rPr>
              <a:t>právní</a:t>
            </a:r>
            <a:r>
              <a:rPr lang="en-US" altLang="cs-CZ" sz="1600" dirty="0">
                <a:cs typeface="Arial" charset="0"/>
              </a:rPr>
              <a:t> </a:t>
            </a:r>
            <a:r>
              <a:rPr lang="en-US" altLang="cs-CZ" sz="1600" dirty="0" err="1">
                <a:cs typeface="Arial" charset="0"/>
              </a:rPr>
              <a:t>řád</a:t>
            </a:r>
            <a:r>
              <a:rPr lang="en-US" altLang="cs-CZ" sz="1600" dirty="0">
                <a:cs typeface="Arial" charset="0"/>
              </a:rPr>
              <a:t> </a:t>
            </a:r>
            <a:r>
              <a:rPr lang="en-US" altLang="cs-CZ" sz="1600" dirty="0" err="1">
                <a:cs typeface="Arial" charset="0"/>
              </a:rPr>
              <a:t>státu</a:t>
            </a:r>
            <a:r>
              <a:rPr lang="en-US" altLang="cs-CZ" sz="1600" dirty="0">
                <a:cs typeface="Arial" charset="0"/>
              </a:rPr>
              <a:t>, do </a:t>
            </a:r>
            <a:r>
              <a:rPr lang="en-US" altLang="cs-CZ" sz="1600" dirty="0" err="1">
                <a:cs typeface="Arial" charset="0"/>
              </a:rPr>
              <a:t>něhož</a:t>
            </a:r>
            <a:r>
              <a:rPr lang="en-US" altLang="cs-CZ" sz="1600" dirty="0">
                <a:cs typeface="Arial" charset="0"/>
              </a:rPr>
              <a:t> </a:t>
            </a:r>
            <a:r>
              <a:rPr lang="en-US" altLang="cs-CZ" sz="1600" dirty="0" err="1">
                <a:cs typeface="Arial" charset="0"/>
              </a:rPr>
              <a:t>společnost</a:t>
            </a:r>
            <a:r>
              <a:rPr lang="en-US" altLang="cs-CZ" sz="1600" dirty="0">
                <a:cs typeface="Arial" charset="0"/>
              </a:rPr>
              <a:t> </a:t>
            </a:r>
            <a:r>
              <a:rPr lang="en-US" altLang="cs-CZ" sz="1600" dirty="0" err="1">
                <a:cs typeface="Arial" charset="0"/>
              </a:rPr>
              <a:t>přesídlila</a:t>
            </a:r>
            <a:r>
              <a:rPr lang="en-US" altLang="cs-CZ" sz="1600" dirty="0">
                <a:cs typeface="Arial" charset="0"/>
              </a:rPr>
              <a:t>.</a:t>
            </a:r>
          </a:p>
          <a:p>
            <a:pPr eaLnBrk="1" hangingPunct="1">
              <a:spcBef>
                <a:spcPts val="900"/>
              </a:spcBef>
              <a:buClrTx/>
              <a:buFontTx/>
              <a:buNone/>
            </a:pPr>
            <a:r>
              <a:rPr lang="en-US" altLang="cs-CZ" sz="1600" dirty="0" err="1">
                <a:cs typeface="Arial" charset="0"/>
              </a:rPr>
              <a:t>Česká</a:t>
            </a:r>
            <a:r>
              <a:rPr lang="en-US" altLang="cs-CZ" sz="1600" dirty="0">
                <a:cs typeface="Arial" charset="0"/>
              </a:rPr>
              <a:t> </a:t>
            </a:r>
            <a:r>
              <a:rPr lang="en-US" altLang="cs-CZ" sz="1600" dirty="0" err="1">
                <a:cs typeface="Arial" charset="0"/>
              </a:rPr>
              <a:t>společnost</a:t>
            </a:r>
            <a:r>
              <a:rPr lang="en-US" altLang="cs-CZ" sz="1600" dirty="0">
                <a:cs typeface="Arial" charset="0"/>
              </a:rPr>
              <a:t> </a:t>
            </a:r>
            <a:r>
              <a:rPr lang="en-US" altLang="cs-CZ" sz="1600" dirty="0" err="1">
                <a:cs typeface="Arial" charset="0"/>
              </a:rPr>
              <a:t>může</a:t>
            </a:r>
            <a:r>
              <a:rPr lang="en-US" altLang="cs-CZ" sz="1600" dirty="0">
                <a:cs typeface="Arial" charset="0"/>
              </a:rPr>
              <a:t> </a:t>
            </a:r>
            <a:r>
              <a:rPr lang="en-US" altLang="cs-CZ" sz="1600" dirty="0" err="1">
                <a:cs typeface="Arial" charset="0"/>
              </a:rPr>
              <a:t>přemístit</a:t>
            </a:r>
            <a:r>
              <a:rPr lang="en-US" altLang="cs-CZ" sz="1600" dirty="0">
                <a:cs typeface="Arial" charset="0"/>
              </a:rPr>
              <a:t> </a:t>
            </a:r>
            <a:r>
              <a:rPr lang="en-US" altLang="cs-CZ" sz="1600" dirty="0" err="1">
                <a:cs typeface="Arial" charset="0"/>
              </a:rPr>
              <a:t>sídlo</a:t>
            </a:r>
            <a:r>
              <a:rPr lang="en-US" altLang="cs-CZ" sz="1600" dirty="0">
                <a:cs typeface="Arial" charset="0"/>
              </a:rPr>
              <a:t> do </a:t>
            </a:r>
            <a:r>
              <a:rPr lang="en-US" altLang="cs-CZ" sz="1600" dirty="0" err="1">
                <a:cs typeface="Arial" charset="0"/>
              </a:rPr>
              <a:t>jiného</a:t>
            </a:r>
            <a:r>
              <a:rPr lang="en-US" altLang="cs-CZ" sz="1600" dirty="0">
                <a:cs typeface="Arial" charset="0"/>
              </a:rPr>
              <a:t> </a:t>
            </a:r>
            <a:r>
              <a:rPr lang="en-US" altLang="cs-CZ" sz="1600" dirty="0" err="1">
                <a:cs typeface="Arial" charset="0"/>
              </a:rPr>
              <a:t>členského</a:t>
            </a:r>
            <a:r>
              <a:rPr lang="en-US" altLang="cs-CZ" sz="1600" dirty="0">
                <a:cs typeface="Arial" charset="0"/>
              </a:rPr>
              <a:t> </a:t>
            </a:r>
            <a:r>
              <a:rPr lang="en-US" altLang="cs-CZ" sz="1600" dirty="0" err="1">
                <a:cs typeface="Arial" charset="0"/>
              </a:rPr>
              <a:t>státu</a:t>
            </a:r>
            <a:r>
              <a:rPr lang="en-US" altLang="cs-CZ" sz="1600" dirty="0">
                <a:cs typeface="Arial" charset="0"/>
              </a:rPr>
              <a:t>, </a:t>
            </a:r>
            <a:r>
              <a:rPr lang="en-US" altLang="cs-CZ" sz="1600" dirty="0" err="1">
                <a:cs typeface="Arial" charset="0"/>
              </a:rPr>
              <a:t>aniž</a:t>
            </a:r>
            <a:r>
              <a:rPr lang="en-US" altLang="cs-CZ" sz="1600" dirty="0">
                <a:cs typeface="Arial" charset="0"/>
              </a:rPr>
              <a:t> by </a:t>
            </a:r>
            <a:r>
              <a:rPr lang="en-US" altLang="cs-CZ" sz="1600" dirty="0" err="1">
                <a:cs typeface="Arial" charset="0"/>
              </a:rPr>
              <a:t>došlo</a:t>
            </a:r>
            <a:r>
              <a:rPr lang="en-US" altLang="cs-CZ" sz="1600" dirty="0">
                <a:cs typeface="Arial" charset="0"/>
              </a:rPr>
              <a:t> k </a:t>
            </a:r>
            <a:r>
              <a:rPr lang="en-US" altLang="cs-CZ" sz="1600" dirty="0" err="1">
                <a:cs typeface="Arial" charset="0"/>
              </a:rPr>
              <a:t>jejímu</a:t>
            </a:r>
            <a:r>
              <a:rPr lang="en-US" altLang="cs-CZ" sz="1600" dirty="0">
                <a:cs typeface="Arial" charset="0"/>
              </a:rPr>
              <a:t> </a:t>
            </a:r>
            <a:r>
              <a:rPr lang="en-US" altLang="cs-CZ" sz="1600" dirty="0" err="1">
                <a:cs typeface="Arial" charset="0"/>
              </a:rPr>
              <a:t>zániku</a:t>
            </a:r>
            <a:r>
              <a:rPr lang="en-US" altLang="cs-CZ" sz="1600" dirty="0">
                <a:cs typeface="Arial" charset="0"/>
              </a:rPr>
              <a:t> a </a:t>
            </a:r>
            <a:r>
              <a:rPr lang="en-US" altLang="cs-CZ" sz="1600" dirty="0" err="1">
                <a:cs typeface="Arial" charset="0"/>
              </a:rPr>
              <a:t>vzniku</a:t>
            </a:r>
            <a:r>
              <a:rPr lang="en-US" altLang="cs-CZ" sz="1600" dirty="0">
                <a:cs typeface="Arial" charset="0"/>
              </a:rPr>
              <a:t> </a:t>
            </a:r>
            <a:r>
              <a:rPr lang="en-US" altLang="cs-CZ" sz="1600" dirty="0" err="1">
                <a:cs typeface="Arial" charset="0"/>
              </a:rPr>
              <a:t>nové</a:t>
            </a:r>
            <a:r>
              <a:rPr lang="en-US" altLang="cs-CZ" sz="1600" dirty="0">
                <a:cs typeface="Arial" charset="0"/>
              </a:rPr>
              <a:t> </a:t>
            </a:r>
            <a:r>
              <a:rPr lang="en-US" altLang="cs-CZ" sz="1600" dirty="0" err="1">
                <a:cs typeface="Arial" charset="0"/>
              </a:rPr>
              <a:t>právnické</a:t>
            </a:r>
            <a:r>
              <a:rPr lang="en-US" altLang="cs-CZ" sz="1600" dirty="0">
                <a:cs typeface="Arial" charset="0"/>
              </a:rPr>
              <a:t> </a:t>
            </a:r>
            <a:r>
              <a:rPr lang="en-US" altLang="cs-CZ" sz="1600" dirty="0" err="1">
                <a:cs typeface="Arial" charset="0"/>
              </a:rPr>
              <a:t>osoby</a:t>
            </a:r>
            <a:r>
              <a:rPr lang="en-US" altLang="cs-CZ" sz="1600" dirty="0">
                <a:cs typeface="Arial" charset="0"/>
              </a:rPr>
              <a:t>, a </a:t>
            </a:r>
            <a:r>
              <a:rPr lang="en-US" altLang="cs-CZ" sz="1600" dirty="0" err="1">
                <a:cs typeface="Arial" charset="0"/>
              </a:rPr>
              <a:t>změnit</a:t>
            </a:r>
            <a:r>
              <a:rPr lang="en-US" altLang="cs-CZ" sz="1600" dirty="0">
                <a:cs typeface="Arial" charset="0"/>
              </a:rPr>
              <a:t> </a:t>
            </a:r>
            <a:r>
              <a:rPr lang="en-US" altLang="cs-CZ" sz="1600" dirty="0" err="1">
                <a:cs typeface="Arial" charset="0"/>
              </a:rPr>
              <a:t>při</a:t>
            </a:r>
            <a:r>
              <a:rPr lang="en-US" altLang="cs-CZ" sz="1600" dirty="0">
                <a:cs typeface="Arial" charset="0"/>
              </a:rPr>
              <a:t> tom </a:t>
            </a:r>
            <a:r>
              <a:rPr lang="en-US" altLang="cs-CZ" sz="1600" dirty="0" err="1">
                <a:cs typeface="Arial" charset="0"/>
              </a:rPr>
              <a:t>svou</a:t>
            </a:r>
            <a:r>
              <a:rPr lang="en-US" altLang="cs-CZ" sz="1600" dirty="0">
                <a:cs typeface="Arial" charset="0"/>
              </a:rPr>
              <a:t> </a:t>
            </a:r>
            <a:r>
              <a:rPr lang="en-US" altLang="cs-CZ" sz="1600" dirty="0" err="1">
                <a:cs typeface="Arial" charset="0"/>
              </a:rPr>
              <a:t>právní</a:t>
            </a:r>
            <a:r>
              <a:rPr lang="en-US" altLang="cs-CZ" sz="1600" dirty="0">
                <a:cs typeface="Arial" charset="0"/>
              </a:rPr>
              <a:t> </a:t>
            </a:r>
            <a:r>
              <a:rPr lang="en-US" altLang="cs-CZ" sz="1600" dirty="0" err="1">
                <a:cs typeface="Arial" charset="0"/>
              </a:rPr>
              <a:t>formu</a:t>
            </a:r>
            <a:r>
              <a:rPr lang="en-US" altLang="cs-CZ" sz="1600" dirty="0">
                <a:cs typeface="Arial" charset="0"/>
              </a:rPr>
              <a:t> </a:t>
            </a:r>
            <a:r>
              <a:rPr lang="en-US" altLang="cs-CZ" sz="1600" dirty="0" err="1">
                <a:cs typeface="Arial" charset="0"/>
              </a:rPr>
              <a:t>na</a:t>
            </a:r>
            <a:r>
              <a:rPr lang="en-US" altLang="cs-CZ" sz="1600" dirty="0">
                <a:cs typeface="Arial" charset="0"/>
              </a:rPr>
              <a:t> </a:t>
            </a:r>
            <a:r>
              <a:rPr lang="en-US" altLang="cs-CZ" sz="1600" dirty="0" err="1">
                <a:cs typeface="Arial" charset="0"/>
              </a:rPr>
              <a:t>takovou</a:t>
            </a:r>
            <a:r>
              <a:rPr lang="en-US" altLang="cs-CZ" sz="1600" dirty="0">
                <a:cs typeface="Arial" charset="0"/>
              </a:rPr>
              <a:t>, </a:t>
            </a:r>
            <a:r>
              <a:rPr lang="en-US" altLang="cs-CZ" sz="1600" dirty="0" err="1">
                <a:cs typeface="Arial" charset="0"/>
              </a:rPr>
              <a:t>kterou</a:t>
            </a:r>
            <a:r>
              <a:rPr lang="en-US" altLang="cs-CZ" sz="1600" dirty="0">
                <a:cs typeface="Arial" charset="0"/>
              </a:rPr>
              <a:t> </a:t>
            </a:r>
            <a:r>
              <a:rPr lang="en-US" altLang="cs-CZ" sz="1600" dirty="0" err="1">
                <a:cs typeface="Arial" charset="0"/>
              </a:rPr>
              <a:t>uznává</a:t>
            </a:r>
            <a:r>
              <a:rPr lang="en-US" altLang="cs-CZ" sz="1600" dirty="0">
                <a:cs typeface="Arial" charset="0"/>
              </a:rPr>
              <a:t> </a:t>
            </a:r>
            <a:r>
              <a:rPr lang="en-US" altLang="cs-CZ" sz="1600" dirty="0" err="1">
                <a:cs typeface="Arial" charset="0"/>
              </a:rPr>
              <a:t>právo</a:t>
            </a:r>
            <a:r>
              <a:rPr lang="en-US" altLang="cs-CZ" sz="1600" dirty="0">
                <a:cs typeface="Arial" charset="0"/>
              </a:rPr>
              <a:t> </a:t>
            </a:r>
            <a:r>
              <a:rPr lang="en-US" altLang="cs-CZ" sz="1600" dirty="0" err="1">
                <a:cs typeface="Arial" charset="0"/>
              </a:rPr>
              <a:t>státu</a:t>
            </a:r>
            <a:r>
              <a:rPr lang="en-US" altLang="cs-CZ" sz="1600" dirty="0">
                <a:cs typeface="Arial" charset="0"/>
              </a:rPr>
              <a:t>, </a:t>
            </a:r>
            <a:r>
              <a:rPr lang="en-US" altLang="cs-CZ" sz="1600" dirty="0" err="1">
                <a:cs typeface="Arial" charset="0"/>
              </a:rPr>
              <a:t>kam</a:t>
            </a:r>
            <a:r>
              <a:rPr lang="en-US" altLang="cs-CZ" sz="1600" dirty="0">
                <a:cs typeface="Arial" charset="0"/>
              </a:rPr>
              <a:t> </a:t>
            </a:r>
            <a:r>
              <a:rPr lang="en-US" altLang="cs-CZ" sz="1600" dirty="0" err="1">
                <a:cs typeface="Arial" charset="0"/>
              </a:rPr>
              <a:t>přesídlila</a:t>
            </a:r>
            <a:r>
              <a:rPr lang="en-US" altLang="cs-CZ" sz="1600" dirty="0">
                <a:cs typeface="Arial" charset="0"/>
              </a:rPr>
              <a:t> - 384f</a:t>
            </a:r>
          </a:p>
          <a:p>
            <a:pPr eaLnBrk="1" hangingPunct="1">
              <a:spcBef>
                <a:spcPts val="900"/>
              </a:spcBef>
              <a:buClrTx/>
              <a:buFontTx/>
              <a:buNone/>
            </a:pPr>
            <a:r>
              <a:rPr lang="en-US" altLang="cs-CZ" sz="1600" dirty="0">
                <a:cs typeface="Arial" charset="0"/>
              </a:rPr>
              <a:t>K </a:t>
            </a:r>
            <a:r>
              <a:rPr lang="en-US" altLang="cs-CZ" sz="1600" dirty="0" err="1">
                <a:cs typeface="Arial" charset="0"/>
              </a:rPr>
              <a:t>přemístění</a:t>
            </a:r>
            <a:r>
              <a:rPr lang="en-US" altLang="cs-CZ" sz="1600" dirty="0">
                <a:cs typeface="Arial" charset="0"/>
              </a:rPr>
              <a:t> </a:t>
            </a:r>
            <a:r>
              <a:rPr lang="en-US" altLang="cs-CZ" sz="1600" dirty="0" err="1">
                <a:cs typeface="Arial" charset="0"/>
              </a:rPr>
              <a:t>sídla</a:t>
            </a:r>
            <a:r>
              <a:rPr lang="en-US" altLang="cs-CZ" sz="1600" dirty="0">
                <a:cs typeface="Arial" charset="0"/>
              </a:rPr>
              <a:t> </a:t>
            </a:r>
            <a:r>
              <a:rPr lang="en-US" altLang="cs-CZ" sz="1600" dirty="0" err="1">
                <a:cs typeface="Arial" charset="0"/>
              </a:rPr>
              <a:t>nemůže</a:t>
            </a:r>
            <a:r>
              <a:rPr lang="en-US" altLang="cs-CZ" sz="1600" dirty="0">
                <a:cs typeface="Arial" charset="0"/>
              </a:rPr>
              <a:t> </a:t>
            </a:r>
            <a:r>
              <a:rPr lang="en-US" altLang="cs-CZ" sz="1600" dirty="0" err="1">
                <a:cs typeface="Arial" charset="0"/>
              </a:rPr>
              <a:t>dojít</a:t>
            </a:r>
            <a:r>
              <a:rPr lang="en-US" altLang="cs-CZ" sz="1600" dirty="0">
                <a:cs typeface="Arial" charset="0"/>
              </a:rPr>
              <a:t>, </a:t>
            </a:r>
            <a:r>
              <a:rPr lang="en-US" altLang="cs-CZ" sz="1600" dirty="0" err="1">
                <a:cs typeface="Arial" charset="0"/>
              </a:rPr>
              <a:t>pokud</a:t>
            </a:r>
            <a:r>
              <a:rPr lang="en-US" altLang="cs-CZ" sz="1600" dirty="0">
                <a:cs typeface="Arial" charset="0"/>
              </a:rPr>
              <a:t> je </a:t>
            </a:r>
            <a:r>
              <a:rPr lang="en-US" altLang="cs-CZ" sz="1600" dirty="0" err="1">
                <a:cs typeface="Arial" charset="0"/>
              </a:rPr>
              <a:t>společnost</a:t>
            </a:r>
            <a:r>
              <a:rPr lang="en-US" altLang="cs-CZ" sz="1600" dirty="0">
                <a:cs typeface="Arial" charset="0"/>
              </a:rPr>
              <a:t> v </a:t>
            </a:r>
            <a:r>
              <a:rPr lang="en-US" altLang="cs-CZ" sz="1600" dirty="0" err="1">
                <a:cs typeface="Arial" charset="0"/>
              </a:rPr>
              <a:t>likvidaci</a:t>
            </a:r>
            <a:r>
              <a:rPr lang="en-US" altLang="cs-CZ" sz="1600" dirty="0">
                <a:cs typeface="Arial" charset="0"/>
              </a:rPr>
              <a:t> </a:t>
            </a:r>
            <a:r>
              <a:rPr lang="en-US" altLang="cs-CZ" sz="1600" dirty="0" err="1">
                <a:cs typeface="Arial" charset="0"/>
              </a:rPr>
              <a:t>nebo</a:t>
            </a:r>
            <a:r>
              <a:rPr lang="en-US" altLang="cs-CZ" sz="1600" dirty="0">
                <a:cs typeface="Arial" charset="0"/>
              </a:rPr>
              <a:t> </a:t>
            </a:r>
            <a:r>
              <a:rPr lang="en-US" altLang="cs-CZ" sz="1600" dirty="0" err="1">
                <a:cs typeface="Arial" charset="0"/>
              </a:rPr>
              <a:t>bylo</a:t>
            </a:r>
            <a:r>
              <a:rPr lang="en-US" altLang="cs-CZ" sz="1600" dirty="0">
                <a:cs typeface="Arial" charset="0"/>
              </a:rPr>
              <a:t> </a:t>
            </a:r>
            <a:r>
              <a:rPr lang="en-US" altLang="cs-CZ" sz="1600" dirty="0" err="1">
                <a:cs typeface="Arial" charset="0"/>
              </a:rPr>
              <a:t>vůči</a:t>
            </a:r>
            <a:r>
              <a:rPr lang="en-US" altLang="cs-CZ" sz="1600" dirty="0">
                <a:cs typeface="Arial" charset="0"/>
              </a:rPr>
              <a:t> </a:t>
            </a:r>
            <a:r>
              <a:rPr lang="en-US" altLang="cs-CZ" sz="1600" dirty="0" err="1">
                <a:cs typeface="Arial" charset="0"/>
              </a:rPr>
              <a:t>ní</a:t>
            </a:r>
            <a:r>
              <a:rPr lang="en-US" altLang="cs-CZ" sz="1600" dirty="0">
                <a:cs typeface="Arial" charset="0"/>
              </a:rPr>
              <a:t> </a:t>
            </a:r>
            <a:r>
              <a:rPr lang="en-US" altLang="cs-CZ" sz="1600" dirty="0" err="1">
                <a:cs typeface="Arial" charset="0"/>
              </a:rPr>
              <a:t>zahájeno</a:t>
            </a:r>
            <a:r>
              <a:rPr lang="en-US" altLang="cs-CZ" sz="1600" dirty="0">
                <a:cs typeface="Arial" charset="0"/>
              </a:rPr>
              <a:t> </a:t>
            </a:r>
            <a:r>
              <a:rPr lang="en-US" altLang="cs-CZ" sz="1600" dirty="0" err="1">
                <a:cs typeface="Arial" charset="0"/>
              </a:rPr>
              <a:t>insolvenční</a:t>
            </a:r>
            <a:r>
              <a:rPr lang="en-US" altLang="cs-CZ" sz="1600" dirty="0">
                <a:cs typeface="Arial" charset="0"/>
              </a:rPr>
              <a:t> </a:t>
            </a:r>
            <a:r>
              <a:rPr lang="en-US" altLang="cs-CZ" sz="1600" dirty="0" err="1">
                <a:cs typeface="Arial" charset="0"/>
              </a:rPr>
              <a:t>řízení</a:t>
            </a:r>
            <a:r>
              <a:rPr lang="en-US" altLang="cs-CZ" sz="1600" dirty="0">
                <a:cs typeface="Arial" charset="0"/>
              </a:rPr>
              <a:t> § 384i</a:t>
            </a:r>
          </a:p>
          <a:p>
            <a:pPr algn="just" eaLnBrk="1" hangingPunct="1">
              <a:spcBef>
                <a:spcPct val="0"/>
              </a:spcBef>
              <a:buClrTx/>
              <a:buFontTx/>
              <a:buNone/>
            </a:pPr>
            <a:endParaRPr lang="en-US" altLang="cs-CZ" sz="1300" dirty="0">
              <a:ea typeface="Lucida Grande" charset="0"/>
              <a:cs typeface="Lucida Grande" charset="0"/>
            </a:endParaRPr>
          </a:p>
          <a:p>
            <a:pPr algn="just" eaLnBrk="1" hangingPunct="1">
              <a:spcBef>
                <a:spcPct val="0"/>
              </a:spcBef>
              <a:buClrTx/>
              <a:buFontTx/>
              <a:buNone/>
            </a:pPr>
            <a:r>
              <a:rPr lang="en-US" altLang="cs-CZ" sz="1400" dirty="0" err="1">
                <a:cs typeface="Arial" charset="0"/>
              </a:rPr>
              <a:t>Přemístění</a:t>
            </a:r>
            <a:r>
              <a:rPr lang="en-US" altLang="cs-CZ" sz="1400" dirty="0">
                <a:cs typeface="Arial" charset="0"/>
              </a:rPr>
              <a:t> </a:t>
            </a:r>
            <a:r>
              <a:rPr lang="en-US" altLang="cs-CZ" sz="1400" dirty="0" err="1">
                <a:cs typeface="Arial" charset="0"/>
              </a:rPr>
              <a:t>sídla</a:t>
            </a:r>
            <a:r>
              <a:rPr lang="en-US" altLang="cs-CZ" sz="1400" dirty="0">
                <a:cs typeface="Arial" charset="0"/>
              </a:rPr>
              <a:t> </a:t>
            </a:r>
            <a:r>
              <a:rPr lang="en-US" altLang="cs-CZ" sz="1400" dirty="0" err="1">
                <a:cs typeface="Arial" charset="0"/>
              </a:rPr>
              <a:t>české</a:t>
            </a:r>
            <a:r>
              <a:rPr lang="en-US" altLang="cs-CZ" sz="1400" dirty="0">
                <a:cs typeface="Arial" charset="0"/>
              </a:rPr>
              <a:t> </a:t>
            </a:r>
            <a:r>
              <a:rPr lang="en-US" altLang="cs-CZ" sz="1400" dirty="0" err="1">
                <a:cs typeface="Arial" charset="0"/>
              </a:rPr>
              <a:t>společnosti</a:t>
            </a:r>
            <a:r>
              <a:rPr lang="en-US" altLang="cs-CZ" sz="1400" dirty="0">
                <a:cs typeface="Arial" charset="0"/>
              </a:rPr>
              <a:t> </a:t>
            </a:r>
            <a:r>
              <a:rPr lang="en-US" altLang="cs-CZ" sz="1400" dirty="0" err="1">
                <a:cs typeface="Arial" charset="0"/>
              </a:rPr>
              <a:t>nebo</a:t>
            </a:r>
            <a:r>
              <a:rPr lang="en-US" altLang="cs-CZ" sz="1400" dirty="0">
                <a:cs typeface="Arial" charset="0"/>
              </a:rPr>
              <a:t> </a:t>
            </a:r>
            <a:r>
              <a:rPr lang="en-US" altLang="cs-CZ" sz="1400" dirty="0" err="1">
                <a:cs typeface="Arial" charset="0"/>
              </a:rPr>
              <a:t>družstva</a:t>
            </a:r>
            <a:r>
              <a:rPr lang="en-US" altLang="cs-CZ" sz="1400" dirty="0">
                <a:cs typeface="Arial" charset="0"/>
              </a:rPr>
              <a:t> do </a:t>
            </a:r>
            <a:r>
              <a:rPr lang="en-US" altLang="cs-CZ" sz="1400" dirty="0" err="1">
                <a:cs typeface="Arial" charset="0"/>
              </a:rPr>
              <a:t>zahraničí</a:t>
            </a:r>
            <a:r>
              <a:rPr lang="en-US" altLang="cs-CZ" sz="1400" dirty="0">
                <a:cs typeface="Arial" charset="0"/>
              </a:rPr>
              <a:t> a </a:t>
            </a:r>
            <a:r>
              <a:rPr lang="en-US" altLang="cs-CZ" sz="1400" dirty="0" err="1">
                <a:cs typeface="Arial" charset="0"/>
              </a:rPr>
              <a:t>související</a:t>
            </a:r>
            <a:r>
              <a:rPr lang="en-US" altLang="cs-CZ" sz="1400" dirty="0">
                <a:cs typeface="Arial" charset="0"/>
              </a:rPr>
              <a:t> </a:t>
            </a:r>
            <a:r>
              <a:rPr lang="en-US" altLang="cs-CZ" sz="1400" dirty="0" err="1">
                <a:cs typeface="Arial" charset="0"/>
              </a:rPr>
              <a:t>změny</a:t>
            </a:r>
            <a:r>
              <a:rPr lang="en-US" altLang="cs-CZ" sz="1400" dirty="0">
                <a:cs typeface="Arial" charset="0"/>
              </a:rPr>
              <a:t> </a:t>
            </a:r>
            <a:r>
              <a:rPr lang="en-US" altLang="cs-CZ" sz="1400" dirty="0" err="1">
                <a:cs typeface="Arial" charset="0"/>
              </a:rPr>
              <a:t>jejich</a:t>
            </a:r>
            <a:r>
              <a:rPr lang="en-US" altLang="cs-CZ" sz="1400" dirty="0">
                <a:cs typeface="Arial" charset="0"/>
              </a:rPr>
              <a:t> </a:t>
            </a:r>
            <a:r>
              <a:rPr lang="en-US" altLang="cs-CZ" sz="1400" dirty="0" err="1">
                <a:cs typeface="Arial" charset="0"/>
              </a:rPr>
              <a:t>zakladatelských</a:t>
            </a:r>
            <a:r>
              <a:rPr lang="en-US" altLang="cs-CZ" sz="1400" dirty="0">
                <a:cs typeface="Arial" charset="0"/>
              </a:rPr>
              <a:t> </a:t>
            </a:r>
            <a:r>
              <a:rPr lang="en-US" altLang="cs-CZ" sz="1400" dirty="0" err="1">
                <a:cs typeface="Arial" charset="0"/>
              </a:rPr>
              <a:t>dokumentů</a:t>
            </a:r>
            <a:r>
              <a:rPr lang="en-US" altLang="cs-CZ" sz="1400" dirty="0">
                <a:cs typeface="Arial" charset="0"/>
              </a:rPr>
              <a:t> </a:t>
            </a:r>
            <a:r>
              <a:rPr lang="en-US" altLang="cs-CZ" sz="1400" dirty="0" err="1">
                <a:cs typeface="Arial" charset="0"/>
              </a:rPr>
              <a:t>nabývají</a:t>
            </a:r>
            <a:r>
              <a:rPr lang="en-US" altLang="cs-CZ" sz="1400" dirty="0">
                <a:cs typeface="Arial" charset="0"/>
              </a:rPr>
              <a:t> </a:t>
            </a:r>
            <a:r>
              <a:rPr lang="en-US" altLang="cs-CZ" sz="1400" dirty="0" err="1">
                <a:cs typeface="Arial" charset="0"/>
              </a:rPr>
              <a:t>účinnosti</a:t>
            </a:r>
            <a:r>
              <a:rPr lang="en-US" altLang="cs-CZ" sz="1400" dirty="0">
                <a:cs typeface="Arial" charset="0"/>
              </a:rPr>
              <a:t> </a:t>
            </a:r>
            <a:r>
              <a:rPr lang="en-US" altLang="cs-CZ" sz="1400" dirty="0" err="1">
                <a:cs typeface="Arial" charset="0"/>
              </a:rPr>
              <a:t>dnem</a:t>
            </a:r>
            <a:r>
              <a:rPr lang="en-US" altLang="cs-CZ" sz="1400" dirty="0">
                <a:cs typeface="Arial" charset="0"/>
              </a:rPr>
              <a:t>, </a:t>
            </a:r>
            <a:r>
              <a:rPr lang="en-US" altLang="cs-CZ" sz="1400" dirty="0" err="1">
                <a:cs typeface="Arial" charset="0"/>
              </a:rPr>
              <a:t>ke</a:t>
            </a:r>
            <a:r>
              <a:rPr lang="en-US" altLang="cs-CZ" sz="1400" dirty="0">
                <a:cs typeface="Arial" charset="0"/>
              </a:rPr>
              <a:t> </a:t>
            </a:r>
            <a:r>
              <a:rPr lang="en-US" altLang="cs-CZ" sz="1400" dirty="0" err="1">
                <a:cs typeface="Arial" charset="0"/>
              </a:rPr>
              <a:t>kterému</a:t>
            </a:r>
            <a:r>
              <a:rPr lang="en-US" altLang="cs-CZ" sz="1400" dirty="0">
                <a:cs typeface="Arial" charset="0"/>
              </a:rPr>
              <a:t> je </a:t>
            </a:r>
            <a:r>
              <a:rPr lang="en-US" altLang="cs-CZ" sz="1400" dirty="0" err="1">
                <a:cs typeface="Arial" charset="0"/>
              </a:rPr>
              <a:t>přemístění</a:t>
            </a:r>
            <a:r>
              <a:rPr lang="en-US" altLang="cs-CZ" sz="1400" dirty="0">
                <a:cs typeface="Arial" charset="0"/>
              </a:rPr>
              <a:t> </a:t>
            </a:r>
            <a:r>
              <a:rPr lang="en-US" altLang="cs-CZ" sz="1400" dirty="0" err="1">
                <a:cs typeface="Arial" charset="0"/>
              </a:rPr>
              <a:t>sídla</a:t>
            </a:r>
            <a:r>
              <a:rPr lang="en-US" altLang="cs-CZ" sz="1400" dirty="0">
                <a:cs typeface="Arial" charset="0"/>
              </a:rPr>
              <a:t> </a:t>
            </a:r>
            <a:r>
              <a:rPr lang="en-US" altLang="cs-CZ" sz="1400" dirty="0" err="1">
                <a:cs typeface="Arial" charset="0"/>
              </a:rPr>
              <a:t>české</a:t>
            </a:r>
            <a:r>
              <a:rPr lang="en-US" altLang="cs-CZ" sz="1400" dirty="0">
                <a:cs typeface="Arial" charset="0"/>
              </a:rPr>
              <a:t> </a:t>
            </a:r>
            <a:r>
              <a:rPr lang="en-US" altLang="cs-CZ" sz="1400" dirty="0" err="1">
                <a:cs typeface="Arial" charset="0"/>
              </a:rPr>
              <a:t>společnosti</a:t>
            </a:r>
            <a:r>
              <a:rPr lang="en-US" altLang="cs-CZ" sz="1400" dirty="0">
                <a:cs typeface="Arial" charset="0"/>
              </a:rPr>
              <a:t> </a:t>
            </a:r>
            <a:r>
              <a:rPr lang="en-US" altLang="cs-CZ" sz="1400" dirty="0" err="1">
                <a:cs typeface="Arial" charset="0"/>
              </a:rPr>
              <a:t>nebo</a:t>
            </a:r>
            <a:r>
              <a:rPr lang="en-US" altLang="cs-CZ" sz="1400" dirty="0">
                <a:cs typeface="Arial" charset="0"/>
              </a:rPr>
              <a:t> </a:t>
            </a:r>
            <a:r>
              <a:rPr lang="en-US" altLang="cs-CZ" sz="1400" dirty="0" err="1">
                <a:cs typeface="Arial" charset="0"/>
              </a:rPr>
              <a:t>družstva</a:t>
            </a:r>
            <a:r>
              <a:rPr lang="en-US" altLang="cs-CZ" sz="1400" dirty="0">
                <a:cs typeface="Arial" charset="0"/>
              </a:rPr>
              <a:t> </a:t>
            </a:r>
            <a:r>
              <a:rPr lang="en-US" altLang="cs-CZ" sz="1400" dirty="0" err="1">
                <a:cs typeface="Arial" charset="0"/>
              </a:rPr>
              <a:t>zapsáno</a:t>
            </a:r>
            <a:r>
              <a:rPr lang="en-US" altLang="cs-CZ" sz="1400" dirty="0">
                <a:cs typeface="Arial" charset="0"/>
              </a:rPr>
              <a:t> do </a:t>
            </a:r>
            <a:r>
              <a:rPr lang="en-US" altLang="cs-CZ" sz="1400" dirty="0" err="1">
                <a:cs typeface="Arial" charset="0"/>
              </a:rPr>
              <a:t>příslušného</a:t>
            </a:r>
            <a:r>
              <a:rPr lang="en-US" altLang="cs-CZ" sz="1400" dirty="0">
                <a:cs typeface="Arial" charset="0"/>
              </a:rPr>
              <a:t> </a:t>
            </a:r>
            <a:r>
              <a:rPr lang="en-US" altLang="cs-CZ" sz="1400" dirty="0" err="1">
                <a:cs typeface="Arial" charset="0"/>
              </a:rPr>
              <a:t>zahraničního</a:t>
            </a:r>
            <a:r>
              <a:rPr lang="en-US" altLang="cs-CZ" sz="1400" dirty="0">
                <a:cs typeface="Arial" charset="0"/>
              </a:rPr>
              <a:t> </a:t>
            </a:r>
            <a:r>
              <a:rPr lang="en-US" altLang="cs-CZ" sz="1400" dirty="0" err="1">
                <a:cs typeface="Arial" charset="0"/>
              </a:rPr>
              <a:t>obchodního</a:t>
            </a:r>
            <a:r>
              <a:rPr lang="en-US" altLang="cs-CZ" sz="1400" dirty="0">
                <a:cs typeface="Arial" charset="0"/>
              </a:rPr>
              <a:t> </a:t>
            </a:r>
            <a:r>
              <a:rPr lang="en-US" altLang="cs-CZ" sz="1400" dirty="0" err="1">
                <a:cs typeface="Arial" charset="0"/>
              </a:rPr>
              <a:t>rejstříku</a:t>
            </a:r>
            <a:r>
              <a:rPr lang="en-US" altLang="cs-CZ" sz="1400" dirty="0">
                <a:cs typeface="Arial" charset="0"/>
              </a:rPr>
              <a:t>, </a:t>
            </a:r>
            <a:r>
              <a:rPr lang="en-US" altLang="cs-CZ" sz="1400" dirty="0" err="1">
                <a:cs typeface="Arial" charset="0"/>
              </a:rPr>
              <a:t>nestanoví</a:t>
            </a:r>
            <a:r>
              <a:rPr lang="en-US" altLang="cs-CZ" sz="1400" dirty="0">
                <a:cs typeface="Arial" charset="0"/>
              </a:rPr>
              <a:t>-li </a:t>
            </a:r>
            <a:r>
              <a:rPr lang="en-US" altLang="cs-CZ" sz="1400" dirty="0" err="1">
                <a:cs typeface="Arial" charset="0"/>
              </a:rPr>
              <a:t>právo</a:t>
            </a:r>
            <a:r>
              <a:rPr lang="en-US" altLang="cs-CZ" sz="1400" dirty="0">
                <a:cs typeface="Arial" charset="0"/>
              </a:rPr>
              <a:t> </a:t>
            </a:r>
            <a:r>
              <a:rPr lang="en-US" altLang="cs-CZ" sz="1400" dirty="0" err="1">
                <a:cs typeface="Arial" charset="0"/>
              </a:rPr>
              <a:t>státu</a:t>
            </a:r>
            <a:r>
              <a:rPr lang="en-US" altLang="cs-CZ" sz="1400" dirty="0">
                <a:cs typeface="Arial" charset="0"/>
              </a:rPr>
              <a:t>, v </a:t>
            </a:r>
            <a:r>
              <a:rPr lang="en-US" altLang="cs-CZ" sz="1400" dirty="0" err="1">
                <a:cs typeface="Arial" charset="0"/>
              </a:rPr>
              <a:t>němž</a:t>
            </a:r>
            <a:r>
              <a:rPr lang="en-US" altLang="cs-CZ" sz="1400" dirty="0">
                <a:cs typeface="Arial" charset="0"/>
              </a:rPr>
              <a:t> </a:t>
            </a:r>
            <a:r>
              <a:rPr lang="en-US" altLang="cs-CZ" sz="1400" dirty="0" err="1">
                <a:cs typeface="Arial" charset="0"/>
              </a:rPr>
              <a:t>má</a:t>
            </a:r>
            <a:r>
              <a:rPr lang="en-US" altLang="cs-CZ" sz="1400" dirty="0">
                <a:cs typeface="Arial" charset="0"/>
              </a:rPr>
              <a:t> </a:t>
            </a:r>
            <a:r>
              <a:rPr lang="en-US" altLang="cs-CZ" sz="1400" dirty="0" err="1">
                <a:cs typeface="Arial" charset="0"/>
              </a:rPr>
              <a:t>být</a:t>
            </a:r>
            <a:r>
              <a:rPr lang="en-US" altLang="cs-CZ" sz="1400" dirty="0">
                <a:cs typeface="Arial" charset="0"/>
              </a:rPr>
              <a:t> </a:t>
            </a:r>
            <a:r>
              <a:rPr lang="en-US" altLang="cs-CZ" sz="1400" dirty="0" err="1">
                <a:cs typeface="Arial" charset="0"/>
              </a:rPr>
              <a:t>nové</a:t>
            </a:r>
            <a:r>
              <a:rPr lang="en-US" altLang="cs-CZ" sz="1400" dirty="0">
                <a:cs typeface="Arial" charset="0"/>
              </a:rPr>
              <a:t> </a:t>
            </a:r>
            <a:r>
              <a:rPr lang="en-US" altLang="cs-CZ" sz="1400" dirty="0" err="1">
                <a:cs typeface="Arial" charset="0"/>
              </a:rPr>
              <a:t>sídlo</a:t>
            </a:r>
            <a:r>
              <a:rPr lang="en-US" altLang="cs-CZ" sz="1400" dirty="0">
                <a:cs typeface="Arial" charset="0"/>
              </a:rPr>
              <a:t> </a:t>
            </a:r>
            <a:r>
              <a:rPr lang="en-US" altLang="cs-CZ" sz="1400" dirty="0" err="1">
                <a:cs typeface="Arial" charset="0"/>
              </a:rPr>
              <a:t>zapsáno</a:t>
            </a:r>
            <a:r>
              <a:rPr lang="en-US" altLang="cs-CZ" sz="1400" dirty="0">
                <a:cs typeface="Arial" charset="0"/>
              </a:rPr>
              <a:t>, </a:t>
            </a:r>
            <a:r>
              <a:rPr lang="en-US" altLang="cs-CZ" sz="1400" dirty="0" err="1">
                <a:cs typeface="Arial" charset="0"/>
              </a:rPr>
              <a:t>něco</a:t>
            </a:r>
            <a:r>
              <a:rPr lang="en-US" altLang="cs-CZ" sz="1400" dirty="0">
                <a:cs typeface="Arial" charset="0"/>
              </a:rPr>
              <a:t> </a:t>
            </a:r>
            <a:r>
              <a:rPr lang="en-US" altLang="cs-CZ" sz="1400" dirty="0" err="1">
                <a:cs typeface="Arial" charset="0"/>
              </a:rPr>
              <a:t>jiného</a:t>
            </a:r>
            <a:r>
              <a:rPr lang="en-US" altLang="cs-CZ" sz="1400" dirty="0">
                <a:cs typeface="Arial" charset="0"/>
              </a:rPr>
              <a:t>. V </a:t>
            </a:r>
            <a:r>
              <a:rPr lang="en-US" altLang="cs-CZ" sz="1400" dirty="0" err="1">
                <a:cs typeface="Arial" charset="0"/>
              </a:rPr>
              <a:t>takovém</a:t>
            </a:r>
            <a:r>
              <a:rPr lang="en-US" altLang="cs-CZ" sz="1400" dirty="0">
                <a:cs typeface="Arial" charset="0"/>
              </a:rPr>
              <a:t> </a:t>
            </a:r>
            <a:r>
              <a:rPr lang="en-US" altLang="cs-CZ" sz="1400" dirty="0" err="1">
                <a:cs typeface="Arial" charset="0"/>
              </a:rPr>
              <a:t>případě</a:t>
            </a:r>
            <a:r>
              <a:rPr lang="en-US" altLang="cs-CZ" sz="1400" dirty="0">
                <a:cs typeface="Arial" charset="0"/>
              </a:rPr>
              <a:t> </a:t>
            </a:r>
            <a:r>
              <a:rPr lang="en-US" altLang="cs-CZ" sz="1400" dirty="0" err="1">
                <a:cs typeface="Arial" charset="0"/>
              </a:rPr>
              <a:t>nastávají</a:t>
            </a:r>
            <a:r>
              <a:rPr lang="en-US" altLang="cs-CZ" sz="1400" dirty="0">
                <a:cs typeface="Arial" charset="0"/>
              </a:rPr>
              <a:t> </a:t>
            </a:r>
            <a:r>
              <a:rPr lang="en-US" altLang="cs-CZ" sz="1400" dirty="0" err="1">
                <a:cs typeface="Arial" charset="0"/>
              </a:rPr>
              <a:t>účinky</a:t>
            </a:r>
            <a:r>
              <a:rPr lang="en-US" altLang="cs-CZ" sz="1400" dirty="0">
                <a:cs typeface="Arial" charset="0"/>
              </a:rPr>
              <a:t> v </a:t>
            </a:r>
            <a:r>
              <a:rPr lang="en-US" altLang="cs-CZ" sz="1400" dirty="0" err="1">
                <a:cs typeface="Arial" charset="0"/>
              </a:rPr>
              <a:t>souladu</a:t>
            </a:r>
            <a:r>
              <a:rPr lang="en-US" altLang="cs-CZ" sz="1400" dirty="0">
                <a:cs typeface="Arial" charset="0"/>
              </a:rPr>
              <a:t> s </a:t>
            </a:r>
            <a:r>
              <a:rPr lang="en-US" altLang="cs-CZ" sz="1400" dirty="0" err="1">
                <a:cs typeface="Arial" charset="0"/>
              </a:rPr>
              <a:t>tím</a:t>
            </a:r>
            <a:r>
              <a:rPr lang="en-US" altLang="cs-CZ" sz="1400" dirty="0">
                <a:cs typeface="Arial" charset="0"/>
              </a:rPr>
              <a:t>, co </a:t>
            </a:r>
            <a:r>
              <a:rPr lang="en-US" altLang="cs-CZ" sz="1400" dirty="0" err="1">
                <a:cs typeface="Arial" charset="0"/>
              </a:rPr>
              <a:t>tento</a:t>
            </a:r>
            <a:r>
              <a:rPr lang="en-US" altLang="cs-CZ" sz="1400" dirty="0">
                <a:cs typeface="Arial" charset="0"/>
              </a:rPr>
              <a:t> </a:t>
            </a:r>
            <a:r>
              <a:rPr lang="en-US" altLang="cs-CZ" sz="1400" dirty="0" err="1">
                <a:cs typeface="Arial" charset="0"/>
              </a:rPr>
              <a:t>právní</a:t>
            </a:r>
            <a:r>
              <a:rPr lang="en-US" altLang="cs-CZ" sz="1400" dirty="0">
                <a:cs typeface="Arial" charset="0"/>
              </a:rPr>
              <a:t> </a:t>
            </a:r>
            <a:r>
              <a:rPr lang="en-US" altLang="cs-CZ" sz="1400" dirty="0" err="1">
                <a:cs typeface="Arial" charset="0"/>
              </a:rPr>
              <a:t>řád</a:t>
            </a:r>
            <a:r>
              <a:rPr lang="en-US" altLang="cs-CZ" sz="1400" dirty="0">
                <a:cs typeface="Arial" charset="0"/>
              </a:rPr>
              <a:t> </a:t>
            </a:r>
            <a:r>
              <a:rPr lang="en-US" altLang="cs-CZ" sz="1400" dirty="0" err="1">
                <a:cs typeface="Arial" charset="0"/>
              </a:rPr>
              <a:t>stanoví</a:t>
            </a:r>
            <a:r>
              <a:rPr lang="en-US" altLang="cs-CZ" sz="1400" dirty="0">
                <a:cs typeface="Arial" charset="0"/>
              </a:rPr>
              <a:t>, </a:t>
            </a:r>
            <a:r>
              <a:rPr lang="en-US" altLang="cs-CZ" sz="1400" dirty="0" err="1">
                <a:cs typeface="Arial" charset="0"/>
              </a:rPr>
              <a:t>jinak</a:t>
            </a:r>
            <a:r>
              <a:rPr lang="en-US" altLang="cs-CZ" sz="1400" dirty="0">
                <a:cs typeface="Arial" charset="0"/>
              </a:rPr>
              <a:t> </a:t>
            </a:r>
            <a:r>
              <a:rPr lang="en-US" altLang="cs-CZ" sz="1400" dirty="0" err="1">
                <a:cs typeface="Arial" charset="0"/>
              </a:rPr>
              <a:t>výmazem</a:t>
            </a:r>
            <a:r>
              <a:rPr lang="en-US" altLang="cs-CZ" sz="1400" dirty="0">
                <a:cs typeface="Arial" charset="0"/>
              </a:rPr>
              <a:t> </a:t>
            </a:r>
            <a:r>
              <a:rPr lang="en-US" altLang="cs-CZ" sz="1400" dirty="0" err="1">
                <a:cs typeface="Arial" charset="0"/>
              </a:rPr>
              <a:t>české</a:t>
            </a:r>
            <a:r>
              <a:rPr lang="en-US" altLang="cs-CZ" sz="1400" dirty="0">
                <a:cs typeface="Arial" charset="0"/>
              </a:rPr>
              <a:t> </a:t>
            </a:r>
            <a:r>
              <a:rPr lang="en-US" altLang="cs-CZ" sz="1400" dirty="0" err="1">
                <a:cs typeface="Arial" charset="0"/>
              </a:rPr>
              <a:t>společnosti</a:t>
            </a:r>
            <a:r>
              <a:rPr lang="en-US" altLang="cs-CZ" sz="1400" dirty="0">
                <a:cs typeface="Arial" charset="0"/>
              </a:rPr>
              <a:t> </a:t>
            </a:r>
            <a:r>
              <a:rPr lang="en-US" altLang="cs-CZ" sz="1400" dirty="0" err="1">
                <a:cs typeface="Arial" charset="0"/>
              </a:rPr>
              <a:t>nebo</a:t>
            </a:r>
            <a:r>
              <a:rPr lang="en-US" altLang="cs-CZ" sz="1400" dirty="0">
                <a:cs typeface="Arial" charset="0"/>
              </a:rPr>
              <a:t> </a:t>
            </a:r>
            <a:r>
              <a:rPr lang="en-US" altLang="cs-CZ" sz="1400" dirty="0" err="1">
                <a:cs typeface="Arial" charset="0"/>
              </a:rPr>
              <a:t>družstva</a:t>
            </a:r>
            <a:r>
              <a:rPr lang="en-US" altLang="cs-CZ" sz="1400" dirty="0">
                <a:cs typeface="Arial" charset="0"/>
              </a:rPr>
              <a:t> z </a:t>
            </a:r>
            <a:r>
              <a:rPr lang="en-US" altLang="cs-CZ" sz="1400" dirty="0" err="1">
                <a:cs typeface="Arial" charset="0"/>
              </a:rPr>
              <a:t>obchodního</a:t>
            </a:r>
            <a:r>
              <a:rPr lang="en-US" altLang="cs-CZ" sz="1400" dirty="0">
                <a:cs typeface="Arial" charset="0"/>
              </a:rPr>
              <a:t> </a:t>
            </a:r>
            <a:r>
              <a:rPr lang="en-US" altLang="cs-CZ" sz="1400" dirty="0" err="1">
                <a:cs typeface="Arial" charset="0"/>
              </a:rPr>
              <a:t>rejstříku</a:t>
            </a:r>
            <a:r>
              <a:rPr lang="en-US" altLang="cs-CZ" sz="1400" dirty="0">
                <a:cs typeface="Arial" charset="0"/>
              </a:rPr>
              <a:t> - § 384o</a:t>
            </a:r>
          </a:p>
          <a:p>
            <a:pPr eaLnBrk="1" hangingPunct="1">
              <a:spcBef>
                <a:spcPts val="900"/>
              </a:spcBef>
              <a:buClrTx/>
              <a:buFontTx/>
              <a:buNone/>
            </a:pPr>
            <a:endParaRPr lang="en-US" altLang="cs-CZ" sz="1400" dirty="0">
              <a:cs typeface="Arial" charset="0"/>
            </a:endParaRPr>
          </a:p>
        </p:txBody>
      </p:sp>
    </p:spTree>
    <p:extLst>
      <p:ext uri="{BB962C8B-B14F-4D97-AF65-F5344CB8AC3E}">
        <p14:creationId xmlns:p14="http://schemas.microsoft.com/office/powerpoint/2010/main" val="839292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Současný stav směrnicové úpravy</a:t>
            </a:r>
            <a:endParaRPr lang="cs-CZ" dirty="0"/>
          </a:p>
        </p:txBody>
      </p:sp>
      <p:sp>
        <p:nvSpPr>
          <p:cNvPr id="3" name="Obdélník 2"/>
          <p:cNvSpPr/>
          <p:nvPr/>
        </p:nvSpPr>
        <p:spPr>
          <a:xfrm>
            <a:off x="467544" y="1340768"/>
            <a:ext cx="7776864" cy="720080"/>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1"/>
                </a:solidFill>
              </a:rPr>
              <a:t>Směrnice </a:t>
            </a:r>
            <a:endParaRPr lang="cs-CZ" dirty="0">
              <a:solidFill>
                <a:schemeClr val="bg1"/>
              </a:solidFill>
            </a:endParaRPr>
          </a:p>
        </p:txBody>
      </p:sp>
      <p:sp>
        <p:nvSpPr>
          <p:cNvPr id="4" name="TextovéPole 3"/>
          <p:cNvSpPr txBox="1"/>
          <p:nvPr/>
        </p:nvSpPr>
        <p:spPr>
          <a:xfrm>
            <a:off x="395536" y="2348880"/>
            <a:ext cx="8352928" cy="1754326"/>
          </a:xfrm>
          <a:prstGeom prst="rect">
            <a:avLst/>
          </a:prstGeom>
          <a:noFill/>
        </p:spPr>
        <p:txBody>
          <a:bodyPr wrap="square" rtlCol="0">
            <a:spAutoFit/>
          </a:bodyPr>
          <a:lstStyle/>
          <a:p>
            <a:r>
              <a:rPr lang="cs-CZ" dirty="0" smtClean="0"/>
              <a:t>Úprava přeměn ve směrnici</a:t>
            </a:r>
            <a:r>
              <a:rPr lang="cs-CZ" dirty="0" smtClean="0"/>
              <a:t>: Směrnice Evropského parlamentu a Rady č. 2017/1132 ze dne 14. června 2017 o některých aspektech práva obchodních společností</a:t>
            </a:r>
            <a:endParaRPr lang="cs-CZ" dirty="0" smtClean="0"/>
          </a:p>
          <a:p>
            <a:endParaRPr lang="cs-CZ" dirty="0"/>
          </a:p>
          <a:p>
            <a:endParaRPr lang="cs-CZ" dirty="0"/>
          </a:p>
          <a:p>
            <a:endParaRPr lang="cs-CZ" dirty="0" smtClean="0"/>
          </a:p>
          <a:p>
            <a:r>
              <a:rPr lang="cs-CZ" dirty="0" smtClean="0"/>
              <a:t>Směrnice ruší dosavadní směrnicovou úpravu přeměn.</a:t>
            </a:r>
            <a:endParaRPr lang="cs-CZ" dirty="0"/>
          </a:p>
        </p:txBody>
      </p:sp>
    </p:spTree>
    <p:extLst>
      <p:ext uri="{BB962C8B-B14F-4D97-AF65-F5344CB8AC3E}">
        <p14:creationId xmlns:p14="http://schemas.microsoft.com/office/powerpoint/2010/main" val="123051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57200" y="0"/>
            <a:ext cx="8229600" cy="1036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760" tIns="50760" rIns="81360" bIns="50760" anchor="ctr"/>
          <a:lstStyle>
            <a:lvl1pPr marL="39688" eaLnBrk="0" hangingPunct="0">
              <a:spcBef>
                <a:spcPts val="7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800"/>
              <a:t>Judikatura Soudního dvora EU (ESD)</a:t>
            </a:r>
          </a:p>
        </p:txBody>
      </p:sp>
      <p:grpSp>
        <p:nvGrpSpPr>
          <p:cNvPr id="4099" name="Group 2"/>
          <p:cNvGrpSpPr>
            <a:grpSpLocks/>
          </p:cNvGrpSpPr>
          <p:nvPr/>
        </p:nvGrpSpPr>
        <p:grpSpPr bwMode="auto">
          <a:xfrm>
            <a:off x="609600" y="990600"/>
            <a:ext cx="7466013" cy="531813"/>
            <a:chOff x="384" y="624"/>
            <a:chExt cx="4703" cy="335"/>
          </a:xfrm>
        </p:grpSpPr>
        <p:sp>
          <p:nvSpPr>
            <p:cNvPr id="4101" name="Rectangle 3"/>
            <p:cNvSpPr>
              <a:spLocks noChangeArrowheads="1"/>
            </p:cNvSpPr>
            <p:nvPr/>
          </p:nvSpPr>
          <p:spPr bwMode="auto">
            <a:xfrm>
              <a:off x="384" y="624"/>
              <a:ext cx="4703" cy="335"/>
            </a:xfrm>
            <a:prstGeom prst="rect">
              <a:avLst/>
            </a:prstGeom>
            <a:solidFill>
              <a:srgbClr val="FF6600"/>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4102" name="Rectangle 4"/>
            <p:cNvSpPr>
              <a:spLocks noChangeArrowheads="1"/>
            </p:cNvSpPr>
            <p:nvPr/>
          </p:nvSpPr>
          <p:spPr bwMode="auto">
            <a:xfrm>
              <a:off x="1066" y="676"/>
              <a:ext cx="3346"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cs typeface="Arial" charset="0"/>
                </a:rPr>
                <a:t>Rozhodnutí ve věci SEVIC  C – 411/03</a:t>
              </a:r>
            </a:p>
          </p:txBody>
        </p:sp>
      </p:grpSp>
      <p:sp>
        <p:nvSpPr>
          <p:cNvPr id="4100" name="Rectangle 5"/>
          <p:cNvSpPr>
            <a:spLocks noChangeArrowheads="1"/>
          </p:cNvSpPr>
          <p:nvPr/>
        </p:nvSpPr>
        <p:spPr bwMode="auto">
          <a:xfrm>
            <a:off x="533400" y="1676400"/>
            <a:ext cx="8102600" cy="466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lstStyle>
            <a:lvl1pPr marL="381000" indent="-341313" eaLnBrk="0" hangingPunct="0">
              <a:spcBef>
                <a:spcPts val="700"/>
              </a:spcBef>
              <a:tabLst>
                <a:tab pos="381000" algn="l"/>
                <a:tab pos="1295400" algn="l"/>
                <a:tab pos="2209800" algn="l"/>
                <a:tab pos="3124200" algn="l"/>
                <a:tab pos="4038600" algn="l"/>
                <a:tab pos="4953000" algn="l"/>
                <a:tab pos="5867400" algn="l"/>
                <a:tab pos="6781800" algn="l"/>
                <a:tab pos="7696200" algn="l"/>
                <a:tab pos="8610600" algn="l"/>
                <a:tab pos="9525000" algn="l"/>
                <a:tab pos="10439400"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81000" algn="l"/>
                <a:tab pos="1295400" algn="l"/>
                <a:tab pos="2209800" algn="l"/>
                <a:tab pos="3124200" algn="l"/>
                <a:tab pos="4038600" algn="l"/>
                <a:tab pos="4953000" algn="l"/>
                <a:tab pos="5867400" algn="l"/>
                <a:tab pos="6781800" algn="l"/>
                <a:tab pos="7696200" algn="l"/>
                <a:tab pos="8610600" algn="l"/>
                <a:tab pos="9525000" algn="l"/>
                <a:tab pos="10439400"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81000" algn="l"/>
                <a:tab pos="1295400" algn="l"/>
                <a:tab pos="2209800" algn="l"/>
                <a:tab pos="3124200" algn="l"/>
                <a:tab pos="4038600" algn="l"/>
                <a:tab pos="4953000" algn="l"/>
                <a:tab pos="5867400" algn="l"/>
                <a:tab pos="6781800" algn="l"/>
                <a:tab pos="7696200" algn="l"/>
                <a:tab pos="8610600" algn="l"/>
                <a:tab pos="9525000" algn="l"/>
                <a:tab pos="10439400"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81000" algn="l"/>
                <a:tab pos="1295400" algn="l"/>
                <a:tab pos="2209800" algn="l"/>
                <a:tab pos="3124200" algn="l"/>
                <a:tab pos="4038600" algn="l"/>
                <a:tab pos="4953000" algn="l"/>
                <a:tab pos="5867400" algn="l"/>
                <a:tab pos="6781800" algn="l"/>
                <a:tab pos="7696200" algn="l"/>
                <a:tab pos="8610600" algn="l"/>
                <a:tab pos="9525000" algn="l"/>
                <a:tab pos="10439400"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81000" algn="l"/>
                <a:tab pos="1295400" algn="l"/>
                <a:tab pos="2209800" algn="l"/>
                <a:tab pos="3124200" algn="l"/>
                <a:tab pos="4038600" algn="l"/>
                <a:tab pos="4953000" algn="l"/>
                <a:tab pos="5867400" algn="l"/>
                <a:tab pos="6781800" algn="l"/>
                <a:tab pos="7696200" algn="l"/>
                <a:tab pos="8610600" algn="l"/>
                <a:tab pos="9525000" algn="l"/>
                <a:tab pos="10439400"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81000" algn="l"/>
                <a:tab pos="1295400" algn="l"/>
                <a:tab pos="2209800" algn="l"/>
                <a:tab pos="3124200" algn="l"/>
                <a:tab pos="4038600" algn="l"/>
                <a:tab pos="4953000" algn="l"/>
                <a:tab pos="5867400" algn="l"/>
                <a:tab pos="6781800" algn="l"/>
                <a:tab pos="7696200" algn="l"/>
                <a:tab pos="8610600" algn="l"/>
                <a:tab pos="9525000" algn="l"/>
                <a:tab pos="10439400"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81000" algn="l"/>
                <a:tab pos="1295400" algn="l"/>
                <a:tab pos="2209800" algn="l"/>
                <a:tab pos="3124200" algn="l"/>
                <a:tab pos="4038600" algn="l"/>
                <a:tab pos="4953000" algn="l"/>
                <a:tab pos="5867400" algn="l"/>
                <a:tab pos="6781800" algn="l"/>
                <a:tab pos="7696200" algn="l"/>
                <a:tab pos="8610600" algn="l"/>
                <a:tab pos="9525000" algn="l"/>
                <a:tab pos="10439400"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81000" algn="l"/>
                <a:tab pos="1295400" algn="l"/>
                <a:tab pos="2209800" algn="l"/>
                <a:tab pos="3124200" algn="l"/>
                <a:tab pos="4038600" algn="l"/>
                <a:tab pos="4953000" algn="l"/>
                <a:tab pos="5867400" algn="l"/>
                <a:tab pos="6781800" algn="l"/>
                <a:tab pos="7696200" algn="l"/>
                <a:tab pos="8610600" algn="l"/>
                <a:tab pos="9525000" algn="l"/>
                <a:tab pos="10439400"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81000" algn="l"/>
                <a:tab pos="1295400" algn="l"/>
                <a:tab pos="2209800" algn="l"/>
                <a:tab pos="3124200" algn="l"/>
                <a:tab pos="4038600" algn="l"/>
                <a:tab pos="4953000" algn="l"/>
                <a:tab pos="5867400" algn="l"/>
                <a:tab pos="6781800" algn="l"/>
                <a:tab pos="7696200" algn="l"/>
                <a:tab pos="8610600" algn="l"/>
                <a:tab pos="9525000" algn="l"/>
                <a:tab pos="10439400" algn="l"/>
              </a:tabLst>
              <a:defRPr sz="2000">
                <a:solidFill>
                  <a:srgbClr val="000000"/>
                </a:solidFill>
                <a:latin typeface="Arial" charset="0"/>
                <a:ea typeface="ヒラギノ角ゴ ProN W3" charset="0"/>
                <a:cs typeface="ヒラギノ角ゴ ProN W3" charset="0"/>
              </a:defRPr>
            </a:lvl9pPr>
          </a:lstStyle>
          <a:p>
            <a:pPr eaLnBrk="1" hangingPunct="1">
              <a:spcBef>
                <a:spcPts val="1050"/>
              </a:spcBef>
              <a:buFont typeface="Times New Roman" pitchFamily="16" charset="0"/>
              <a:buAutoNum type="arabicParenR"/>
            </a:pPr>
            <a:r>
              <a:rPr lang="en-US" altLang="cs-CZ" sz="1800">
                <a:cs typeface="Arial" charset="0"/>
              </a:rPr>
              <a:t>Svoboda usazování zahrnuje zřizování a řízení společností za podmínek stanovených právem státu usazení pro vlastní společnosti</a:t>
            </a:r>
          </a:p>
          <a:p>
            <a:pPr eaLnBrk="1" hangingPunct="1">
              <a:spcBef>
                <a:spcPts val="1050"/>
              </a:spcBef>
              <a:buFont typeface="Times New Roman" pitchFamily="16" charset="0"/>
              <a:buAutoNum type="arabicParenR"/>
            </a:pPr>
            <a:r>
              <a:rPr lang="en-US" altLang="cs-CZ" sz="1800">
                <a:cs typeface="Arial" charset="0"/>
              </a:rPr>
              <a:t>Rozsah práva usazení: každé opatření, které umožňuje nebo jen usnadňuje přístup do jiného členského státu a výkon hospodářské činnosti v tomto státě</a:t>
            </a:r>
          </a:p>
          <a:p>
            <a:pPr eaLnBrk="1" hangingPunct="1">
              <a:spcBef>
                <a:spcPts val="1050"/>
              </a:spcBef>
              <a:buFont typeface="Times New Roman" pitchFamily="16" charset="0"/>
              <a:buAutoNum type="arabicParenR"/>
            </a:pPr>
            <a:r>
              <a:rPr lang="en-US" altLang="cs-CZ" sz="1800">
                <a:cs typeface="Arial" charset="0"/>
              </a:rPr>
              <a:t>Přeshraniční fúze, </a:t>
            </a:r>
            <a:r>
              <a:rPr lang="en-US" altLang="cs-CZ" sz="1800">
                <a:solidFill>
                  <a:srgbClr val="FF3300"/>
                </a:solidFill>
                <a:cs typeface="Arial" charset="0"/>
              </a:rPr>
              <a:t>podobně jako jiné přeměny společností</a:t>
            </a:r>
            <a:r>
              <a:rPr lang="en-US" altLang="cs-CZ" sz="1800">
                <a:cs typeface="Arial" charset="0"/>
              </a:rPr>
              <a:t>, odpovídají potřebám spolupráce  a reorganizace společností usazených v různých členských státech. Představují zvláštní způsoby výkonu svobody usazování, které jsou důležité pro řádné fungování vnitřního trhu a patří k činnostem, u nichž jsou členské státy povinny respektovat svobodu usazování.</a:t>
            </a:r>
          </a:p>
          <a:p>
            <a:pPr eaLnBrk="1" hangingPunct="1">
              <a:spcBef>
                <a:spcPts val="1050"/>
              </a:spcBef>
              <a:buFont typeface="Times New Roman" pitchFamily="16" charset="0"/>
              <a:buAutoNum type="arabicParenR"/>
            </a:pPr>
            <a:r>
              <a:rPr lang="en-US" altLang="cs-CZ" sz="1800">
                <a:cs typeface="Arial" charset="0"/>
              </a:rPr>
              <a:t>Přeshraniční fúze je účinný způsob přeměny, protože se v rámci jediné operace umožňuje vykonávat určitou činnost v nové právní formě bez přerušení, tzn. sníží se náklady spojené s jinými formami reorganizace (např. zrušení společnosti s likvidací a založení nové společnosti s převodem jmění na tuto novou společnost).</a:t>
            </a:r>
          </a:p>
        </p:txBody>
      </p:sp>
    </p:spTree>
    <p:extLst>
      <p:ext uri="{BB962C8B-B14F-4D97-AF65-F5344CB8AC3E}">
        <p14:creationId xmlns:p14="http://schemas.microsoft.com/office/powerpoint/2010/main" val="1415354608"/>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Svoboda usazování</a:t>
            </a:r>
            <a:endParaRPr lang="cs-CZ" dirty="0"/>
          </a:p>
        </p:txBody>
      </p:sp>
      <p:sp>
        <p:nvSpPr>
          <p:cNvPr id="3" name="TextovéPole 2"/>
          <p:cNvSpPr txBox="1"/>
          <p:nvPr/>
        </p:nvSpPr>
        <p:spPr>
          <a:xfrm>
            <a:off x="467544" y="1268760"/>
            <a:ext cx="8352928" cy="5078313"/>
          </a:xfrm>
          <a:prstGeom prst="rect">
            <a:avLst/>
          </a:prstGeom>
          <a:noFill/>
        </p:spPr>
        <p:txBody>
          <a:bodyPr wrap="square" rtlCol="0">
            <a:spAutoFit/>
          </a:bodyPr>
          <a:lstStyle/>
          <a:p>
            <a:pPr marL="285750" indent="-285750">
              <a:buFontTx/>
              <a:buChar char="-"/>
            </a:pPr>
            <a:r>
              <a:rPr lang="cs-CZ" dirty="0" smtClean="0"/>
              <a:t>Primární a sekundární usazení</a:t>
            </a:r>
          </a:p>
          <a:p>
            <a:pPr marL="285750" indent="-285750">
              <a:buFontTx/>
              <a:buChar char="-"/>
            </a:pPr>
            <a:r>
              <a:rPr lang="cs-CZ" dirty="0" smtClean="0"/>
              <a:t>Judikatura ESD: </a:t>
            </a:r>
          </a:p>
          <a:p>
            <a:r>
              <a:rPr lang="cs-CZ" dirty="0"/>
              <a:t> </a:t>
            </a:r>
            <a:r>
              <a:rPr lang="cs-CZ" dirty="0" smtClean="0"/>
              <a:t>           - </a:t>
            </a:r>
            <a:r>
              <a:rPr lang="cs-CZ" dirty="0" err="1" smtClean="0"/>
              <a:t>Centros</a:t>
            </a:r>
            <a:r>
              <a:rPr lang="cs-CZ" dirty="0" smtClean="0"/>
              <a:t> C-212/97</a:t>
            </a:r>
          </a:p>
          <a:p>
            <a:r>
              <a:rPr lang="cs-CZ" dirty="0"/>
              <a:t> </a:t>
            </a:r>
            <a:r>
              <a:rPr lang="cs-CZ" dirty="0" smtClean="0"/>
              <a:t>           - </a:t>
            </a:r>
            <a:r>
              <a:rPr lang="de-AT" dirty="0" smtClean="0"/>
              <a:t>Überseering </a:t>
            </a:r>
            <a:r>
              <a:rPr lang="cs-CZ" dirty="0" smtClean="0"/>
              <a:t>C- 208/00</a:t>
            </a:r>
          </a:p>
          <a:p>
            <a:r>
              <a:rPr lang="cs-CZ" dirty="0"/>
              <a:t> </a:t>
            </a:r>
            <a:r>
              <a:rPr lang="cs-CZ" dirty="0" smtClean="0"/>
              <a:t>           - </a:t>
            </a:r>
            <a:r>
              <a:rPr lang="cs-CZ" dirty="0" err="1" smtClean="0"/>
              <a:t>Inspire</a:t>
            </a:r>
            <a:r>
              <a:rPr lang="cs-CZ" dirty="0" smtClean="0"/>
              <a:t> Art  C-167/01</a:t>
            </a:r>
          </a:p>
          <a:p>
            <a:endParaRPr lang="cs-CZ" dirty="0"/>
          </a:p>
          <a:p>
            <a:pPr algn="just"/>
            <a:r>
              <a:rPr lang="cs-CZ" dirty="0" smtClean="0"/>
              <a:t>Členské státy nesmí bránit  volnému pohybu zahraničních podnikatelů v podobě, a to i tehdy, kdyby omezení měla povahu právních předpisů, které členský stát aplikuje na vlastní podnikatele. Hostitelský stát je povinen uznat podstatnou část osobního statusu příchozí společnosti, aniž má možnost tento status korigovat vlastními kogentními předpisy, které jsou jinak běžně aplikovány na domácí společnosti.</a:t>
            </a:r>
          </a:p>
          <a:p>
            <a:pPr algn="just"/>
            <a:endParaRPr lang="cs-CZ" dirty="0"/>
          </a:p>
          <a:p>
            <a:pPr algn="just"/>
            <a:r>
              <a:rPr lang="cs-CZ" dirty="0" smtClean="0"/>
              <a:t>Platí pro sekundární usazení ve formě závodů a poboček zřizovaných na území hostitelského státu, nikoli primární přesídlení.</a:t>
            </a:r>
          </a:p>
          <a:p>
            <a:pPr algn="just"/>
            <a:endParaRPr lang="cs-CZ" dirty="0"/>
          </a:p>
          <a:p>
            <a:pPr algn="just"/>
            <a:r>
              <a:rPr lang="cs-CZ" dirty="0" smtClean="0"/>
              <a:t>Problematika skutečného a zapsaného sídla.</a:t>
            </a:r>
          </a:p>
          <a:p>
            <a:pPr algn="just"/>
            <a:endParaRPr lang="cs-CZ" dirty="0"/>
          </a:p>
          <a:p>
            <a:pPr algn="just"/>
            <a:r>
              <a:rPr lang="cs-CZ" dirty="0" smtClean="0"/>
              <a:t>Teorie sídla a inkorporační teorie</a:t>
            </a:r>
            <a:endParaRPr lang="cs-CZ" dirty="0"/>
          </a:p>
        </p:txBody>
      </p:sp>
    </p:spTree>
    <p:extLst>
      <p:ext uri="{BB962C8B-B14F-4D97-AF65-F5344CB8AC3E}">
        <p14:creationId xmlns:p14="http://schemas.microsoft.com/office/powerpoint/2010/main" val="2061435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1"/>
          <p:cNvGrpSpPr>
            <a:grpSpLocks/>
          </p:cNvGrpSpPr>
          <p:nvPr/>
        </p:nvGrpSpPr>
        <p:grpSpPr bwMode="auto">
          <a:xfrm>
            <a:off x="228600" y="228600"/>
            <a:ext cx="8456613" cy="608013"/>
            <a:chOff x="144" y="144"/>
            <a:chExt cx="5327" cy="383"/>
          </a:xfrm>
        </p:grpSpPr>
        <p:sp>
          <p:nvSpPr>
            <p:cNvPr id="5128" name="Rectangle 2"/>
            <p:cNvSpPr>
              <a:spLocks noChangeArrowheads="1"/>
            </p:cNvSpPr>
            <p:nvPr/>
          </p:nvSpPr>
          <p:spPr bwMode="auto">
            <a:xfrm>
              <a:off x="144" y="144"/>
              <a:ext cx="5327" cy="383"/>
            </a:xfrm>
            <a:prstGeom prst="rect">
              <a:avLst/>
            </a:prstGeom>
            <a:solidFill>
              <a:srgbClr val="FF6600"/>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5129" name="Rectangle 3"/>
            <p:cNvSpPr>
              <a:spLocks noChangeArrowheads="1"/>
            </p:cNvSpPr>
            <p:nvPr/>
          </p:nvSpPr>
          <p:spPr bwMode="auto">
            <a:xfrm>
              <a:off x="1056" y="221"/>
              <a:ext cx="3509"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cs typeface="Arial" charset="0"/>
                </a:rPr>
                <a:t>Rozhodnutí ve věci Daily Mail  C – 81/87</a:t>
              </a:r>
            </a:p>
          </p:txBody>
        </p:sp>
      </p:grpSp>
      <p:grpSp>
        <p:nvGrpSpPr>
          <p:cNvPr id="5123" name="Group 4"/>
          <p:cNvGrpSpPr>
            <a:grpSpLocks/>
          </p:cNvGrpSpPr>
          <p:nvPr/>
        </p:nvGrpSpPr>
        <p:grpSpPr bwMode="auto">
          <a:xfrm>
            <a:off x="152400" y="2819400"/>
            <a:ext cx="8456613" cy="608013"/>
            <a:chOff x="96" y="1776"/>
            <a:chExt cx="5327" cy="383"/>
          </a:xfrm>
        </p:grpSpPr>
        <p:sp>
          <p:nvSpPr>
            <p:cNvPr id="5126" name="Rectangle 5"/>
            <p:cNvSpPr>
              <a:spLocks noChangeArrowheads="1"/>
            </p:cNvSpPr>
            <p:nvPr/>
          </p:nvSpPr>
          <p:spPr bwMode="auto">
            <a:xfrm>
              <a:off x="96" y="1776"/>
              <a:ext cx="5327" cy="383"/>
            </a:xfrm>
            <a:prstGeom prst="rect">
              <a:avLst/>
            </a:prstGeom>
            <a:solidFill>
              <a:srgbClr val="FF6600"/>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5127" name="Rectangle 6"/>
            <p:cNvSpPr>
              <a:spLocks noChangeArrowheads="1"/>
            </p:cNvSpPr>
            <p:nvPr/>
          </p:nvSpPr>
          <p:spPr bwMode="auto">
            <a:xfrm>
              <a:off x="1040" y="1853"/>
              <a:ext cx="3445"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cs typeface="Arial" charset="0"/>
                </a:rPr>
                <a:t>Rozhodnutí ve věci Cartesio C – 210/06</a:t>
              </a:r>
            </a:p>
          </p:txBody>
        </p:sp>
      </p:grpSp>
      <p:sp>
        <p:nvSpPr>
          <p:cNvPr id="5124" name="Rectangle 7"/>
          <p:cNvSpPr>
            <a:spLocks noChangeArrowheads="1"/>
          </p:cNvSpPr>
          <p:nvPr/>
        </p:nvSpPr>
        <p:spPr bwMode="auto">
          <a:xfrm>
            <a:off x="225425" y="990600"/>
            <a:ext cx="8789988" cy="158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eaLnBrk="1" hangingPunct="1">
              <a:spcBef>
                <a:spcPts val="1050"/>
              </a:spcBef>
              <a:buClrTx/>
              <a:buFontTx/>
              <a:buNone/>
            </a:pPr>
            <a:r>
              <a:rPr lang="en-US" altLang="cs-CZ" sz="1800">
                <a:cs typeface="Arial" charset="0"/>
              </a:rPr>
              <a:t>Rozdíly v národním zákonodárství týkající se spojovacího faktoru vyžadovaného od společností založených podle práva určitého členského státu a otázka, zda může být zapsané sídlo společnosti přeneseno na území druhého členského státu, jsou považovány za otázky, které nejsou upraveny pravidly o svobodě usazování, ale musí být vyřešeny budoucími právními předpisy nebo úmluvami, které však dosud nebyly přijaty nebo uzavřeny.</a:t>
            </a:r>
          </a:p>
        </p:txBody>
      </p:sp>
      <p:sp>
        <p:nvSpPr>
          <p:cNvPr id="5125" name="Rectangle 8"/>
          <p:cNvSpPr>
            <a:spLocks noChangeArrowheads="1"/>
          </p:cNvSpPr>
          <p:nvPr/>
        </p:nvSpPr>
        <p:spPr bwMode="auto">
          <a:xfrm>
            <a:off x="225425" y="3581400"/>
            <a:ext cx="8789988" cy="279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eaLnBrk="1" hangingPunct="1">
              <a:spcBef>
                <a:spcPts val="1050"/>
              </a:spcBef>
              <a:buClrTx/>
              <a:buFontTx/>
              <a:buNone/>
            </a:pPr>
            <a:r>
              <a:rPr lang="en-US" altLang="cs-CZ" sz="1800">
                <a:cs typeface="Arial" charset="0"/>
              </a:rPr>
              <a:t>Když smlouva o EHS definovala společnosti oprávněné k využití práva usazování, považovala rozdíly ve vnitrostátních právních úpravách týkající se jak vazby vyžadované od společností podléhajících těmto právním úpravám, tak možnosti a případných podmínek přemístění sídla společnosti do jiného členského státu, za problém, který nebyl vyřešen pravidly, jimiž se řídí právo usazování, a který musí být vyřešen legislativní prací, jež není zatím dovršena.</a:t>
            </a:r>
          </a:p>
          <a:p>
            <a:pPr eaLnBrk="1" hangingPunct="1">
              <a:spcBef>
                <a:spcPts val="1050"/>
              </a:spcBef>
              <a:buClrTx/>
              <a:buFontTx/>
              <a:buNone/>
            </a:pPr>
            <a:r>
              <a:rPr lang="en-US" altLang="cs-CZ" sz="1800">
                <a:cs typeface="Arial" charset="0"/>
              </a:rPr>
              <a:t>Členský stát má možnost nedovolit společnosti podléhající jeho vnitrostátnímu právu zachovat si postavení společnosti podle tohoto vnitrostátního práva, pokud se hodlá reorganizovat v jiném členském státě tak, že sem přemístí své sídlo, a přeruší tak vazbu, kterou stanoví vnitrostátní právo členského státu založení. </a:t>
            </a:r>
          </a:p>
        </p:txBody>
      </p:sp>
    </p:spTree>
    <p:extLst>
      <p:ext uri="{BB962C8B-B14F-4D97-AF65-F5344CB8AC3E}">
        <p14:creationId xmlns:p14="http://schemas.microsoft.com/office/powerpoint/2010/main" val="2726432977"/>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228600" y="228600"/>
            <a:ext cx="8458200" cy="609600"/>
          </a:xfrm>
          <a:prstGeom prst="rect">
            <a:avLst/>
          </a:prstGeom>
          <a:solidFill>
            <a:srgbClr val="FF6600"/>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9pPr>
          </a:lstStyle>
          <a:p>
            <a:pPr eaLnBrk="1" hangingPunct="1">
              <a:spcBef>
                <a:spcPct val="0"/>
              </a:spcBef>
              <a:buClrTx/>
              <a:buFontTx/>
              <a:buNone/>
            </a:pPr>
            <a:r>
              <a:rPr lang="en-US" altLang="cs-CZ" sz="2400">
                <a:cs typeface="Arial" charset="0"/>
              </a:rPr>
              <a:t>Rozsudek ve věci C-378/10 VALE Építési Kft.</a:t>
            </a:r>
          </a:p>
        </p:txBody>
      </p:sp>
      <p:sp>
        <p:nvSpPr>
          <p:cNvPr id="6147" name="Rectangle 2"/>
          <p:cNvSpPr>
            <a:spLocks noChangeArrowheads="1"/>
          </p:cNvSpPr>
          <p:nvPr/>
        </p:nvSpPr>
        <p:spPr bwMode="auto">
          <a:xfrm>
            <a:off x="174625" y="1016000"/>
            <a:ext cx="8789988" cy="519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eaLnBrk="0" hangingPunct="0">
              <a:spcBef>
                <a:spcPts val="7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charset="0"/>
                <a:ea typeface="ヒラギノ角ゴ ProN W3" charset="0"/>
                <a:cs typeface="ヒラギノ角ゴ ProN W3" charset="0"/>
              </a:defRPr>
            </a:lvl9pPr>
          </a:lstStyle>
          <a:p>
            <a:pPr eaLnBrk="1" hangingPunct="1">
              <a:spcBef>
                <a:spcPct val="0"/>
              </a:spcBef>
              <a:buClrTx/>
              <a:buFontTx/>
              <a:buNone/>
            </a:pPr>
            <a:r>
              <a:rPr lang="en-US" altLang="cs-CZ" sz="1800">
                <a:cs typeface="Arial" charset="0"/>
              </a:rPr>
              <a:t>Soudní dvůr  konstatuje, </a:t>
            </a:r>
          </a:p>
          <a:p>
            <a:pPr eaLnBrk="1" hangingPunct="1">
              <a:spcBef>
                <a:spcPct val="0"/>
              </a:spcBef>
              <a:buClrTx/>
              <a:buFontTx/>
              <a:buNone/>
            </a:pPr>
            <a:r>
              <a:rPr lang="en-US" altLang="cs-CZ" sz="1800">
                <a:cs typeface="Arial" charset="0"/>
              </a:rPr>
              <a:t>1) nelze napadnout to, že Maďarsko použilo taková ustanovení svého vnitrostátního práva týkající vnitrostátních přeměn, která upravují založení a fungování společnosti, jako jsou požadavky související s vypracováním zahajovací rozvahy a inventurního soupisu majetku.</a:t>
            </a:r>
          </a:p>
          <a:p>
            <a:pPr eaLnBrk="1" hangingPunct="1">
              <a:spcBef>
                <a:spcPct val="0"/>
              </a:spcBef>
              <a:buClrTx/>
              <a:buFontTx/>
              <a:buNone/>
            </a:pPr>
            <a:r>
              <a:rPr lang="en-US" altLang="cs-CZ" sz="1800">
                <a:cs typeface="Arial" charset="0"/>
              </a:rPr>
              <a:t>2) pokud členský stát v rámci vnitrostátní přeměny vyžaduje striktní právní a hospodářskou kontinuitu mezi předchůdkyní společnosti, která požádala o přeměnu, a nástupnickou společností po přeměně, lze takový požadavek rovněž uložit v rámci přeshraniční přeměny.</a:t>
            </a:r>
          </a:p>
          <a:p>
            <a:pPr eaLnBrk="1" hangingPunct="1">
              <a:spcBef>
                <a:spcPct val="0"/>
              </a:spcBef>
              <a:buClrTx/>
              <a:buFontTx/>
              <a:buNone/>
            </a:pPr>
            <a:r>
              <a:rPr lang="en-US" altLang="cs-CZ" sz="1800">
                <a:cs typeface="Arial" charset="0"/>
              </a:rPr>
              <a:t>3) unijní právo nicméně brání tomu, aby orgány členského státu při přeshraniční přeměně odmítly uvést do obchodního rejstříku společnost členského státu původu jako právní předchůdkyni přeměněné společnosti, pokud se v případě vnitrostátních přeměn při zápisu takový údaj o předchůdkyni společnosti zapisuje.</a:t>
            </a:r>
          </a:p>
          <a:p>
            <a:pPr eaLnBrk="1" hangingPunct="1">
              <a:spcBef>
                <a:spcPct val="0"/>
              </a:spcBef>
              <a:buClrTx/>
              <a:buFontTx/>
              <a:buNone/>
            </a:pPr>
            <a:r>
              <a:rPr lang="en-US" altLang="cs-CZ" sz="1800">
                <a:cs typeface="Arial" charset="0"/>
              </a:rPr>
              <a:t>4) orgány hostitelského členského státu mají při přezkumu žádosti o zápis společnosti do obchodního rejstříku povinnost zohlednit dokumenty pocházející od orgánů členského státu původu, které osvědčují, že tato společnost při ukončení svých činností v tomto posledně uvedeném státě skutečně jednala v souladu s právními předpisy státu původu.</a:t>
            </a:r>
          </a:p>
          <a:p>
            <a:pPr eaLnBrk="1" hangingPunct="1">
              <a:spcBef>
                <a:spcPts val="1050"/>
              </a:spcBef>
              <a:buClrTx/>
              <a:buFontTx/>
              <a:buNone/>
            </a:pPr>
            <a:endParaRPr lang="en-US" altLang="cs-CZ" sz="1800">
              <a:cs typeface="Arial" charset="0"/>
            </a:endParaRPr>
          </a:p>
        </p:txBody>
      </p:sp>
    </p:spTree>
    <p:extLst>
      <p:ext uri="{BB962C8B-B14F-4D97-AF65-F5344CB8AC3E}">
        <p14:creationId xmlns:p14="http://schemas.microsoft.com/office/powerpoint/2010/main" val="4037324145"/>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457200" y="0"/>
            <a:ext cx="8229600"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760" tIns="50760" rIns="81360" bIns="50760" anchor="ctr"/>
          <a:lstStyle>
            <a:lvl1pPr marL="39688" eaLnBrk="0" hangingPunct="0">
              <a:spcBef>
                <a:spcPts val="7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a:t>Přeshraniční druhy přeměn</a:t>
            </a:r>
          </a:p>
        </p:txBody>
      </p:sp>
      <p:grpSp>
        <p:nvGrpSpPr>
          <p:cNvPr id="8195" name="Group 2"/>
          <p:cNvGrpSpPr>
            <a:grpSpLocks/>
          </p:cNvGrpSpPr>
          <p:nvPr/>
        </p:nvGrpSpPr>
        <p:grpSpPr bwMode="auto">
          <a:xfrm>
            <a:off x="457200" y="1752600"/>
            <a:ext cx="7999413" cy="684213"/>
            <a:chOff x="288" y="1104"/>
            <a:chExt cx="5039" cy="431"/>
          </a:xfrm>
        </p:grpSpPr>
        <p:sp>
          <p:nvSpPr>
            <p:cNvPr id="8211" name="Rectangle 3"/>
            <p:cNvSpPr>
              <a:spLocks noChangeArrowheads="1"/>
            </p:cNvSpPr>
            <p:nvPr/>
          </p:nvSpPr>
          <p:spPr bwMode="auto">
            <a:xfrm>
              <a:off x="288" y="1104"/>
              <a:ext cx="5039" cy="431"/>
            </a:xfrm>
            <a:prstGeom prst="rect">
              <a:avLst/>
            </a:prstGeom>
            <a:solidFill>
              <a:srgbClr val="FFCC66"/>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8212" name="Rectangle 4"/>
            <p:cNvSpPr>
              <a:spLocks noChangeArrowheads="1"/>
            </p:cNvSpPr>
            <p:nvPr/>
          </p:nvSpPr>
          <p:spPr bwMode="auto">
            <a:xfrm>
              <a:off x="2038" y="1205"/>
              <a:ext cx="1545"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cs typeface="Arial" charset="0"/>
                </a:rPr>
                <a:t>Přeshraniční fúze</a:t>
              </a:r>
            </a:p>
          </p:txBody>
        </p:sp>
      </p:grpSp>
      <p:grpSp>
        <p:nvGrpSpPr>
          <p:cNvPr id="8196" name="Group 5"/>
          <p:cNvGrpSpPr>
            <a:grpSpLocks/>
          </p:cNvGrpSpPr>
          <p:nvPr/>
        </p:nvGrpSpPr>
        <p:grpSpPr bwMode="auto">
          <a:xfrm>
            <a:off x="457200" y="2819400"/>
            <a:ext cx="7999413" cy="684213"/>
            <a:chOff x="288" y="1776"/>
            <a:chExt cx="5039" cy="431"/>
          </a:xfrm>
        </p:grpSpPr>
        <p:sp>
          <p:nvSpPr>
            <p:cNvPr id="8209" name="Rectangle 6"/>
            <p:cNvSpPr>
              <a:spLocks noChangeArrowheads="1"/>
            </p:cNvSpPr>
            <p:nvPr/>
          </p:nvSpPr>
          <p:spPr bwMode="auto">
            <a:xfrm>
              <a:off x="288" y="1776"/>
              <a:ext cx="5039" cy="431"/>
            </a:xfrm>
            <a:prstGeom prst="rect">
              <a:avLst/>
            </a:prstGeom>
            <a:solidFill>
              <a:srgbClr val="FFCC66"/>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8210" name="Rectangle 7"/>
            <p:cNvSpPr>
              <a:spLocks noChangeArrowheads="1"/>
            </p:cNvSpPr>
            <p:nvPr/>
          </p:nvSpPr>
          <p:spPr bwMode="auto">
            <a:xfrm>
              <a:off x="1825" y="1877"/>
              <a:ext cx="1972"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cs typeface="Arial" charset="0"/>
                </a:rPr>
                <a:t>Přeshraniční rozdělení</a:t>
              </a:r>
            </a:p>
          </p:txBody>
        </p:sp>
      </p:grpSp>
      <p:grpSp>
        <p:nvGrpSpPr>
          <p:cNvPr id="8197" name="Group 8"/>
          <p:cNvGrpSpPr>
            <a:grpSpLocks/>
          </p:cNvGrpSpPr>
          <p:nvPr/>
        </p:nvGrpSpPr>
        <p:grpSpPr bwMode="auto">
          <a:xfrm>
            <a:off x="457200" y="3810000"/>
            <a:ext cx="7999413" cy="684213"/>
            <a:chOff x="288" y="2400"/>
            <a:chExt cx="5039" cy="431"/>
          </a:xfrm>
        </p:grpSpPr>
        <p:sp>
          <p:nvSpPr>
            <p:cNvPr id="8207" name="Rectangle 9"/>
            <p:cNvSpPr>
              <a:spLocks noChangeArrowheads="1"/>
            </p:cNvSpPr>
            <p:nvPr/>
          </p:nvSpPr>
          <p:spPr bwMode="auto">
            <a:xfrm>
              <a:off x="288" y="2400"/>
              <a:ext cx="5039" cy="431"/>
            </a:xfrm>
            <a:prstGeom prst="rect">
              <a:avLst/>
            </a:prstGeom>
            <a:solidFill>
              <a:srgbClr val="FFCC66"/>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8208" name="Rectangle 10"/>
            <p:cNvSpPr>
              <a:spLocks noChangeArrowheads="1"/>
            </p:cNvSpPr>
            <p:nvPr/>
          </p:nvSpPr>
          <p:spPr bwMode="auto">
            <a:xfrm>
              <a:off x="1665" y="2501"/>
              <a:ext cx="2292"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cs typeface="Arial" charset="0"/>
                </a:rPr>
                <a:t>Přeshraniční převod jmění</a:t>
              </a:r>
            </a:p>
          </p:txBody>
        </p:sp>
      </p:grpSp>
      <p:sp>
        <p:nvSpPr>
          <p:cNvPr id="8198" name="Rectangle 11"/>
          <p:cNvSpPr>
            <a:spLocks noChangeArrowheads="1"/>
          </p:cNvSpPr>
          <p:nvPr/>
        </p:nvSpPr>
        <p:spPr bwMode="auto">
          <a:xfrm>
            <a:off x="457200" y="4800600"/>
            <a:ext cx="2819400" cy="1611313"/>
          </a:xfrm>
          <a:prstGeom prst="rect">
            <a:avLst/>
          </a:prstGeom>
          <a:solidFill>
            <a:srgbClr val="FFCC66"/>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nchor="ct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eaLnBrk="1" hangingPunct="1">
              <a:spcBef>
                <a:spcPct val="0"/>
              </a:spcBef>
              <a:buClrTx/>
              <a:buFontTx/>
              <a:buNone/>
            </a:pPr>
            <a:r>
              <a:rPr lang="en-US" altLang="cs-CZ" sz="1800">
                <a:cs typeface="Arial" charset="0"/>
              </a:rPr>
              <a:t>Přemístění sídla změnou právní formy - právního řádu, podle něhož je společnost založena</a:t>
            </a:r>
          </a:p>
        </p:txBody>
      </p:sp>
      <p:grpSp>
        <p:nvGrpSpPr>
          <p:cNvPr id="8199" name="Group 12"/>
          <p:cNvGrpSpPr>
            <a:grpSpLocks/>
          </p:cNvGrpSpPr>
          <p:nvPr/>
        </p:nvGrpSpPr>
        <p:grpSpPr bwMode="auto">
          <a:xfrm>
            <a:off x="3810000" y="4800600"/>
            <a:ext cx="4646613" cy="455613"/>
            <a:chOff x="2400" y="3024"/>
            <a:chExt cx="2927" cy="287"/>
          </a:xfrm>
        </p:grpSpPr>
        <p:sp>
          <p:nvSpPr>
            <p:cNvPr id="8205" name="Rectangle 13"/>
            <p:cNvSpPr>
              <a:spLocks noChangeArrowheads="1"/>
            </p:cNvSpPr>
            <p:nvPr/>
          </p:nvSpPr>
          <p:spPr bwMode="auto">
            <a:xfrm>
              <a:off x="2400" y="3024"/>
              <a:ext cx="2927" cy="287"/>
            </a:xfrm>
            <a:prstGeom prst="rect">
              <a:avLst/>
            </a:prstGeom>
            <a:solidFill>
              <a:srgbClr val="009999"/>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8206" name="Rectangle 14"/>
            <p:cNvSpPr>
              <a:spLocks noChangeArrowheads="1"/>
            </p:cNvSpPr>
            <p:nvPr/>
          </p:nvSpPr>
          <p:spPr bwMode="auto">
            <a:xfrm>
              <a:off x="3024" y="3053"/>
              <a:ext cx="1684"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solidFill>
                    <a:srgbClr val="FFFFFF"/>
                  </a:solidFill>
                  <a:cs typeface="Arial" charset="0"/>
                </a:rPr>
                <a:t>do České republiky</a:t>
              </a:r>
            </a:p>
          </p:txBody>
        </p:sp>
      </p:grpSp>
      <p:grpSp>
        <p:nvGrpSpPr>
          <p:cNvPr id="8200" name="Group 15"/>
          <p:cNvGrpSpPr>
            <a:grpSpLocks/>
          </p:cNvGrpSpPr>
          <p:nvPr/>
        </p:nvGrpSpPr>
        <p:grpSpPr bwMode="auto">
          <a:xfrm>
            <a:off x="3810000" y="5867400"/>
            <a:ext cx="4646613" cy="455613"/>
            <a:chOff x="2400" y="3696"/>
            <a:chExt cx="2927" cy="287"/>
          </a:xfrm>
        </p:grpSpPr>
        <p:sp>
          <p:nvSpPr>
            <p:cNvPr id="8203" name="Rectangle 16"/>
            <p:cNvSpPr>
              <a:spLocks noChangeArrowheads="1"/>
            </p:cNvSpPr>
            <p:nvPr/>
          </p:nvSpPr>
          <p:spPr bwMode="auto">
            <a:xfrm>
              <a:off x="2400" y="3696"/>
              <a:ext cx="2927" cy="287"/>
            </a:xfrm>
            <a:prstGeom prst="rect">
              <a:avLst/>
            </a:prstGeom>
            <a:solidFill>
              <a:srgbClr val="009999"/>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
          <p:nvSpPr>
            <p:cNvPr id="8204" name="Rectangle 17"/>
            <p:cNvSpPr>
              <a:spLocks noChangeArrowheads="1"/>
            </p:cNvSpPr>
            <p:nvPr/>
          </p:nvSpPr>
          <p:spPr bwMode="auto">
            <a:xfrm>
              <a:off x="3318" y="3725"/>
              <a:ext cx="1096" cy="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40680" bIns="0" anchor="ctr">
              <a:spAutoFit/>
            </a:bodyPr>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400">
                  <a:solidFill>
                    <a:srgbClr val="FFFFFF"/>
                  </a:solidFill>
                  <a:cs typeface="Arial" charset="0"/>
                </a:rPr>
                <a:t>do zahraničí</a:t>
              </a:r>
            </a:p>
          </p:txBody>
        </p:sp>
      </p:grpSp>
      <p:sp>
        <p:nvSpPr>
          <p:cNvPr id="8201" name="Line 18"/>
          <p:cNvSpPr>
            <a:spLocks noChangeShapeType="1"/>
          </p:cNvSpPr>
          <p:nvPr/>
        </p:nvSpPr>
        <p:spPr bwMode="auto">
          <a:xfrm flipV="1">
            <a:off x="3276600" y="5027613"/>
            <a:ext cx="533400" cy="79375"/>
          </a:xfrm>
          <a:prstGeom prst="line">
            <a:avLst/>
          </a:prstGeom>
          <a:noFill/>
          <a:ln w="9360" cap="sq">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8202" name="Line 19"/>
          <p:cNvSpPr>
            <a:spLocks noChangeShapeType="1"/>
          </p:cNvSpPr>
          <p:nvPr/>
        </p:nvSpPr>
        <p:spPr bwMode="auto">
          <a:xfrm>
            <a:off x="3276600" y="5105400"/>
            <a:ext cx="533400" cy="914400"/>
          </a:xfrm>
          <a:prstGeom prst="line">
            <a:avLst/>
          </a:prstGeom>
          <a:noFill/>
          <a:ln w="9360" cap="sq">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Tree>
    <p:extLst>
      <p:ext uri="{BB962C8B-B14F-4D97-AF65-F5344CB8AC3E}">
        <p14:creationId xmlns:p14="http://schemas.microsoft.com/office/powerpoint/2010/main" val="3413632953"/>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457200" y="-203200"/>
            <a:ext cx="8229600"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760" tIns="50760" rIns="81360" bIns="50760" anchor="ctr"/>
          <a:lstStyle>
            <a:lvl1pPr marL="39688" eaLnBrk="0" hangingPunct="0">
              <a:spcBef>
                <a:spcPts val="7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000000"/>
                </a:solidFill>
                <a:latin typeface="Arial" charset="0"/>
                <a:ea typeface="ヒラギノ角ゴ ProN W3" charset="0"/>
                <a:cs typeface="ヒラギノ角ゴ ProN W3" charset="0"/>
              </a:defRPr>
            </a:lvl9pPr>
          </a:lstStyle>
          <a:p>
            <a:pPr algn="ctr" eaLnBrk="1" hangingPunct="1">
              <a:spcBef>
                <a:spcPct val="0"/>
              </a:spcBef>
              <a:buClrTx/>
              <a:buFontTx/>
              <a:buNone/>
            </a:pPr>
            <a:r>
              <a:rPr lang="en-US" altLang="cs-CZ" sz="2800" dirty="0" err="1">
                <a:solidFill>
                  <a:schemeClr val="tx1"/>
                </a:solidFill>
              </a:rPr>
              <a:t>Obecné</a:t>
            </a:r>
            <a:r>
              <a:rPr lang="en-US" altLang="cs-CZ" sz="2800" dirty="0">
                <a:solidFill>
                  <a:schemeClr val="tx1"/>
                </a:solidFill>
              </a:rPr>
              <a:t> </a:t>
            </a:r>
            <a:r>
              <a:rPr lang="en-US" altLang="cs-CZ" sz="2800" dirty="0" err="1">
                <a:solidFill>
                  <a:schemeClr val="tx1"/>
                </a:solidFill>
              </a:rPr>
              <a:t>zásady</a:t>
            </a:r>
            <a:r>
              <a:rPr lang="en-US" altLang="cs-CZ" sz="2800" dirty="0">
                <a:solidFill>
                  <a:schemeClr val="tx1"/>
                </a:solidFill>
              </a:rPr>
              <a:t> </a:t>
            </a:r>
            <a:r>
              <a:rPr lang="en-US" altLang="cs-CZ" sz="2800" dirty="0" err="1">
                <a:solidFill>
                  <a:schemeClr val="tx1"/>
                </a:solidFill>
              </a:rPr>
              <a:t>přeshraničních</a:t>
            </a:r>
            <a:r>
              <a:rPr lang="en-US" altLang="cs-CZ" sz="2800" dirty="0">
                <a:solidFill>
                  <a:schemeClr val="tx1"/>
                </a:solidFill>
              </a:rPr>
              <a:t> </a:t>
            </a:r>
            <a:r>
              <a:rPr lang="en-US" altLang="cs-CZ" sz="2800" dirty="0" err="1">
                <a:solidFill>
                  <a:schemeClr val="tx1"/>
                </a:solidFill>
              </a:rPr>
              <a:t>přeměn</a:t>
            </a:r>
            <a:endParaRPr lang="en-US" altLang="cs-CZ" sz="2800" dirty="0">
              <a:solidFill>
                <a:schemeClr val="tx1"/>
              </a:solidFill>
            </a:endParaRPr>
          </a:p>
        </p:txBody>
      </p:sp>
      <p:sp>
        <p:nvSpPr>
          <p:cNvPr id="10243" name="Rectangle 2"/>
          <p:cNvSpPr>
            <a:spLocks noChangeArrowheads="1"/>
          </p:cNvSpPr>
          <p:nvPr/>
        </p:nvSpPr>
        <p:spPr bwMode="auto">
          <a:xfrm>
            <a:off x="254000" y="520700"/>
            <a:ext cx="8636000" cy="520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40680" bIns="0"/>
          <a:lstStyle>
            <a:lvl1pPr marL="39688" eaLnBrk="0" hangingPunct="0">
              <a:spcBef>
                <a:spcPts val="7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3200">
                <a:solidFill>
                  <a:srgbClr val="000000"/>
                </a:solidFill>
                <a:latin typeface="Arial" charset="0"/>
                <a:ea typeface="ヒラギノ角ゴ ProN W3" charset="0"/>
                <a:cs typeface="ヒラギノ角ゴ ProN W3" charset="0"/>
              </a:defRPr>
            </a:lvl1pPr>
            <a:lvl2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800">
                <a:solidFill>
                  <a:srgbClr val="000000"/>
                </a:solidFill>
                <a:latin typeface="Arial" charset="0"/>
                <a:ea typeface="ヒラギノ角ゴ ProN W3" charset="0"/>
                <a:cs typeface="ヒラギノ角ゴ ProN W3" charset="0"/>
              </a:defRPr>
            </a:lvl2pPr>
            <a:lvl3pPr eaLnBrk="0" hangingPunct="0">
              <a:spcBef>
                <a:spcPts val="6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400">
                <a:solidFill>
                  <a:srgbClr val="000000"/>
                </a:solidFill>
                <a:latin typeface="Arial" charset="0"/>
                <a:ea typeface="ヒラギノ角ゴ ProN W3" charset="0"/>
                <a:cs typeface="ヒラギノ角ゴ ProN W3" charset="0"/>
              </a:defRPr>
            </a:lvl3pPr>
            <a:lvl4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4pPr>
            <a:lvl5pPr eaLnBrk="0" hangingPunct="0">
              <a:spcBef>
                <a:spcPts val="500"/>
              </a:spcBef>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sz="2000">
                <a:solidFill>
                  <a:srgbClr val="000000"/>
                </a:solidFill>
                <a:latin typeface="Arial" charset="0"/>
                <a:ea typeface="ヒラギノ角ゴ ProN W3" charset="0"/>
                <a:cs typeface="ヒラギノ角ゴ ProN W3" charset="0"/>
              </a:defRPr>
            </a:lvl9pPr>
          </a:lstStyle>
          <a:p>
            <a:pPr eaLnBrk="1" hangingPunct="1">
              <a:spcBef>
                <a:spcPts val="1050"/>
              </a:spcBef>
              <a:buClrTx/>
              <a:buFontTx/>
              <a:buNone/>
            </a:pPr>
            <a:r>
              <a:rPr lang="cs-CZ" altLang="cs-CZ" sz="1400" dirty="0" smtClean="0">
                <a:solidFill>
                  <a:srgbClr val="FF0000"/>
                </a:solidFill>
                <a:cs typeface="Arial" charset="0"/>
              </a:rPr>
              <a:t>Dvě fáze přeshraniční přeměny: zahajovací (podle vnitrostátního práva dané společnosti)</a:t>
            </a:r>
            <a:r>
              <a:rPr lang="en-US" altLang="cs-CZ" sz="1400" dirty="0" smtClean="0">
                <a:cs typeface="Arial" charset="0"/>
              </a:rPr>
              <a:t> </a:t>
            </a:r>
            <a:endParaRPr lang="cs-CZ" altLang="cs-CZ" sz="1400" dirty="0" smtClean="0">
              <a:cs typeface="Arial" charset="0"/>
            </a:endParaRPr>
          </a:p>
          <a:p>
            <a:pPr eaLnBrk="1" hangingPunct="1">
              <a:spcBef>
                <a:spcPts val="1050"/>
              </a:spcBef>
              <a:buClrTx/>
              <a:buFontTx/>
              <a:buNone/>
            </a:pPr>
            <a:r>
              <a:rPr lang="cs-CZ" altLang="cs-CZ" sz="1400" dirty="0" smtClean="0">
                <a:cs typeface="Arial" charset="0"/>
              </a:rPr>
              <a:t>                                                    </a:t>
            </a:r>
            <a:r>
              <a:rPr lang="cs-CZ" altLang="cs-CZ" sz="1400" dirty="0" smtClean="0">
                <a:solidFill>
                  <a:srgbClr val="FF0000"/>
                </a:solidFill>
                <a:cs typeface="Arial" charset="0"/>
              </a:rPr>
              <a:t>dokončovací (zápis do rejstříku ve státě právního nástupce) </a:t>
            </a:r>
            <a:endParaRPr lang="cs-CZ" altLang="cs-CZ" sz="1400" dirty="0" smtClean="0">
              <a:cs typeface="Arial" charset="0"/>
            </a:endParaRPr>
          </a:p>
          <a:p>
            <a:pPr eaLnBrk="1" hangingPunct="1">
              <a:spcBef>
                <a:spcPts val="1050"/>
              </a:spcBef>
              <a:buClrTx/>
              <a:buFontTx/>
              <a:buNone/>
            </a:pPr>
            <a:r>
              <a:rPr lang="cs-CZ" altLang="cs-CZ" sz="1400" dirty="0" smtClean="0">
                <a:cs typeface="Arial" charset="0"/>
              </a:rPr>
              <a:t>1) </a:t>
            </a:r>
            <a:r>
              <a:rPr lang="en-US" altLang="cs-CZ" sz="1400" dirty="0" err="1" smtClean="0">
                <a:cs typeface="Arial" charset="0"/>
              </a:rPr>
              <a:t>Při</a:t>
            </a:r>
            <a:r>
              <a:rPr lang="en-US" altLang="cs-CZ" sz="1400" dirty="0" smtClean="0">
                <a:cs typeface="Arial" charset="0"/>
              </a:rPr>
              <a:t> </a:t>
            </a:r>
            <a:r>
              <a:rPr lang="en-US" altLang="cs-CZ" sz="1400" dirty="0" err="1">
                <a:cs typeface="Arial" charset="0"/>
              </a:rPr>
              <a:t>fúzi</a:t>
            </a:r>
            <a:r>
              <a:rPr lang="en-US" altLang="cs-CZ" sz="1400" dirty="0">
                <a:cs typeface="Arial" charset="0"/>
              </a:rPr>
              <a:t> </a:t>
            </a:r>
            <a:r>
              <a:rPr lang="en-US" altLang="cs-CZ" sz="1400" dirty="0" err="1">
                <a:cs typeface="Arial" charset="0"/>
              </a:rPr>
              <a:t>nebo</a:t>
            </a:r>
            <a:r>
              <a:rPr lang="en-US" altLang="cs-CZ" sz="1400" dirty="0">
                <a:cs typeface="Arial" charset="0"/>
              </a:rPr>
              <a:t> </a:t>
            </a:r>
            <a:r>
              <a:rPr lang="en-US" altLang="cs-CZ" sz="1400" dirty="0" err="1">
                <a:cs typeface="Arial" charset="0"/>
              </a:rPr>
              <a:t>rozdělení</a:t>
            </a:r>
            <a:r>
              <a:rPr lang="en-US" altLang="cs-CZ" sz="1400" dirty="0">
                <a:cs typeface="Arial" charset="0"/>
              </a:rPr>
              <a:t> </a:t>
            </a:r>
            <a:r>
              <a:rPr lang="en-US" altLang="cs-CZ" sz="1400" dirty="0" err="1">
                <a:cs typeface="Arial" charset="0"/>
              </a:rPr>
              <a:t>může</a:t>
            </a:r>
            <a:r>
              <a:rPr lang="en-US" altLang="cs-CZ" sz="1400" dirty="0">
                <a:cs typeface="Arial" charset="0"/>
              </a:rPr>
              <a:t> </a:t>
            </a:r>
            <a:r>
              <a:rPr lang="en-US" altLang="cs-CZ" sz="1400" dirty="0" err="1">
                <a:cs typeface="Arial" charset="0"/>
              </a:rPr>
              <a:t>nástupnická</a:t>
            </a:r>
            <a:r>
              <a:rPr lang="en-US" altLang="cs-CZ" sz="1400" dirty="0">
                <a:cs typeface="Arial" charset="0"/>
              </a:rPr>
              <a:t> </a:t>
            </a:r>
            <a:r>
              <a:rPr lang="en-US" altLang="cs-CZ" sz="1400" dirty="0" err="1">
                <a:cs typeface="Arial" charset="0"/>
              </a:rPr>
              <a:t>právnická</a:t>
            </a:r>
            <a:r>
              <a:rPr lang="en-US" altLang="cs-CZ" sz="1400" dirty="0">
                <a:cs typeface="Arial" charset="0"/>
              </a:rPr>
              <a:t> </a:t>
            </a:r>
            <a:r>
              <a:rPr lang="en-US" altLang="cs-CZ" sz="1400" dirty="0" err="1">
                <a:cs typeface="Arial" charset="0"/>
              </a:rPr>
              <a:t>osoba</a:t>
            </a:r>
            <a:r>
              <a:rPr lang="en-US" altLang="cs-CZ" sz="1400" dirty="0">
                <a:cs typeface="Arial" charset="0"/>
              </a:rPr>
              <a:t> </a:t>
            </a:r>
            <a:r>
              <a:rPr lang="en-US" altLang="cs-CZ" sz="1400" dirty="0" err="1">
                <a:cs typeface="Arial" charset="0"/>
              </a:rPr>
              <a:t>umístit</a:t>
            </a:r>
            <a:r>
              <a:rPr lang="en-US" altLang="cs-CZ" sz="1400" dirty="0">
                <a:cs typeface="Arial" charset="0"/>
              </a:rPr>
              <a:t> </a:t>
            </a:r>
            <a:r>
              <a:rPr lang="en-US" altLang="cs-CZ" sz="1400" dirty="0" err="1">
                <a:cs typeface="Arial" charset="0"/>
              </a:rPr>
              <a:t>své</a:t>
            </a:r>
            <a:r>
              <a:rPr lang="en-US" altLang="cs-CZ" sz="1400" dirty="0">
                <a:cs typeface="Arial" charset="0"/>
              </a:rPr>
              <a:t> </a:t>
            </a:r>
            <a:r>
              <a:rPr lang="en-US" altLang="cs-CZ" sz="1400" dirty="0" err="1">
                <a:cs typeface="Arial" charset="0"/>
              </a:rPr>
              <a:t>sídlo</a:t>
            </a:r>
            <a:r>
              <a:rPr lang="en-US" altLang="cs-CZ" sz="1400" dirty="0">
                <a:cs typeface="Arial" charset="0"/>
              </a:rPr>
              <a:t> do </a:t>
            </a:r>
            <a:r>
              <a:rPr lang="en-US" altLang="cs-CZ" sz="1400" dirty="0" err="1">
                <a:cs typeface="Arial" charset="0"/>
              </a:rPr>
              <a:t>kteréhokoli</a:t>
            </a:r>
            <a:r>
              <a:rPr lang="en-US" altLang="cs-CZ" sz="1400" dirty="0">
                <a:cs typeface="Arial" charset="0"/>
              </a:rPr>
              <a:t> </a:t>
            </a:r>
            <a:r>
              <a:rPr lang="en-US" altLang="cs-CZ" sz="1400" dirty="0" err="1">
                <a:cs typeface="Arial" charset="0"/>
              </a:rPr>
              <a:t>členského</a:t>
            </a:r>
            <a:r>
              <a:rPr lang="en-US" altLang="cs-CZ" sz="1400" dirty="0">
                <a:cs typeface="Arial" charset="0"/>
              </a:rPr>
              <a:t> </a:t>
            </a:r>
            <a:r>
              <a:rPr lang="en-US" altLang="cs-CZ" sz="1400" dirty="0" err="1">
                <a:cs typeface="Arial" charset="0"/>
              </a:rPr>
              <a:t>státu</a:t>
            </a:r>
            <a:r>
              <a:rPr lang="en-US" altLang="cs-CZ" sz="1400" dirty="0">
                <a:cs typeface="Arial" charset="0"/>
              </a:rPr>
              <a:t> - § 59d</a:t>
            </a:r>
          </a:p>
          <a:p>
            <a:pPr eaLnBrk="1" hangingPunct="1">
              <a:spcBef>
                <a:spcPts val="1050"/>
              </a:spcBef>
              <a:buClrTx/>
              <a:buFontTx/>
              <a:buNone/>
            </a:pPr>
            <a:r>
              <a:rPr lang="en-US" altLang="cs-CZ" sz="1400" dirty="0">
                <a:cs typeface="Arial" charset="0"/>
              </a:rPr>
              <a:t>2) </a:t>
            </a:r>
            <a:r>
              <a:rPr lang="en-US" altLang="cs-CZ" sz="1400" dirty="0" err="1">
                <a:cs typeface="Arial" charset="0"/>
              </a:rPr>
              <a:t>Vnitřní</a:t>
            </a:r>
            <a:r>
              <a:rPr lang="en-US" altLang="cs-CZ" sz="1400" dirty="0">
                <a:cs typeface="Arial" charset="0"/>
              </a:rPr>
              <a:t> </a:t>
            </a:r>
            <a:r>
              <a:rPr lang="en-US" altLang="cs-CZ" sz="1400" dirty="0" err="1">
                <a:cs typeface="Arial" charset="0"/>
              </a:rPr>
              <a:t>poměry</a:t>
            </a:r>
            <a:r>
              <a:rPr lang="en-US" altLang="cs-CZ" sz="1400" dirty="0">
                <a:cs typeface="Arial" charset="0"/>
              </a:rPr>
              <a:t> </a:t>
            </a:r>
            <a:r>
              <a:rPr lang="en-US" altLang="cs-CZ" sz="1400" dirty="0" err="1">
                <a:cs typeface="Arial" charset="0"/>
              </a:rPr>
              <a:t>nástupnické</a:t>
            </a:r>
            <a:r>
              <a:rPr lang="en-US" altLang="cs-CZ" sz="1400" dirty="0">
                <a:cs typeface="Arial" charset="0"/>
              </a:rPr>
              <a:t> </a:t>
            </a:r>
            <a:r>
              <a:rPr lang="en-US" altLang="cs-CZ" sz="1400" dirty="0" err="1">
                <a:cs typeface="Arial" charset="0"/>
              </a:rPr>
              <a:t>osoby</a:t>
            </a:r>
            <a:r>
              <a:rPr lang="en-US" altLang="cs-CZ" sz="1400" dirty="0">
                <a:cs typeface="Arial" charset="0"/>
              </a:rPr>
              <a:t> se </a:t>
            </a:r>
            <a:r>
              <a:rPr lang="en-US" altLang="cs-CZ" sz="1400" dirty="0" err="1">
                <a:cs typeface="Arial" charset="0"/>
              </a:rPr>
              <a:t>nemusí</a:t>
            </a:r>
            <a:r>
              <a:rPr lang="en-US" altLang="cs-CZ" sz="1400" dirty="0">
                <a:cs typeface="Arial" charset="0"/>
              </a:rPr>
              <a:t> </a:t>
            </a:r>
            <a:r>
              <a:rPr lang="en-US" altLang="cs-CZ" sz="1400" dirty="0" err="1">
                <a:cs typeface="Arial" charset="0"/>
              </a:rPr>
              <a:t>řídit</a:t>
            </a:r>
            <a:r>
              <a:rPr lang="en-US" altLang="cs-CZ" sz="1400" dirty="0">
                <a:cs typeface="Arial" charset="0"/>
              </a:rPr>
              <a:t> </a:t>
            </a:r>
            <a:r>
              <a:rPr lang="en-US" altLang="cs-CZ" sz="1400" dirty="0" err="1">
                <a:cs typeface="Arial" charset="0"/>
              </a:rPr>
              <a:t>českým</a:t>
            </a:r>
            <a:r>
              <a:rPr lang="en-US" altLang="cs-CZ" sz="1400" dirty="0">
                <a:cs typeface="Arial" charset="0"/>
              </a:rPr>
              <a:t> </a:t>
            </a:r>
            <a:r>
              <a:rPr lang="en-US" altLang="cs-CZ" sz="1400" dirty="0" err="1">
                <a:cs typeface="Arial" charset="0"/>
              </a:rPr>
              <a:t>právem</a:t>
            </a:r>
            <a:endParaRPr lang="en-US" altLang="cs-CZ" sz="1400" dirty="0">
              <a:cs typeface="Arial" charset="0"/>
            </a:endParaRPr>
          </a:p>
          <a:p>
            <a:pPr eaLnBrk="1" hangingPunct="1">
              <a:spcBef>
                <a:spcPts val="1050"/>
              </a:spcBef>
              <a:buClrTx/>
              <a:buFontTx/>
              <a:buNone/>
            </a:pPr>
            <a:r>
              <a:rPr lang="en-US" altLang="cs-CZ" sz="1400" dirty="0">
                <a:solidFill>
                  <a:srgbClr val="00B0F0"/>
                </a:solidFill>
                <a:cs typeface="Arial" charset="0"/>
              </a:rPr>
              <a:t>3) </a:t>
            </a:r>
            <a:r>
              <a:rPr lang="en-US" altLang="cs-CZ" sz="1400" dirty="0" err="1">
                <a:solidFill>
                  <a:srgbClr val="00B0F0"/>
                </a:solidFill>
                <a:cs typeface="Arial" charset="0"/>
              </a:rPr>
              <a:t>Ve</a:t>
            </a:r>
            <a:r>
              <a:rPr lang="en-US" altLang="cs-CZ" sz="1400" dirty="0">
                <a:solidFill>
                  <a:srgbClr val="00B0F0"/>
                </a:solidFill>
                <a:cs typeface="Arial" charset="0"/>
              </a:rPr>
              <a:t> </a:t>
            </a:r>
            <a:r>
              <a:rPr lang="en-US" altLang="cs-CZ" sz="1400" dirty="0" err="1">
                <a:solidFill>
                  <a:srgbClr val="00B0F0"/>
                </a:solidFill>
                <a:cs typeface="Arial" charset="0"/>
              </a:rPr>
              <a:t>vztahu</a:t>
            </a:r>
            <a:r>
              <a:rPr lang="en-US" altLang="cs-CZ" sz="1400" dirty="0">
                <a:solidFill>
                  <a:srgbClr val="00B0F0"/>
                </a:solidFill>
                <a:cs typeface="Arial" charset="0"/>
              </a:rPr>
              <a:t> k </a:t>
            </a:r>
            <a:r>
              <a:rPr lang="en-US" altLang="cs-CZ" sz="1400" dirty="0" err="1">
                <a:solidFill>
                  <a:srgbClr val="00B0F0"/>
                </a:solidFill>
                <a:cs typeface="Arial" charset="0"/>
              </a:rPr>
              <a:t>českým</a:t>
            </a:r>
            <a:r>
              <a:rPr lang="en-US" altLang="cs-CZ" sz="1400" dirty="0">
                <a:solidFill>
                  <a:srgbClr val="00B0F0"/>
                </a:solidFill>
                <a:cs typeface="Arial" charset="0"/>
              </a:rPr>
              <a:t> </a:t>
            </a:r>
            <a:r>
              <a:rPr lang="en-US" altLang="cs-CZ" sz="1400" dirty="0" err="1">
                <a:solidFill>
                  <a:srgbClr val="00B0F0"/>
                </a:solidFill>
                <a:cs typeface="Arial" charset="0"/>
              </a:rPr>
              <a:t>osobám</a:t>
            </a:r>
            <a:r>
              <a:rPr lang="en-US" altLang="cs-CZ" sz="1400" dirty="0">
                <a:solidFill>
                  <a:srgbClr val="00B0F0"/>
                </a:solidFill>
                <a:cs typeface="Arial" charset="0"/>
              </a:rPr>
              <a:t> </a:t>
            </a:r>
            <a:r>
              <a:rPr lang="en-US" altLang="cs-CZ" sz="1400" dirty="0" err="1">
                <a:solidFill>
                  <a:srgbClr val="00B0F0"/>
                </a:solidFill>
                <a:cs typeface="Arial" charset="0"/>
              </a:rPr>
              <a:t>zúčastněným</a:t>
            </a:r>
            <a:r>
              <a:rPr lang="en-US" altLang="cs-CZ" sz="1400" dirty="0">
                <a:solidFill>
                  <a:srgbClr val="00B0F0"/>
                </a:solidFill>
                <a:cs typeface="Arial" charset="0"/>
              </a:rPr>
              <a:t> </a:t>
            </a:r>
            <a:r>
              <a:rPr lang="en-US" altLang="cs-CZ" sz="1400" dirty="0" err="1">
                <a:solidFill>
                  <a:srgbClr val="00B0F0"/>
                </a:solidFill>
                <a:cs typeface="Arial" charset="0"/>
              </a:rPr>
              <a:t>na</a:t>
            </a:r>
            <a:r>
              <a:rPr lang="en-US" altLang="cs-CZ" sz="1400" dirty="0">
                <a:solidFill>
                  <a:srgbClr val="00B0F0"/>
                </a:solidFill>
                <a:cs typeface="Arial" charset="0"/>
              </a:rPr>
              <a:t> </a:t>
            </a:r>
            <a:r>
              <a:rPr lang="en-US" altLang="cs-CZ" sz="1400" dirty="0" err="1">
                <a:solidFill>
                  <a:srgbClr val="00B0F0"/>
                </a:solidFill>
                <a:cs typeface="Arial" charset="0"/>
              </a:rPr>
              <a:t>přeměně</a:t>
            </a:r>
            <a:r>
              <a:rPr lang="en-US" altLang="cs-CZ" sz="1400" dirty="0">
                <a:solidFill>
                  <a:srgbClr val="00B0F0"/>
                </a:solidFill>
                <a:cs typeface="Arial" charset="0"/>
              </a:rPr>
              <a:t> se </a:t>
            </a:r>
            <a:r>
              <a:rPr lang="en-US" altLang="cs-CZ" sz="1400" dirty="0" err="1">
                <a:solidFill>
                  <a:srgbClr val="00B0F0"/>
                </a:solidFill>
                <a:cs typeface="Arial" charset="0"/>
              </a:rPr>
              <a:t>použijí</a:t>
            </a:r>
            <a:r>
              <a:rPr lang="en-US" altLang="cs-CZ" sz="1400" dirty="0">
                <a:solidFill>
                  <a:srgbClr val="00B0F0"/>
                </a:solidFill>
                <a:cs typeface="Arial" charset="0"/>
              </a:rPr>
              <a:t> </a:t>
            </a:r>
            <a:r>
              <a:rPr lang="en-US" altLang="cs-CZ" sz="1400" dirty="0" err="1">
                <a:solidFill>
                  <a:srgbClr val="00B0F0"/>
                </a:solidFill>
                <a:cs typeface="Arial" charset="0"/>
              </a:rPr>
              <a:t>ustanovení</a:t>
            </a:r>
            <a:r>
              <a:rPr lang="en-US" altLang="cs-CZ" sz="1400" dirty="0">
                <a:solidFill>
                  <a:srgbClr val="00B0F0"/>
                </a:solidFill>
                <a:cs typeface="Arial" charset="0"/>
              </a:rPr>
              <a:t> </a:t>
            </a:r>
            <a:r>
              <a:rPr lang="en-US" altLang="cs-CZ" sz="1400" dirty="0" err="1">
                <a:solidFill>
                  <a:srgbClr val="00B0F0"/>
                </a:solidFill>
                <a:cs typeface="Arial" charset="0"/>
              </a:rPr>
              <a:t>zákona</a:t>
            </a:r>
            <a:r>
              <a:rPr lang="en-US" altLang="cs-CZ" sz="1400" dirty="0">
                <a:solidFill>
                  <a:srgbClr val="00B0F0"/>
                </a:solidFill>
                <a:cs typeface="Arial" charset="0"/>
              </a:rPr>
              <a:t> o </a:t>
            </a:r>
            <a:r>
              <a:rPr lang="en-US" altLang="cs-CZ" sz="1400" dirty="0" err="1">
                <a:solidFill>
                  <a:srgbClr val="00B0F0"/>
                </a:solidFill>
                <a:cs typeface="Arial" charset="0"/>
              </a:rPr>
              <a:t>přeměnách</a:t>
            </a:r>
            <a:r>
              <a:rPr lang="en-US" altLang="cs-CZ" sz="1400" dirty="0">
                <a:solidFill>
                  <a:srgbClr val="00B0F0"/>
                </a:solidFill>
                <a:cs typeface="Arial" charset="0"/>
              </a:rPr>
              <a:t> - § 59e</a:t>
            </a:r>
          </a:p>
          <a:p>
            <a:pPr eaLnBrk="1" hangingPunct="1">
              <a:spcBef>
                <a:spcPts val="1050"/>
              </a:spcBef>
              <a:buClrTx/>
              <a:buFontTx/>
              <a:buNone/>
            </a:pPr>
            <a:r>
              <a:rPr lang="cs-CZ" altLang="cs-CZ" sz="1400" dirty="0">
                <a:solidFill>
                  <a:srgbClr val="00B0F0"/>
                </a:solidFill>
                <a:cs typeface="Arial" charset="0"/>
              </a:rPr>
              <a:t>4</a:t>
            </a:r>
            <a:r>
              <a:rPr lang="en-US" altLang="cs-CZ" sz="1400" dirty="0" smtClean="0">
                <a:solidFill>
                  <a:srgbClr val="00B0F0"/>
                </a:solidFill>
                <a:cs typeface="Arial" charset="0"/>
              </a:rPr>
              <a:t>) </a:t>
            </a:r>
            <a:r>
              <a:rPr lang="en-US" altLang="cs-CZ" sz="1400" dirty="0" err="1">
                <a:solidFill>
                  <a:srgbClr val="00B0F0"/>
                </a:solidFill>
                <a:cs typeface="Arial" charset="0"/>
              </a:rPr>
              <a:t>Povinnost</a:t>
            </a:r>
            <a:r>
              <a:rPr lang="en-US" altLang="cs-CZ" sz="1400" dirty="0">
                <a:solidFill>
                  <a:srgbClr val="00B0F0"/>
                </a:solidFill>
                <a:cs typeface="Arial" charset="0"/>
              </a:rPr>
              <a:t> </a:t>
            </a:r>
            <a:r>
              <a:rPr lang="en-US" altLang="cs-CZ" sz="1400" dirty="0" err="1">
                <a:solidFill>
                  <a:srgbClr val="00B0F0"/>
                </a:solidFill>
                <a:cs typeface="Arial" charset="0"/>
              </a:rPr>
              <a:t>poskytnout</a:t>
            </a:r>
            <a:r>
              <a:rPr lang="en-US" altLang="cs-CZ" sz="1400" dirty="0">
                <a:solidFill>
                  <a:srgbClr val="00B0F0"/>
                </a:solidFill>
                <a:cs typeface="Arial" charset="0"/>
              </a:rPr>
              <a:t> </a:t>
            </a:r>
            <a:r>
              <a:rPr lang="en-US" altLang="cs-CZ" sz="1400" dirty="0" err="1">
                <a:solidFill>
                  <a:srgbClr val="00B0F0"/>
                </a:solidFill>
                <a:cs typeface="Arial" charset="0"/>
              </a:rPr>
              <a:t>společníkům</a:t>
            </a:r>
            <a:r>
              <a:rPr lang="en-US" altLang="cs-CZ" sz="1400" dirty="0">
                <a:solidFill>
                  <a:srgbClr val="00B0F0"/>
                </a:solidFill>
                <a:cs typeface="Arial" charset="0"/>
              </a:rPr>
              <a:t> </a:t>
            </a:r>
            <a:r>
              <a:rPr lang="en-US" altLang="cs-CZ" sz="1400" dirty="0" err="1">
                <a:solidFill>
                  <a:srgbClr val="00B0F0"/>
                </a:solidFill>
                <a:cs typeface="Arial" charset="0"/>
              </a:rPr>
              <a:t>nebo</a:t>
            </a:r>
            <a:r>
              <a:rPr lang="en-US" altLang="cs-CZ" sz="1400" dirty="0">
                <a:solidFill>
                  <a:srgbClr val="00B0F0"/>
                </a:solidFill>
                <a:cs typeface="Arial" charset="0"/>
              </a:rPr>
              <a:t> </a:t>
            </a:r>
            <a:r>
              <a:rPr lang="en-US" altLang="cs-CZ" sz="1400" dirty="0" err="1">
                <a:solidFill>
                  <a:srgbClr val="00B0F0"/>
                </a:solidFill>
                <a:cs typeface="Arial" charset="0"/>
              </a:rPr>
              <a:t>členům</a:t>
            </a:r>
            <a:r>
              <a:rPr lang="en-US" altLang="cs-CZ" sz="1400" dirty="0">
                <a:solidFill>
                  <a:srgbClr val="00B0F0"/>
                </a:solidFill>
                <a:cs typeface="Arial" charset="0"/>
              </a:rPr>
              <a:t> </a:t>
            </a:r>
            <a:r>
              <a:rPr lang="en-US" altLang="cs-CZ" sz="1400" dirty="0" err="1">
                <a:solidFill>
                  <a:srgbClr val="00B0F0"/>
                </a:solidFill>
                <a:cs typeface="Arial" charset="0"/>
              </a:rPr>
              <a:t>informace</a:t>
            </a:r>
            <a:r>
              <a:rPr lang="en-US" altLang="cs-CZ" sz="1400" dirty="0">
                <a:solidFill>
                  <a:srgbClr val="00B0F0"/>
                </a:solidFill>
                <a:cs typeface="Arial" charset="0"/>
              </a:rPr>
              <a:t> a </a:t>
            </a:r>
            <a:r>
              <a:rPr lang="en-US" altLang="cs-CZ" sz="1400" dirty="0" err="1">
                <a:solidFill>
                  <a:srgbClr val="00B0F0"/>
                </a:solidFill>
                <a:cs typeface="Arial" charset="0"/>
              </a:rPr>
              <a:t>dokumenty</a:t>
            </a:r>
            <a:r>
              <a:rPr lang="en-US" altLang="cs-CZ" sz="1400" dirty="0">
                <a:solidFill>
                  <a:srgbClr val="00B0F0"/>
                </a:solidFill>
                <a:cs typeface="Arial" charset="0"/>
              </a:rPr>
              <a:t> </a:t>
            </a:r>
            <a:r>
              <a:rPr lang="en-US" altLang="cs-CZ" sz="1400" dirty="0" err="1">
                <a:solidFill>
                  <a:srgbClr val="00B0F0"/>
                </a:solidFill>
                <a:cs typeface="Arial" charset="0"/>
              </a:rPr>
              <a:t>podle</a:t>
            </a:r>
            <a:r>
              <a:rPr lang="en-US" altLang="cs-CZ" sz="1400" dirty="0">
                <a:solidFill>
                  <a:srgbClr val="00B0F0"/>
                </a:solidFill>
                <a:cs typeface="Arial" charset="0"/>
              </a:rPr>
              <a:t>  </a:t>
            </a:r>
            <a:r>
              <a:rPr lang="en-US" altLang="cs-CZ" sz="1400" dirty="0" err="1">
                <a:solidFill>
                  <a:srgbClr val="00B0F0"/>
                </a:solidFill>
                <a:cs typeface="Arial" charset="0"/>
              </a:rPr>
              <a:t>zákona</a:t>
            </a:r>
            <a:r>
              <a:rPr lang="en-US" altLang="cs-CZ" sz="1400" dirty="0">
                <a:solidFill>
                  <a:srgbClr val="00B0F0"/>
                </a:solidFill>
                <a:cs typeface="Arial" charset="0"/>
              </a:rPr>
              <a:t> o </a:t>
            </a:r>
            <a:r>
              <a:rPr lang="en-US" altLang="cs-CZ" sz="1400" dirty="0" err="1">
                <a:solidFill>
                  <a:srgbClr val="00B0F0"/>
                </a:solidFill>
                <a:cs typeface="Arial" charset="0"/>
              </a:rPr>
              <a:t>přeměnách</a:t>
            </a:r>
            <a:r>
              <a:rPr lang="en-US" altLang="cs-CZ" sz="1400" dirty="0">
                <a:solidFill>
                  <a:srgbClr val="00B0F0"/>
                </a:solidFill>
                <a:cs typeface="Arial" charset="0"/>
              </a:rPr>
              <a:t> se </a:t>
            </a:r>
            <a:r>
              <a:rPr lang="en-US" altLang="cs-CZ" sz="1400" dirty="0" err="1">
                <a:solidFill>
                  <a:srgbClr val="00B0F0"/>
                </a:solidFill>
                <a:cs typeface="Arial" charset="0"/>
              </a:rPr>
              <a:t>při</a:t>
            </a:r>
            <a:r>
              <a:rPr lang="en-US" altLang="cs-CZ" sz="1400" dirty="0">
                <a:solidFill>
                  <a:srgbClr val="00B0F0"/>
                </a:solidFill>
                <a:cs typeface="Arial" charset="0"/>
              </a:rPr>
              <a:t> </a:t>
            </a:r>
            <a:r>
              <a:rPr lang="en-US" altLang="cs-CZ" sz="1400" dirty="0" err="1">
                <a:solidFill>
                  <a:srgbClr val="00B0F0"/>
                </a:solidFill>
                <a:cs typeface="Arial" charset="0"/>
              </a:rPr>
              <a:t>přeshraniční</a:t>
            </a:r>
            <a:r>
              <a:rPr lang="en-US" altLang="cs-CZ" sz="1400" dirty="0">
                <a:solidFill>
                  <a:srgbClr val="00B0F0"/>
                </a:solidFill>
                <a:cs typeface="Arial" charset="0"/>
              </a:rPr>
              <a:t> </a:t>
            </a:r>
            <a:r>
              <a:rPr lang="en-US" altLang="cs-CZ" sz="1400" dirty="0" err="1">
                <a:solidFill>
                  <a:srgbClr val="00B0F0"/>
                </a:solidFill>
                <a:cs typeface="Arial" charset="0"/>
              </a:rPr>
              <a:t>přeměně</a:t>
            </a:r>
            <a:r>
              <a:rPr lang="en-US" altLang="cs-CZ" sz="1400" dirty="0">
                <a:solidFill>
                  <a:srgbClr val="00B0F0"/>
                </a:solidFill>
                <a:cs typeface="Arial" charset="0"/>
              </a:rPr>
              <a:t> </a:t>
            </a:r>
            <a:r>
              <a:rPr lang="en-US" altLang="cs-CZ" sz="1400" dirty="0" err="1">
                <a:solidFill>
                  <a:srgbClr val="00B0F0"/>
                </a:solidFill>
                <a:cs typeface="Arial" charset="0"/>
              </a:rPr>
              <a:t>vztahuje</a:t>
            </a:r>
            <a:r>
              <a:rPr lang="en-US" altLang="cs-CZ" sz="1400" dirty="0">
                <a:solidFill>
                  <a:srgbClr val="00B0F0"/>
                </a:solidFill>
                <a:cs typeface="Arial" charset="0"/>
              </a:rPr>
              <a:t> </a:t>
            </a:r>
            <a:r>
              <a:rPr lang="en-US" altLang="cs-CZ" sz="1400" dirty="0" err="1">
                <a:solidFill>
                  <a:srgbClr val="00B0F0"/>
                </a:solidFill>
                <a:cs typeface="Arial" charset="0"/>
              </a:rPr>
              <a:t>pouze</a:t>
            </a:r>
            <a:r>
              <a:rPr lang="en-US" altLang="cs-CZ" sz="1400" dirty="0">
                <a:solidFill>
                  <a:srgbClr val="00B0F0"/>
                </a:solidFill>
                <a:cs typeface="Arial" charset="0"/>
              </a:rPr>
              <a:t> </a:t>
            </a:r>
            <a:r>
              <a:rPr lang="en-US" altLang="cs-CZ" sz="1400" dirty="0" err="1">
                <a:solidFill>
                  <a:srgbClr val="00B0F0"/>
                </a:solidFill>
                <a:cs typeface="Arial" charset="0"/>
              </a:rPr>
              <a:t>na</a:t>
            </a:r>
            <a:r>
              <a:rPr lang="en-US" altLang="cs-CZ" sz="1400" dirty="0">
                <a:solidFill>
                  <a:srgbClr val="00B0F0"/>
                </a:solidFill>
                <a:cs typeface="Arial" charset="0"/>
              </a:rPr>
              <a:t> </a:t>
            </a:r>
            <a:r>
              <a:rPr lang="en-US" altLang="cs-CZ" sz="1400" dirty="0" err="1">
                <a:solidFill>
                  <a:srgbClr val="00B0F0"/>
                </a:solidFill>
                <a:cs typeface="Arial" charset="0"/>
              </a:rPr>
              <a:t>české</a:t>
            </a:r>
            <a:r>
              <a:rPr lang="en-US" altLang="cs-CZ" sz="1400" dirty="0">
                <a:solidFill>
                  <a:srgbClr val="00B0F0"/>
                </a:solidFill>
                <a:cs typeface="Arial" charset="0"/>
              </a:rPr>
              <a:t> </a:t>
            </a:r>
            <a:r>
              <a:rPr lang="en-US" altLang="cs-CZ" sz="1400" dirty="0" err="1">
                <a:solidFill>
                  <a:srgbClr val="00B0F0"/>
                </a:solidFill>
                <a:cs typeface="Arial" charset="0"/>
              </a:rPr>
              <a:t>právnické</a:t>
            </a:r>
            <a:r>
              <a:rPr lang="en-US" altLang="cs-CZ" sz="1400" dirty="0">
                <a:solidFill>
                  <a:srgbClr val="00B0F0"/>
                </a:solidFill>
                <a:cs typeface="Arial" charset="0"/>
              </a:rPr>
              <a:t> </a:t>
            </a:r>
            <a:r>
              <a:rPr lang="en-US" altLang="cs-CZ" sz="1400" dirty="0" err="1">
                <a:solidFill>
                  <a:srgbClr val="00B0F0"/>
                </a:solidFill>
                <a:cs typeface="Arial" charset="0"/>
              </a:rPr>
              <a:t>osoby</a:t>
            </a:r>
            <a:r>
              <a:rPr lang="en-US" altLang="cs-CZ" sz="1400" dirty="0">
                <a:solidFill>
                  <a:srgbClr val="00B0F0"/>
                </a:solidFill>
                <a:cs typeface="Arial" charset="0"/>
              </a:rPr>
              <a:t> </a:t>
            </a:r>
            <a:r>
              <a:rPr lang="en-US" altLang="cs-CZ" sz="1400" dirty="0" err="1">
                <a:solidFill>
                  <a:srgbClr val="00B0F0"/>
                </a:solidFill>
                <a:cs typeface="Arial" charset="0"/>
              </a:rPr>
              <a:t>zúčastněné</a:t>
            </a:r>
            <a:r>
              <a:rPr lang="en-US" altLang="cs-CZ" sz="1400" dirty="0">
                <a:solidFill>
                  <a:srgbClr val="00B0F0"/>
                </a:solidFill>
                <a:cs typeface="Arial" charset="0"/>
              </a:rPr>
              <a:t> </a:t>
            </a:r>
            <a:r>
              <a:rPr lang="en-US" altLang="cs-CZ" sz="1400" dirty="0" err="1">
                <a:solidFill>
                  <a:srgbClr val="00B0F0"/>
                </a:solidFill>
                <a:cs typeface="Arial" charset="0"/>
              </a:rPr>
              <a:t>na</a:t>
            </a:r>
            <a:r>
              <a:rPr lang="en-US" altLang="cs-CZ" sz="1400" dirty="0">
                <a:solidFill>
                  <a:srgbClr val="00B0F0"/>
                </a:solidFill>
                <a:cs typeface="Arial" charset="0"/>
              </a:rPr>
              <a:t> </a:t>
            </a:r>
            <a:r>
              <a:rPr lang="en-US" altLang="cs-CZ" sz="1400" dirty="0" err="1">
                <a:solidFill>
                  <a:srgbClr val="00B0F0"/>
                </a:solidFill>
                <a:cs typeface="Arial" charset="0"/>
              </a:rPr>
              <a:t>přeshraniční</a:t>
            </a:r>
            <a:r>
              <a:rPr lang="en-US" altLang="cs-CZ" sz="1400" dirty="0">
                <a:solidFill>
                  <a:srgbClr val="00B0F0"/>
                </a:solidFill>
                <a:cs typeface="Arial" charset="0"/>
              </a:rPr>
              <a:t> </a:t>
            </a:r>
            <a:r>
              <a:rPr lang="en-US" altLang="cs-CZ" sz="1400" dirty="0" err="1">
                <a:solidFill>
                  <a:srgbClr val="00B0F0"/>
                </a:solidFill>
                <a:cs typeface="Arial" charset="0"/>
              </a:rPr>
              <a:t>přeměně</a:t>
            </a:r>
            <a:r>
              <a:rPr lang="en-US" altLang="cs-CZ" sz="1400" dirty="0">
                <a:solidFill>
                  <a:srgbClr val="00B0F0"/>
                </a:solidFill>
                <a:cs typeface="Arial" charset="0"/>
              </a:rPr>
              <a:t>. </a:t>
            </a:r>
            <a:r>
              <a:rPr lang="en-US" altLang="cs-CZ" sz="1400" dirty="0" err="1">
                <a:solidFill>
                  <a:srgbClr val="00B0F0"/>
                </a:solidFill>
                <a:cs typeface="Arial" charset="0"/>
              </a:rPr>
              <a:t>Zahraniční</a:t>
            </a:r>
            <a:r>
              <a:rPr lang="en-US" altLang="cs-CZ" sz="1400" dirty="0">
                <a:solidFill>
                  <a:srgbClr val="00B0F0"/>
                </a:solidFill>
                <a:cs typeface="Arial" charset="0"/>
              </a:rPr>
              <a:t> </a:t>
            </a:r>
            <a:r>
              <a:rPr lang="en-US" altLang="cs-CZ" sz="1400" dirty="0" err="1">
                <a:solidFill>
                  <a:srgbClr val="00B0F0"/>
                </a:solidFill>
                <a:cs typeface="Arial" charset="0"/>
              </a:rPr>
              <a:t>právnické</a:t>
            </a:r>
            <a:r>
              <a:rPr lang="en-US" altLang="cs-CZ" sz="1400" dirty="0">
                <a:solidFill>
                  <a:srgbClr val="00B0F0"/>
                </a:solidFill>
                <a:cs typeface="Arial" charset="0"/>
              </a:rPr>
              <a:t> </a:t>
            </a:r>
            <a:r>
              <a:rPr lang="en-US" altLang="cs-CZ" sz="1400" dirty="0" err="1">
                <a:solidFill>
                  <a:srgbClr val="00B0F0"/>
                </a:solidFill>
                <a:cs typeface="Arial" charset="0"/>
              </a:rPr>
              <a:t>osoby</a:t>
            </a:r>
            <a:r>
              <a:rPr lang="en-US" altLang="cs-CZ" sz="1400" dirty="0">
                <a:solidFill>
                  <a:srgbClr val="00B0F0"/>
                </a:solidFill>
                <a:cs typeface="Arial" charset="0"/>
              </a:rPr>
              <a:t> </a:t>
            </a:r>
            <a:r>
              <a:rPr lang="en-US" altLang="cs-CZ" sz="1400" dirty="0" err="1">
                <a:solidFill>
                  <a:srgbClr val="00B0F0"/>
                </a:solidFill>
                <a:cs typeface="Arial" charset="0"/>
              </a:rPr>
              <a:t>zúčastněné</a:t>
            </a:r>
            <a:r>
              <a:rPr lang="en-US" altLang="cs-CZ" sz="1400" dirty="0">
                <a:solidFill>
                  <a:srgbClr val="00B0F0"/>
                </a:solidFill>
                <a:cs typeface="Arial" charset="0"/>
              </a:rPr>
              <a:t> </a:t>
            </a:r>
            <a:r>
              <a:rPr lang="en-US" altLang="cs-CZ" sz="1400" dirty="0" err="1">
                <a:solidFill>
                  <a:srgbClr val="00B0F0"/>
                </a:solidFill>
                <a:cs typeface="Arial" charset="0"/>
              </a:rPr>
              <a:t>na</a:t>
            </a:r>
            <a:r>
              <a:rPr lang="en-US" altLang="cs-CZ" sz="1400" dirty="0">
                <a:solidFill>
                  <a:srgbClr val="00B0F0"/>
                </a:solidFill>
                <a:cs typeface="Arial" charset="0"/>
              </a:rPr>
              <a:t> </a:t>
            </a:r>
            <a:r>
              <a:rPr lang="en-US" altLang="cs-CZ" sz="1400" dirty="0" err="1">
                <a:solidFill>
                  <a:srgbClr val="00B0F0"/>
                </a:solidFill>
                <a:cs typeface="Arial" charset="0"/>
              </a:rPr>
              <a:t>přeshraniční</a:t>
            </a:r>
            <a:r>
              <a:rPr lang="en-US" altLang="cs-CZ" sz="1400" dirty="0">
                <a:solidFill>
                  <a:srgbClr val="00B0F0"/>
                </a:solidFill>
                <a:cs typeface="Arial" charset="0"/>
              </a:rPr>
              <a:t> </a:t>
            </a:r>
            <a:r>
              <a:rPr lang="en-US" altLang="cs-CZ" sz="1400" dirty="0" err="1">
                <a:solidFill>
                  <a:srgbClr val="00B0F0"/>
                </a:solidFill>
                <a:cs typeface="Arial" charset="0"/>
              </a:rPr>
              <a:t>přeměně</a:t>
            </a:r>
            <a:r>
              <a:rPr lang="en-US" altLang="cs-CZ" sz="1400" dirty="0">
                <a:solidFill>
                  <a:srgbClr val="00B0F0"/>
                </a:solidFill>
                <a:cs typeface="Arial" charset="0"/>
              </a:rPr>
              <a:t> </a:t>
            </a:r>
            <a:r>
              <a:rPr lang="en-US" altLang="cs-CZ" sz="1400" dirty="0" err="1">
                <a:solidFill>
                  <a:srgbClr val="00B0F0"/>
                </a:solidFill>
                <a:cs typeface="Arial" charset="0"/>
              </a:rPr>
              <a:t>plní</a:t>
            </a:r>
            <a:r>
              <a:rPr lang="en-US" altLang="cs-CZ" sz="1400" dirty="0">
                <a:solidFill>
                  <a:srgbClr val="00B0F0"/>
                </a:solidFill>
                <a:cs typeface="Arial" charset="0"/>
              </a:rPr>
              <a:t> </a:t>
            </a:r>
            <a:r>
              <a:rPr lang="en-US" altLang="cs-CZ" sz="1400" dirty="0" err="1">
                <a:solidFill>
                  <a:srgbClr val="00B0F0"/>
                </a:solidFill>
                <a:cs typeface="Arial" charset="0"/>
              </a:rPr>
              <a:t>tyto</a:t>
            </a:r>
            <a:r>
              <a:rPr lang="en-US" altLang="cs-CZ" sz="1400" dirty="0">
                <a:solidFill>
                  <a:srgbClr val="00B0F0"/>
                </a:solidFill>
                <a:cs typeface="Arial" charset="0"/>
              </a:rPr>
              <a:t> </a:t>
            </a:r>
            <a:r>
              <a:rPr lang="en-US" altLang="cs-CZ" sz="1400" dirty="0" err="1">
                <a:solidFill>
                  <a:srgbClr val="00B0F0"/>
                </a:solidFill>
                <a:cs typeface="Arial" charset="0"/>
              </a:rPr>
              <a:t>povinnosti</a:t>
            </a:r>
            <a:r>
              <a:rPr lang="en-US" altLang="cs-CZ" sz="1400" dirty="0">
                <a:solidFill>
                  <a:srgbClr val="00B0F0"/>
                </a:solidFill>
                <a:cs typeface="Arial" charset="0"/>
              </a:rPr>
              <a:t> </a:t>
            </a:r>
            <a:r>
              <a:rPr lang="en-US" altLang="cs-CZ" sz="1400" dirty="0" err="1">
                <a:solidFill>
                  <a:srgbClr val="00B0F0"/>
                </a:solidFill>
                <a:cs typeface="Arial" charset="0"/>
              </a:rPr>
              <a:t>podle</a:t>
            </a:r>
            <a:r>
              <a:rPr lang="en-US" altLang="cs-CZ" sz="1400" dirty="0">
                <a:solidFill>
                  <a:srgbClr val="00B0F0"/>
                </a:solidFill>
                <a:cs typeface="Arial" charset="0"/>
              </a:rPr>
              <a:t> </a:t>
            </a:r>
            <a:r>
              <a:rPr lang="en-US" altLang="cs-CZ" sz="1400" dirty="0" err="1">
                <a:solidFill>
                  <a:srgbClr val="00B0F0"/>
                </a:solidFill>
                <a:cs typeface="Arial" charset="0"/>
              </a:rPr>
              <a:t>právního</a:t>
            </a:r>
            <a:r>
              <a:rPr lang="en-US" altLang="cs-CZ" sz="1400" dirty="0">
                <a:solidFill>
                  <a:srgbClr val="00B0F0"/>
                </a:solidFill>
                <a:cs typeface="Arial" charset="0"/>
              </a:rPr>
              <a:t> </a:t>
            </a:r>
            <a:r>
              <a:rPr lang="en-US" altLang="cs-CZ" sz="1400" dirty="0" err="1">
                <a:solidFill>
                  <a:srgbClr val="00B0F0"/>
                </a:solidFill>
                <a:cs typeface="Arial" charset="0"/>
              </a:rPr>
              <a:t>řádu</a:t>
            </a:r>
            <a:r>
              <a:rPr lang="en-US" altLang="cs-CZ" sz="1400" dirty="0">
                <a:solidFill>
                  <a:srgbClr val="00B0F0"/>
                </a:solidFill>
                <a:cs typeface="Arial" charset="0"/>
              </a:rPr>
              <a:t>, </a:t>
            </a:r>
            <a:r>
              <a:rPr lang="en-US" altLang="cs-CZ" sz="1400" dirty="0" err="1">
                <a:solidFill>
                  <a:srgbClr val="00B0F0"/>
                </a:solidFill>
                <a:cs typeface="Arial" charset="0"/>
              </a:rPr>
              <a:t>kterým</a:t>
            </a:r>
            <a:r>
              <a:rPr lang="en-US" altLang="cs-CZ" sz="1400" dirty="0">
                <a:solidFill>
                  <a:srgbClr val="00B0F0"/>
                </a:solidFill>
                <a:cs typeface="Arial" charset="0"/>
              </a:rPr>
              <a:t> se </a:t>
            </a:r>
            <a:r>
              <a:rPr lang="en-US" altLang="cs-CZ" sz="1400" dirty="0" err="1">
                <a:solidFill>
                  <a:srgbClr val="00B0F0"/>
                </a:solidFill>
                <a:cs typeface="Arial" charset="0"/>
              </a:rPr>
              <a:t>řídí</a:t>
            </a:r>
            <a:r>
              <a:rPr lang="en-US" altLang="cs-CZ" sz="1400" dirty="0">
                <a:solidFill>
                  <a:srgbClr val="00B0F0"/>
                </a:solidFill>
                <a:cs typeface="Arial" charset="0"/>
              </a:rPr>
              <a:t> </a:t>
            </a:r>
            <a:r>
              <a:rPr lang="en-US" altLang="cs-CZ" sz="1400" dirty="0" err="1">
                <a:solidFill>
                  <a:srgbClr val="00B0F0"/>
                </a:solidFill>
                <a:cs typeface="Arial" charset="0"/>
              </a:rPr>
              <a:t>jejich</a:t>
            </a:r>
            <a:r>
              <a:rPr lang="en-US" altLang="cs-CZ" sz="1400" dirty="0">
                <a:solidFill>
                  <a:srgbClr val="00B0F0"/>
                </a:solidFill>
                <a:cs typeface="Arial" charset="0"/>
              </a:rPr>
              <a:t> </a:t>
            </a:r>
            <a:r>
              <a:rPr lang="en-US" altLang="cs-CZ" sz="1400" dirty="0" err="1">
                <a:solidFill>
                  <a:srgbClr val="00B0F0"/>
                </a:solidFill>
                <a:cs typeface="Arial" charset="0"/>
              </a:rPr>
              <a:t>vnitřní</a:t>
            </a:r>
            <a:r>
              <a:rPr lang="en-US" altLang="cs-CZ" sz="1400" dirty="0">
                <a:solidFill>
                  <a:srgbClr val="00B0F0"/>
                </a:solidFill>
                <a:cs typeface="Arial" charset="0"/>
              </a:rPr>
              <a:t> </a:t>
            </a:r>
            <a:r>
              <a:rPr lang="en-US" altLang="cs-CZ" sz="1400" dirty="0" err="1">
                <a:solidFill>
                  <a:srgbClr val="00B0F0"/>
                </a:solidFill>
                <a:cs typeface="Arial" charset="0"/>
              </a:rPr>
              <a:t>poměry</a:t>
            </a:r>
            <a:r>
              <a:rPr lang="en-US" altLang="cs-CZ" sz="1400" dirty="0">
                <a:solidFill>
                  <a:srgbClr val="00B0F0"/>
                </a:solidFill>
                <a:cs typeface="Arial" charset="0"/>
              </a:rPr>
              <a:t> - § 59 </a:t>
            </a:r>
            <a:r>
              <a:rPr lang="en-US" altLang="cs-CZ" sz="1400" dirty="0" err="1">
                <a:solidFill>
                  <a:srgbClr val="00B0F0"/>
                </a:solidFill>
                <a:cs typeface="Arial" charset="0"/>
              </a:rPr>
              <a:t>i</a:t>
            </a:r>
            <a:endParaRPr lang="en-US" altLang="cs-CZ" sz="1400" dirty="0">
              <a:solidFill>
                <a:srgbClr val="00B0F0"/>
              </a:solidFill>
              <a:cs typeface="Arial" charset="0"/>
            </a:endParaRPr>
          </a:p>
          <a:p>
            <a:pPr eaLnBrk="1" hangingPunct="1">
              <a:spcBef>
                <a:spcPts val="1050"/>
              </a:spcBef>
              <a:buClrTx/>
              <a:buFontTx/>
              <a:buNone/>
            </a:pPr>
            <a:r>
              <a:rPr lang="cs-CZ" altLang="cs-CZ" sz="1400" dirty="0">
                <a:solidFill>
                  <a:srgbClr val="00B0F0"/>
                </a:solidFill>
                <a:ea typeface="Lucida Grande" charset="0"/>
                <a:cs typeface="Lucida Grande" charset="0"/>
              </a:rPr>
              <a:t>5</a:t>
            </a:r>
            <a:r>
              <a:rPr lang="en-US" altLang="cs-CZ" sz="1400" dirty="0" smtClean="0">
                <a:solidFill>
                  <a:srgbClr val="00B0F0"/>
                </a:solidFill>
                <a:ea typeface="Lucida Grande" charset="0"/>
                <a:cs typeface="Lucida Grande" charset="0"/>
              </a:rPr>
              <a:t>) </a:t>
            </a:r>
            <a:r>
              <a:rPr lang="en-US" altLang="cs-CZ" sz="1400" dirty="0">
                <a:solidFill>
                  <a:srgbClr val="00B0F0"/>
                </a:solidFill>
                <a:ea typeface="Lucida Grande" charset="0"/>
                <a:cs typeface="Lucida Grande" charset="0"/>
              </a:rPr>
              <a:t>Je-li </a:t>
            </a:r>
            <a:r>
              <a:rPr lang="en-US" altLang="cs-CZ" sz="1400" dirty="0" err="1">
                <a:solidFill>
                  <a:srgbClr val="00B0F0"/>
                </a:solidFill>
                <a:ea typeface="Lucida Grande" charset="0"/>
                <a:cs typeface="Lucida Grande" charset="0"/>
              </a:rPr>
              <a:t>účastníkem</a:t>
            </a:r>
            <a:r>
              <a:rPr lang="en-US" altLang="cs-CZ" sz="1400" dirty="0">
                <a:solidFill>
                  <a:srgbClr val="00B0F0"/>
                </a:solidFill>
                <a:ea typeface="Lucida Grande" charset="0"/>
                <a:cs typeface="Lucida Grande" charset="0"/>
              </a:rPr>
              <a:t> </a:t>
            </a:r>
            <a:r>
              <a:rPr lang="en-US" altLang="cs-CZ" sz="1400" dirty="0" err="1">
                <a:solidFill>
                  <a:srgbClr val="00B0F0"/>
                </a:solidFill>
                <a:ea typeface="Lucida Grande" charset="0"/>
                <a:cs typeface="Lucida Grande" charset="0"/>
              </a:rPr>
              <a:t>přeměny</a:t>
            </a:r>
            <a:r>
              <a:rPr lang="en-US" altLang="cs-CZ" sz="1400" dirty="0">
                <a:solidFill>
                  <a:srgbClr val="00B0F0"/>
                </a:solidFill>
                <a:ea typeface="Lucida Grande" charset="0"/>
                <a:cs typeface="Lucida Grande" charset="0"/>
              </a:rPr>
              <a:t> </a:t>
            </a:r>
            <a:r>
              <a:rPr lang="en-US" altLang="cs-CZ" sz="1400" dirty="0" err="1">
                <a:solidFill>
                  <a:srgbClr val="00B0F0"/>
                </a:solidFill>
                <a:ea typeface="Lucida Grande" charset="0"/>
                <a:cs typeface="Lucida Grande" charset="0"/>
              </a:rPr>
              <a:t>česká</a:t>
            </a:r>
            <a:r>
              <a:rPr lang="en-US" altLang="cs-CZ" sz="1400" dirty="0">
                <a:solidFill>
                  <a:srgbClr val="00B0F0"/>
                </a:solidFill>
                <a:ea typeface="Lucida Grande" charset="0"/>
                <a:cs typeface="Lucida Grande" charset="0"/>
              </a:rPr>
              <a:t> </a:t>
            </a:r>
            <a:r>
              <a:rPr lang="en-US" altLang="cs-CZ" sz="1400" dirty="0" err="1">
                <a:solidFill>
                  <a:srgbClr val="00B0F0"/>
                </a:solidFill>
                <a:ea typeface="Lucida Grande" charset="0"/>
                <a:cs typeface="Lucida Grande" charset="0"/>
              </a:rPr>
              <a:t>právnická</a:t>
            </a:r>
            <a:r>
              <a:rPr lang="en-US" altLang="cs-CZ" sz="1400" dirty="0">
                <a:solidFill>
                  <a:srgbClr val="00B0F0"/>
                </a:solidFill>
                <a:ea typeface="Lucida Grande" charset="0"/>
                <a:cs typeface="Lucida Grande" charset="0"/>
              </a:rPr>
              <a:t> </a:t>
            </a:r>
            <a:r>
              <a:rPr lang="en-US" altLang="cs-CZ" sz="1400" dirty="0" err="1">
                <a:solidFill>
                  <a:srgbClr val="00B0F0"/>
                </a:solidFill>
                <a:ea typeface="Lucida Grande" charset="0"/>
                <a:cs typeface="Lucida Grande" charset="0"/>
              </a:rPr>
              <a:t>osoba</a:t>
            </a:r>
            <a:r>
              <a:rPr lang="en-US" altLang="cs-CZ" sz="1400" dirty="0">
                <a:solidFill>
                  <a:srgbClr val="00B0F0"/>
                </a:solidFill>
                <a:ea typeface="Lucida Grande" charset="0"/>
                <a:cs typeface="Lucida Grande" charset="0"/>
              </a:rPr>
              <a:t>, </a:t>
            </a:r>
            <a:r>
              <a:rPr lang="en-US" altLang="cs-CZ" sz="1400" dirty="0" err="1">
                <a:solidFill>
                  <a:srgbClr val="00B0F0"/>
                </a:solidFill>
                <a:ea typeface="Lucida Grande" charset="0"/>
                <a:cs typeface="Lucida Grande" charset="0"/>
              </a:rPr>
              <a:t>musí</a:t>
            </a:r>
            <a:r>
              <a:rPr lang="en-US" altLang="cs-CZ" sz="1400" dirty="0">
                <a:solidFill>
                  <a:srgbClr val="00B0F0"/>
                </a:solidFill>
                <a:ea typeface="Lucida Grande" charset="0"/>
                <a:cs typeface="Lucida Grande" charset="0"/>
              </a:rPr>
              <a:t> </a:t>
            </a:r>
            <a:r>
              <a:rPr lang="en-US" altLang="cs-CZ" sz="1400" dirty="0" err="1">
                <a:solidFill>
                  <a:srgbClr val="00B0F0"/>
                </a:solidFill>
                <a:ea typeface="Lucida Grande" charset="0"/>
                <a:cs typeface="Lucida Grande" charset="0"/>
              </a:rPr>
              <a:t>být</a:t>
            </a:r>
            <a:r>
              <a:rPr lang="en-US" altLang="cs-CZ" sz="1400" dirty="0">
                <a:solidFill>
                  <a:srgbClr val="00B0F0"/>
                </a:solidFill>
                <a:ea typeface="Lucida Grande" charset="0"/>
                <a:cs typeface="Lucida Grande" charset="0"/>
              </a:rPr>
              <a:t> </a:t>
            </a:r>
            <a:r>
              <a:rPr lang="en-US" altLang="cs-CZ" sz="1400" dirty="0" err="1">
                <a:solidFill>
                  <a:srgbClr val="00B0F0"/>
                </a:solidFill>
                <a:ea typeface="Lucida Grande" charset="0"/>
                <a:cs typeface="Lucida Grande" charset="0"/>
              </a:rPr>
              <a:t>vždy</a:t>
            </a:r>
            <a:r>
              <a:rPr lang="en-US" altLang="cs-CZ" sz="1400" dirty="0">
                <a:solidFill>
                  <a:srgbClr val="00B0F0"/>
                </a:solidFill>
                <a:ea typeface="Lucida Grande" charset="0"/>
                <a:cs typeface="Lucida Grande" charset="0"/>
              </a:rPr>
              <a:t> </a:t>
            </a:r>
            <a:r>
              <a:rPr lang="en-US" altLang="cs-CZ" sz="1400" dirty="0" err="1">
                <a:solidFill>
                  <a:srgbClr val="00B0F0"/>
                </a:solidFill>
                <a:ea typeface="Lucida Grande" charset="0"/>
                <a:cs typeface="Lucida Grande" charset="0"/>
              </a:rPr>
              <a:t>vypracována</a:t>
            </a:r>
            <a:r>
              <a:rPr lang="en-US" altLang="cs-CZ" sz="1400" dirty="0">
                <a:solidFill>
                  <a:srgbClr val="00B0F0"/>
                </a:solidFill>
                <a:ea typeface="Lucida Grande" charset="0"/>
                <a:cs typeface="Lucida Grande" charset="0"/>
              </a:rPr>
              <a:t> </a:t>
            </a:r>
            <a:r>
              <a:rPr lang="en-US" altLang="cs-CZ" sz="1400" dirty="0" err="1">
                <a:solidFill>
                  <a:srgbClr val="00B0F0"/>
                </a:solidFill>
                <a:ea typeface="Lucida Grande" charset="0"/>
                <a:cs typeface="Lucida Grande" charset="0"/>
              </a:rPr>
              <a:t>zpráva</a:t>
            </a:r>
            <a:r>
              <a:rPr lang="en-US" altLang="cs-CZ" sz="1400" dirty="0">
                <a:solidFill>
                  <a:srgbClr val="00B0F0"/>
                </a:solidFill>
                <a:ea typeface="Lucida Grande" charset="0"/>
                <a:cs typeface="Lucida Grande" charset="0"/>
              </a:rPr>
              <a:t> o </a:t>
            </a:r>
            <a:r>
              <a:rPr lang="en-US" altLang="cs-CZ" sz="1400" dirty="0" err="1">
                <a:solidFill>
                  <a:srgbClr val="00B0F0"/>
                </a:solidFill>
                <a:ea typeface="Lucida Grande" charset="0"/>
                <a:cs typeface="Lucida Grande" charset="0"/>
              </a:rPr>
              <a:t>přeměně</a:t>
            </a:r>
            <a:r>
              <a:rPr lang="en-US" altLang="cs-CZ" sz="1400" dirty="0">
                <a:solidFill>
                  <a:srgbClr val="00B0F0"/>
                </a:solidFill>
                <a:ea typeface="Lucida Grande" charset="0"/>
                <a:cs typeface="Lucida Grande" charset="0"/>
              </a:rPr>
              <a:t> - § 59p</a:t>
            </a:r>
          </a:p>
          <a:p>
            <a:pPr eaLnBrk="1" hangingPunct="1">
              <a:spcBef>
                <a:spcPts val="1050"/>
              </a:spcBef>
              <a:buClrTx/>
              <a:buFontTx/>
              <a:buNone/>
            </a:pPr>
            <a:r>
              <a:rPr lang="cs-CZ" altLang="cs-CZ" sz="1400" dirty="0">
                <a:solidFill>
                  <a:srgbClr val="00B0F0"/>
                </a:solidFill>
                <a:ea typeface="Lucida Grande" charset="0"/>
                <a:cs typeface="Lucida Grande" charset="0"/>
              </a:rPr>
              <a:t>6</a:t>
            </a:r>
            <a:r>
              <a:rPr lang="en-US" altLang="cs-CZ" sz="1400" dirty="0" smtClean="0">
                <a:solidFill>
                  <a:srgbClr val="00B0F0"/>
                </a:solidFill>
                <a:ea typeface="Lucida Grande" charset="0"/>
                <a:cs typeface="Lucida Grande" charset="0"/>
              </a:rPr>
              <a:t>) </a:t>
            </a:r>
            <a:r>
              <a:rPr lang="en-US" altLang="cs-CZ" sz="1400" dirty="0" err="1">
                <a:solidFill>
                  <a:srgbClr val="00B0F0"/>
                </a:solidFill>
                <a:cs typeface="Arial" charset="0"/>
              </a:rPr>
              <a:t>Splnění</a:t>
            </a:r>
            <a:r>
              <a:rPr lang="en-US" altLang="cs-CZ" sz="1400" dirty="0">
                <a:solidFill>
                  <a:srgbClr val="00B0F0"/>
                </a:solidFill>
                <a:cs typeface="Arial" charset="0"/>
              </a:rPr>
              <a:t> </a:t>
            </a:r>
            <a:r>
              <a:rPr lang="en-US" altLang="cs-CZ" sz="1400" dirty="0" err="1">
                <a:solidFill>
                  <a:srgbClr val="00B0F0"/>
                </a:solidFill>
                <a:cs typeface="Arial" charset="0"/>
              </a:rPr>
              <a:t>zákonem</a:t>
            </a:r>
            <a:r>
              <a:rPr lang="en-US" altLang="cs-CZ" sz="1400" dirty="0">
                <a:solidFill>
                  <a:srgbClr val="00B0F0"/>
                </a:solidFill>
                <a:cs typeface="Arial" charset="0"/>
              </a:rPr>
              <a:t> </a:t>
            </a:r>
            <a:r>
              <a:rPr lang="en-US" altLang="cs-CZ" sz="1400" dirty="0" err="1">
                <a:solidFill>
                  <a:srgbClr val="00B0F0"/>
                </a:solidFill>
                <a:cs typeface="Arial" charset="0"/>
              </a:rPr>
              <a:t>stanovených</a:t>
            </a:r>
            <a:r>
              <a:rPr lang="en-US" altLang="cs-CZ" sz="1400" dirty="0">
                <a:solidFill>
                  <a:srgbClr val="00B0F0"/>
                </a:solidFill>
                <a:cs typeface="Arial" charset="0"/>
              </a:rPr>
              <a:t> </a:t>
            </a:r>
            <a:r>
              <a:rPr lang="en-US" altLang="cs-CZ" sz="1400" dirty="0" err="1">
                <a:solidFill>
                  <a:srgbClr val="00B0F0"/>
                </a:solidFill>
                <a:cs typeface="Arial" charset="0"/>
              </a:rPr>
              <a:t>požadavků</a:t>
            </a:r>
            <a:r>
              <a:rPr lang="en-US" altLang="cs-CZ" sz="1400" dirty="0">
                <a:solidFill>
                  <a:srgbClr val="00B0F0"/>
                </a:solidFill>
                <a:cs typeface="Arial" charset="0"/>
              </a:rPr>
              <a:t> </a:t>
            </a:r>
            <a:r>
              <a:rPr lang="en-US" altLang="cs-CZ" sz="1400" dirty="0" err="1">
                <a:solidFill>
                  <a:srgbClr val="00B0F0"/>
                </a:solidFill>
                <a:cs typeface="Arial" charset="0"/>
              </a:rPr>
              <a:t>českou</a:t>
            </a:r>
            <a:r>
              <a:rPr lang="en-US" altLang="cs-CZ" sz="1400" dirty="0">
                <a:solidFill>
                  <a:srgbClr val="00B0F0"/>
                </a:solidFill>
                <a:cs typeface="Arial" charset="0"/>
              </a:rPr>
              <a:t> </a:t>
            </a:r>
            <a:r>
              <a:rPr lang="en-US" altLang="cs-CZ" sz="1400" dirty="0" err="1">
                <a:solidFill>
                  <a:srgbClr val="00B0F0"/>
                </a:solidFill>
                <a:cs typeface="Arial" charset="0"/>
              </a:rPr>
              <a:t>osobou</a:t>
            </a:r>
            <a:r>
              <a:rPr lang="en-US" altLang="cs-CZ" sz="1400" dirty="0">
                <a:solidFill>
                  <a:srgbClr val="00B0F0"/>
                </a:solidFill>
                <a:cs typeface="Arial" charset="0"/>
              </a:rPr>
              <a:t> </a:t>
            </a:r>
            <a:r>
              <a:rPr lang="en-US" altLang="cs-CZ" sz="1400" dirty="0" err="1">
                <a:solidFill>
                  <a:srgbClr val="00B0F0"/>
                </a:solidFill>
                <a:cs typeface="Arial" charset="0"/>
              </a:rPr>
              <a:t>zúčastněnou</a:t>
            </a:r>
            <a:r>
              <a:rPr lang="en-US" altLang="cs-CZ" sz="1400" dirty="0">
                <a:solidFill>
                  <a:srgbClr val="00B0F0"/>
                </a:solidFill>
                <a:cs typeface="Arial" charset="0"/>
              </a:rPr>
              <a:t> </a:t>
            </a:r>
            <a:r>
              <a:rPr lang="en-US" altLang="cs-CZ" sz="1400" dirty="0" err="1">
                <a:solidFill>
                  <a:srgbClr val="00B0F0"/>
                </a:solidFill>
                <a:cs typeface="Arial" charset="0"/>
              </a:rPr>
              <a:t>na</a:t>
            </a:r>
            <a:r>
              <a:rPr lang="en-US" altLang="cs-CZ" sz="1400" dirty="0">
                <a:solidFill>
                  <a:srgbClr val="00B0F0"/>
                </a:solidFill>
                <a:cs typeface="Arial" charset="0"/>
              </a:rPr>
              <a:t> </a:t>
            </a:r>
            <a:r>
              <a:rPr lang="en-US" altLang="cs-CZ" sz="1400" dirty="0" err="1">
                <a:solidFill>
                  <a:srgbClr val="00B0F0"/>
                </a:solidFill>
                <a:cs typeface="Arial" charset="0"/>
              </a:rPr>
              <a:t>přeshraniční</a:t>
            </a:r>
            <a:r>
              <a:rPr lang="en-US" altLang="cs-CZ" sz="1400" dirty="0">
                <a:solidFill>
                  <a:srgbClr val="00B0F0"/>
                </a:solidFill>
                <a:cs typeface="Arial" charset="0"/>
              </a:rPr>
              <a:t> </a:t>
            </a:r>
            <a:r>
              <a:rPr lang="en-US" altLang="cs-CZ" sz="1400" dirty="0" err="1">
                <a:solidFill>
                  <a:srgbClr val="00B0F0"/>
                </a:solidFill>
                <a:cs typeface="Arial" charset="0"/>
              </a:rPr>
              <a:t>přeměně</a:t>
            </a:r>
            <a:r>
              <a:rPr lang="en-US" altLang="cs-CZ" sz="1400" dirty="0">
                <a:solidFill>
                  <a:srgbClr val="00B0F0"/>
                </a:solidFill>
                <a:cs typeface="Arial" charset="0"/>
              </a:rPr>
              <a:t> </a:t>
            </a:r>
            <a:r>
              <a:rPr lang="en-US" altLang="cs-CZ" sz="1400" dirty="0" err="1">
                <a:solidFill>
                  <a:srgbClr val="00B0F0"/>
                </a:solidFill>
                <a:cs typeface="Arial" charset="0"/>
              </a:rPr>
              <a:t>osvědčuje</a:t>
            </a:r>
            <a:r>
              <a:rPr lang="en-US" altLang="cs-CZ" sz="1400" dirty="0">
                <a:solidFill>
                  <a:srgbClr val="00B0F0"/>
                </a:solidFill>
                <a:cs typeface="Arial" charset="0"/>
              </a:rPr>
              <a:t> </a:t>
            </a:r>
            <a:r>
              <a:rPr lang="en-US" altLang="cs-CZ" sz="1400" dirty="0" err="1">
                <a:solidFill>
                  <a:srgbClr val="00B0F0"/>
                </a:solidFill>
                <a:cs typeface="Arial" charset="0"/>
              </a:rPr>
              <a:t>notář</a:t>
            </a:r>
            <a:r>
              <a:rPr lang="en-US" altLang="cs-CZ" sz="1400" dirty="0">
                <a:solidFill>
                  <a:srgbClr val="00B0F0"/>
                </a:solidFill>
                <a:cs typeface="Arial" charset="0"/>
              </a:rPr>
              <a:t> </a:t>
            </a:r>
            <a:r>
              <a:rPr lang="en-US" altLang="cs-CZ" sz="1400" dirty="0" err="1">
                <a:solidFill>
                  <a:srgbClr val="00B0F0"/>
                </a:solidFill>
                <a:cs typeface="Arial" charset="0"/>
              </a:rPr>
              <a:t>vydáním</a:t>
            </a:r>
            <a:r>
              <a:rPr lang="en-US" altLang="cs-CZ" sz="1400" dirty="0">
                <a:solidFill>
                  <a:srgbClr val="00B0F0"/>
                </a:solidFill>
                <a:cs typeface="Arial" charset="0"/>
              </a:rPr>
              <a:t> </a:t>
            </a:r>
            <a:r>
              <a:rPr lang="en-US" altLang="cs-CZ" sz="1400" dirty="0" err="1">
                <a:solidFill>
                  <a:srgbClr val="00B0F0"/>
                </a:solidFill>
                <a:cs typeface="Arial" charset="0"/>
              </a:rPr>
              <a:t>osvědčení</a:t>
            </a:r>
            <a:r>
              <a:rPr lang="en-US" altLang="cs-CZ" sz="1400" dirty="0">
                <a:solidFill>
                  <a:srgbClr val="00B0F0"/>
                </a:solidFill>
                <a:cs typeface="Arial" charset="0"/>
              </a:rPr>
              <a:t> o </a:t>
            </a:r>
            <a:r>
              <a:rPr lang="en-US" altLang="cs-CZ" sz="1400" dirty="0" err="1">
                <a:solidFill>
                  <a:srgbClr val="00B0F0"/>
                </a:solidFill>
                <a:cs typeface="Arial" charset="0"/>
              </a:rPr>
              <a:t>přeshraniční</a:t>
            </a:r>
            <a:r>
              <a:rPr lang="en-US" altLang="cs-CZ" sz="1400" dirty="0">
                <a:solidFill>
                  <a:srgbClr val="00B0F0"/>
                </a:solidFill>
                <a:cs typeface="Arial" charset="0"/>
              </a:rPr>
              <a:t> </a:t>
            </a:r>
            <a:r>
              <a:rPr lang="en-US" altLang="cs-CZ" sz="1400" dirty="0" err="1">
                <a:solidFill>
                  <a:srgbClr val="00B0F0"/>
                </a:solidFill>
                <a:cs typeface="Arial" charset="0"/>
              </a:rPr>
              <a:t>přeměně</a:t>
            </a:r>
            <a:r>
              <a:rPr lang="en-US" altLang="cs-CZ" sz="1400" dirty="0">
                <a:solidFill>
                  <a:srgbClr val="00B0F0"/>
                </a:solidFill>
                <a:cs typeface="Arial" charset="0"/>
              </a:rPr>
              <a:t>. </a:t>
            </a:r>
            <a:r>
              <a:rPr lang="en-US" altLang="cs-CZ" sz="1400" dirty="0" err="1">
                <a:solidFill>
                  <a:srgbClr val="00B0F0"/>
                </a:solidFill>
                <a:cs typeface="Arial" charset="0"/>
              </a:rPr>
              <a:t>Osvědčení</a:t>
            </a:r>
            <a:r>
              <a:rPr lang="en-US" altLang="cs-CZ" sz="1400" dirty="0">
                <a:solidFill>
                  <a:srgbClr val="00B0F0"/>
                </a:solidFill>
                <a:cs typeface="Arial" charset="0"/>
              </a:rPr>
              <a:t> pro </a:t>
            </a:r>
            <a:r>
              <a:rPr lang="en-US" altLang="cs-CZ" sz="1400" dirty="0" err="1">
                <a:solidFill>
                  <a:srgbClr val="00B0F0"/>
                </a:solidFill>
                <a:cs typeface="Arial" charset="0"/>
              </a:rPr>
              <a:t>přeshraniční</a:t>
            </a:r>
            <a:r>
              <a:rPr lang="en-US" altLang="cs-CZ" sz="1400" dirty="0">
                <a:solidFill>
                  <a:srgbClr val="00B0F0"/>
                </a:solidFill>
                <a:cs typeface="Arial" charset="0"/>
              </a:rPr>
              <a:t> </a:t>
            </a:r>
            <a:r>
              <a:rPr lang="en-US" altLang="cs-CZ" sz="1400" dirty="0" err="1">
                <a:solidFill>
                  <a:srgbClr val="00B0F0"/>
                </a:solidFill>
                <a:cs typeface="Arial" charset="0"/>
              </a:rPr>
              <a:t>přeměnu</a:t>
            </a:r>
            <a:r>
              <a:rPr lang="en-US" altLang="cs-CZ" sz="1400" dirty="0">
                <a:solidFill>
                  <a:srgbClr val="00B0F0"/>
                </a:solidFill>
                <a:cs typeface="Arial" charset="0"/>
              </a:rPr>
              <a:t> je </a:t>
            </a:r>
            <a:r>
              <a:rPr lang="en-US" altLang="cs-CZ" sz="1400" dirty="0" err="1">
                <a:solidFill>
                  <a:srgbClr val="00B0F0"/>
                </a:solidFill>
                <a:cs typeface="Arial" charset="0"/>
              </a:rPr>
              <a:t>veřejnou</a:t>
            </a:r>
            <a:r>
              <a:rPr lang="en-US" altLang="cs-CZ" sz="1400" dirty="0">
                <a:solidFill>
                  <a:srgbClr val="00B0F0"/>
                </a:solidFill>
                <a:cs typeface="Arial" charset="0"/>
              </a:rPr>
              <a:t> </a:t>
            </a:r>
            <a:r>
              <a:rPr lang="en-US" altLang="cs-CZ" sz="1400" dirty="0" err="1">
                <a:solidFill>
                  <a:srgbClr val="00B0F0"/>
                </a:solidFill>
                <a:cs typeface="Arial" charset="0"/>
              </a:rPr>
              <a:t>listinou</a:t>
            </a:r>
            <a:r>
              <a:rPr lang="en-US" altLang="cs-CZ" sz="1400" dirty="0">
                <a:solidFill>
                  <a:srgbClr val="00B0F0"/>
                </a:solidFill>
                <a:cs typeface="Arial" charset="0"/>
              </a:rPr>
              <a:t> - § </a:t>
            </a:r>
            <a:r>
              <a:rPr lang="en-US" altLang="cs-CZ" sz="1400" dirty="0" smtClean="0">
                <a:solidFill>
                  <a:srgbClr val="00B0F0"/>
                </a:solidFill>
                <a:cs typeface="Arial" charset="0"/>
              </a:rPr>
              <a:t>59x</a:t>
            </a:r>
            <a:endParaRPr lang="cs-CZ" altLang="cs-CZ" sz="1400" dirty="0" smtClean="0">
              <a:solidFill>
                <a:srgbClr val="00B0F0"/>
              </a:solidFill>
              <a:cs typeface="Arial" charset="0"/>
            </a:endParaRPr>
          </a:p>
          <a:p>
            <a:pPr eaLnBrk="1" hangingPunct="1">
              <a:spcBef>
                <a:spcPts val="1050"/>
              </a:spcBef>
            </a:pPr>
            <a:r>
              <a:rPr lang="cs-CZ" altLang="cs-CZ" sz="1400" dirty="0" smtClean="0">
                <a:solidFill>
                  <a:srgbClr val="C00000"/>
                </a:solidFill>
                <a:cs typeface="Arial" charset="0"/>
              </a:rPr>
              <a:t>7) </a:t>
            </a:r>
            <a:r>
              <a:rPr lang="en-US" altLang="cs-CZ" sz="1400" dirty="0" err="1">
                <a:solidFill>
                  <a:srgbClr val="C00000"/>
                </a:solidFill>
                <a:cs typeface="Arial" charset="0"/>
              </a:rPr>
              <a:t>Okamžik</a:t>
            </a:r>
            <a:r>
              <a:rPr lang="en-US" altLang="cs-CZ" sz="1400" dirty="0">
                <a:solidFill>
                  <a:srgbClr val="C00000"/>
                </a:solidFill>
                <a:cs typeface="Arial" charset="0"/>
              </a:rPr>
              <a:t> </a:t>
            </a:r>
            <a:r>
              <a:rPr lang="en-US" altLang="cs-CZ" sz="1400" dirty="0" err="1">
                <a:solidFill>
                  <a:srgbClr val="C00000"/>
                </a:solidFill>
                <a:cs typeface="Arial" charset="0"/>
              </a:rPr>
              <a:t>nabytí</a:t>
            </a:r>
            <a:r>
              <a:rPr lang="en-US" altLang="cs-CZ" sz="1400" dirty="0">
                <a:solidFill>
                  <a:srgbClr val="C00000"/>
                </a:solidFill>
                <a:cs typeface="Arial" charset="0"/>
              </a:rPr>
              <a:t> </a:t>
            </a:r>
            <a:r>
              <a:rPr lang="en-US" altLang="cs-CZ" sz="1400" dirty="0" err="1">
                <a:solidFill>
                  <a:srgbClr val="C00000"/>
                </a:solidFill>
                <a:cs typeface="Arial" charset="0"/>
              </a:rPr>
              <a:t>účinnosti</a:t>
            </a:r>
            <a:r>
              <a:rPr lang="en-US" altLang="cs-CZ" sz="1400" dirty="0">
                <a:solidFill>
                  <a:srgbClr val="C00000"/>
                </a:solidFill>
                <a:cs typeface="Arial" charset="0"/>
              </a:rPr>
              <a:t> </a:t>
            </a:r>
            <a:r>
              <a:rPr lang="en-US" altLang="cs-CZ" sz="1400" dirty="0" err="1">
                <a:solidFill>
                  <a:srgbClr val="C00000"/>
                </a:solidFill>
                <a:cs typeface="Arial" charset="0"/>
              </a:rPr>
              <a:t>přeshraniční</a:t>
            </a:r>
            <a:r>
              <a:rPr lang="en-US" altLang="cs-CZ" sz="1400" dirty="0">
                <a:solidFill>
                  <a:srgbClr val="C00000"/>
                </a:solidFill>
                <a:cs typeface="Arial" charset="0"/>
              </a:rPr>
              <a:t> </a:t>
            </a:r>
            <a:r>
              <a:rPr lang="en-US" altLang="cs-CZ" sz="1400" dirty="0" err="1">
                <a:solidFill>
                  <a:srgbClr val="C00000"/>
                </a:solidFill>
                <a:cs typeface="Arial" charset="0"/>
              </a:rPr>
              <a:t>přeměny</a:t>
            </a:r>
            <a:r>
              <a:rPr lang="en-US" altLang="cs-CZ" sz="1400" dirty="0">
                <a:solidFill>
                  <a:srgbClr val="C00000"/>
                </a:solidFill>
                <a:cs typeface="Arial" charset="0"/>
              </a:rPr>
              <a:t> se </a:t>
            </a:r>
            <a:r>
              <a:rPr lang="en-US" altLang="cs-CZ" sz="1400" dirty="0" err="1">
                <a:solidFill>
                  <a:srgbClr val="C00000"/>
                </a:solidFill>
                <a:cs typeface="Arial" charset="0"/>
              </a:rPr>
              <a:t>určuje</a:t>
            </a:r>
            <a:r>
              <a:rPr lang="en-US" altLang="cs-CZ" sz="1400" dirty="0">
                <a:solidFill>
                  <a:srgbClr val="C00000"/>
                </a:solidFill>
                <a:cs typeface="Arial" charset="0"/>
              </a:rPr>
              <a:t> </a:t>
            </a:r>
            <a:r>
              <a:rPr lang="en-US" altLang="cs-CZ" sz="1400" dirty="0" err="1">
                <a:solidFill>
                  <a:srgbClr val="C00000"/>
                </a:solidFill>
                <a:cs typeface="Arial" charset="0"/>
              </a:rPr>
              <a:t>podle</a:t>
            </a:r>
            <a:r>
              <a:rPr lang="en-US" altLang="cs-CZ" sz="1400" dirty="0">
                <a:solidFill>
                  <a:srgbClr val="C00000"/>
                </a:solidFill>
                <a:cs typeface="Arial" charset="0"/>
              </a:rPr>
              <a:t> </a:t>
            </a:r>
            <a:r>
              <a:rPr lang="en-US" altLang="cs-CZ" sz="1400" dirty="0" err="1">
                <a:solidFill>
                  <a:srgbClr val="C00000"/>
                </a:solidFill>
                <a:cs typeface="Arial" charset="0"/>
              </a:rPr>
              <a:t>práva</a:t>
            </a:r>
            <a:r>
              <a:rPr lang="en-US" altLang="cs-CZ" sz="1400" dirty="0">
                <a:solidFill>
                  <a:srgbClr val="C00000"/>
                </a:solidFill>
                <a:cs typeface="Arial" charset="0"/>
              </a:rPr>
              <a:t> </a:t>
            </a:r>
            <a:r>
              <a:rPr lang="en-US" altLang="cs-CZ" sz="1400" dirty="0" err="1">
                <a:solidFill>
                  <a:srgbClr val="C00000"/>
                </a:solidFill>
                <a:cs typeface="Arial" charset="0"/>
              </a:rPr>
              <a:t>státu</a:t>
            </a:r>
            <a:r>
              <a:rPr lang="en-US" altLang="cs-CZ" sz="1400" dirty="0">
                <a:solidFill>
                  <a:srgbClr val="C00000"/>
                </a:solidFill>
                <a:cs typeface="Arial" charset="0"/>
              </a:rPr>
              <a:t>, </a:t>
            </a:r>
            <a:r>
              <a:rPr lang="en-US" altLang="cs-CZ" sz="1400" dirty="0" err="1">
                <a:solidFill>
                  <a:srgbClr val="C00000"/>
                </a:solidFill>
                <a:cs typeface="Arial" charset="0"/>
              </a:rPr>
              <a:t>kterým</a:t>
            </a:r>
            <a:r>
              <a:rPr lang="en-US" altLang="cs-CZ" sz="1400" dirty="0">
                <a:solidFill>
                  <a:srgbClr val="C00000"/>
                </a:solidFill>
                <a:cs typeface="Arial" charset="0"/>
              </a:rPr>
              <a:t> se </a:t>
            </a:r>
            <a:r>
              <a:rPr lang="en-US" altLang="cs-CZ" sz="1400" dirty="0" err="1">
                <a:solidFill>
                  <a:srgbClr val="C00000"/>
                </a:solidFill>
                <a:cs typeface="Arial" charset="0"/>
              </a:rPr>
              <a:t>řídí</a:t>
            </a:r>
            <a:r>
              <a:rPr lang="en-US" altLang="cs-CZ" sz="1400" dirty="0">
                <a:solidFill>
                  <a:srgbClr val="C00000"/>
                </a:solidFill>
                <a:cs typeface="Arial" charset="0"/>
              </a:rPr>
              <a:t> </a:t>
            </a:r>
            <a:r>
              <a:rPr lang="en-US" altLang="cs-CZ" sz="1400" dirty="0" err="1">
                <a:solidFill>
                  <a:srgbClr val="C00000"/>
                </a:solidFill>
                <a:cs typeface="Arial" charset="0"/>
              </a:rPr>
              <a:t>vnitřní</a:t>
            </a:r>
            <a:r>
              <a:rPr lang="en-US" altLang="cs-CZ" sz="1400" dirty="0">
                <a:solidFill>
                  <a:srgbClr val="C00000"/>
                </a:solidFill>
                <a:cs typeface="Arial" charset="0"/>
              </a:rPr>
              <a:t> </a:t>
            </a:r>
            <a:r>
              <a:rPr lang="en-US" altLang="cs-CZ" sz="1400" dirty="0" err="1">
                <a:solidFill>
                  <a:srgbClr val="C00000"/>
                </a:solidFill>
                <a:cs typeface="Arial" charset="0"/>
              </a:rPr>
              <a:t>právní</a:t>
            </a:r>
            <a:r>
              <a:rPr lang="en-US" altLang="cs-CZ" sz="1400" dirty="0">
                <a:solidFill>
                  <a:srgbClr val="C00000"/>
                </a:solidFill>
                <a:cs typeface="Arial" charset="0"/>
              </a:rPr>
              <a:t> </a:t>
            </a:r>
            <a:r>
              <a:rPr lang="en-US" altLang="cs-CZ" sz="1400" dirty="0" err="1">
                <a:solidFill>
                  <a:srgbClr val="C00000"/>
                </a:solidFill>
                <a:cs typeface="Arial" charset="0"/>
              </a:rPr>
              <a:t>poměry</a:t>
            </a:r>
            <a:r>
              <a:rPr lang="en-US" altLang="cs-CZ" sz="1400" dirty="0">
                <a:solidFill>
                  <a:srgbClr val="C00000"/>
                </a:solidFill>
                <a:cs typeface="Arial" charset="0"/>
              </a:rPr>
              <a:t> </a:t>
            </a:r>
            <a:r>
              <a:rPr lang="en-US" altLang="cs-CZ" sz="1400" dirty="0" err="1">
                <a:solidFill>
                  <a:srgbClr val="C00000"/>
                </a:solidFill>
                <a:cs typeface="Arial" charset="0"/>
              </a:rPr>
              <a:t>nástupnické</a:t>
            </a:r>
            <a:r>
              <a:rPr lang="en-US" altLang="cs-CZ" sz="1400" dirty="0">
                <a:solidFill>
                  <a:srgbClr val="C00000"/>
                </a:solidFill>
                <a:cs typeface="Arial" charset="0"/>
              </a:rPr>
              <a:t> </a:t>
            </a:r>
            <a:r>
              <a:rPr lang="en-US" altLang="cs-CZ" sz="1400" dirty="0" err="1">
                <a:solidFill>
                  <a:srgbClr val="C00000"/>
                </a:solidFill>
                <a:cs typeface="Arial" charset="0"/>
              </a:rPr>
              <a:t>osoby</a:t>
            </a:r>
            <a:r>
              <a:rPr lang="en-US" altLang="cs-CZ" sz="1400" dirty="0">
                <a:solidFill>
                  <a:srgbClr val="C00000"/>
                </a:solidFill>
                <a:cs typeface="Arial" charset="0"/>
              </a:rPr>
              <a:t> - § </a:t>
            </a:r>
            <a:r>
              <a:rPr lang="en-US" altLang="cs-CZ" sz="1400" dirty="0" smtClean="0">
                <a:solidFill>
                  <a:srgbClr val="C00000"/>
                </a:solidFill>
                <a:cs typeface="Arial" charset="0"/>
              </a:rPr>
              <a:t>59k</a:t>
            </a:r>
            <a:endParaRPr lang="en-US" altLang="cs-CZ" sz="1400" dirty="0">
              <a:solidFill>
                <a:srgbClr val="C00000"/>
              </a:solidFill>
              <a:cs typeface="Arial" charset="0"/>
            </a:endParaRPr>
          </a:p>
          <a:p>
            <a:pPr eaLnBrk="1" hangingPunct="1">
              <a:spcBef>
                <a:spcPts val="1050"/>
              </a:spcBef>
              <a:buClrTx/>
              <a:buFontTx/>
              <a:buNone/>
            </a:pPr>
            <a:r>
              <a:rPr lang="en-US" altLang="cs-CZ" sz="1400" dirty="0">
                <a:solidFill>
                  <a:srgbClr val="C00000"/>
                </a:solidFill>
                <a:ea typeface="Lucida Grande" charset="0"/>
                <a:cs typeface="Lucida Grande" charset="0"/>
              </a:rPr>
              <a:t>8)</a:t>
            </a:r>
            <a:r>
              <a:rPr lang="en-US" altLang="cs-CZ" sz="1400" dirty="0" err="1">
                <a:solidFill>
                  <a:srgbClr val="C00000"/>
                </a:solidFill>
                <a:cs typeface="Arial" charset="0"/>
              </a:rPr>
              <a:t>Splnění</a:t>
            </a:r>
            <a:r>
              <a:rPr lang="en-US" altLang="cs-CZ" sz="1400" dirty="0">
                <a:solidFill>
                  <a:srgbClr val="C00000"/>
                </a:solidFill>
                <a:cs typeface="Arial" charset="0"/>
              </a:rPr>
              <a:t> </a:t>
            </a:r>
            <a:r>
              <a:rPr lang="en-US" altLang="cs-CZ" sz="1400" dirty="0" err="1">
                <a:solidFill>
                  <a:srgbClr val="C00000"/>
                </a:solidFill>
                <a:cs typeface="Arial" charset="0"/>
              </a:rPr>
              <a:t>zákonem</a:t>
            </a:r>
            <a:r>
              <a:rPr lang="en-US" altLang="cs-CZ" sz="1400" dirty="0">
                <a:solidFill>
                  <a:srgbClr val="C00000"/>
                </a:solidFill>
                <a:cs typeface="Arial" charset="0"/>
              </a:rPr>
              <a:t> </a:t>
            </a:r>
            <a:r>
              <a:rPr lang="en-US" altLang="cs-CZ" sz="1400" dirty="0" err="1">
                <a:solidFill>
                  <a:srgbClr val="C00000"/>
                </a:solidFill>
                <a:cs typeface="Arial" charset="0"/>
              </a:rPr>
              <a:t>stanovených</a:t>
            </a:r>
            <a:r>
              <a:rPr lang="en-US" altLang="cs-CZ" sz="1400" dirty="0">
                <a:solidFill>
                  <a:srgbClr val="C00000"/>
                </a:solidFill>
                <a:cs typeface="Arial" charset="0"/>
              </a:rPr>
              <a:t> </a:t>
            </a:r>
            <a:r>
              <a:rPr lang="en-US" altLang="cs-CZ" sz="1400" dirty="0" err="1">
                <a:solidFill>
                  <a:srgbClr val="C00000"/>
                </a:solidFill>
                <a:cs typeface="Arial" charset="0"/>
              </a:rPr>
              <a:t>požadavků</a:t>
            </a:r>
            <a:r>
              <a:rPr lang="en-US" altLang="cs-CZ" sz="1400" dirty="0">
                <a:solidFill>
                  <a:srgbClr val="C00000"/>
                </a:solidFill>
                <a:cs typeface="Arial" charset="0"/>
              </a:rPr>
              <a:t> pro </a:t>
            </a:r>
            <a:r>
              <a:rPr lang="en-US" altLang="cs-CZ" sz="1400" dirty="0" err="1">
                <a:solidFill>
                  <a:srgbClr val="C00000"/>
                </a:solidFill>
                <a:cs typeface="Arial" charset="0"/>
              </a:rPr>
              <a:t>zápis</a:t>
            </a:r>
            <a:r>
              <a:rPr lang="en-US" altLang="cs-CZ" sz="1400" dirty="0">
                <a:solidFill>
                  <a:srgbClr val="C00000"/>
                </a:solidFill>
                <a:cs typeface="Arial" charset="0"/>
              </a:rPr>
              <a:t> </a:t>
            </a:r>
            <a:r>
              <a:rPr lang="en-US" altLang="cs-CZ" sz="1400" dirty="0" err="1">
                <a:solidFill>
                  <a:srgbClr val="C00000"/>
                </a:solidFill>
                <a:cs typeface="Arial" charset="0"/>
              </a:rPr>
              <a:t>přeshraniční</a:t>
            </a:r>
            <a:r>
              <a:rPr lang="en-US" altLang="cs-CZ" sz="1400" dirty="0">
                <a:solidFill>
                  <a:srgbClr val="C00000"/>
                </a:solidFill>
                <a:cs typeface="Arial" charset="0"/>
              </a:rPr>
              <a:t> </a:t>
            </a:r>
            <a:r>
              <a:rPr lang="en-US" altLang="cs-CZ" sz="1400" dirty="0" err="1">
                <a:solidFill>
                  <a:srgbClr val="C00000"/>
                </a:solidFill>
                <a:cs typeface="Arial" charset="0"/>
              </a:rPr>
              <a:t>přeměny</a:t>
            </a:r>
            <a:r>
              <a:rPr lang="en-US" altLang="cs-CZ" sz="1400" dirty="0">
                <a:solidFill>
                  <a:srgbClr val="C00000"/>
                </a:solidFill>
                <a:cs typeface="Arial" charset="0"/>
              </a:rPr>
              <a:t> do </a:t>
            </a:r>
            <a:r>
              <a:rPr lang="en-US" altLang="cs-CZ" sz="1400" dirty="0" err="1">
                <a:solidFill>
                  <a:srgbClr val="C00000"/>
                </a:solidFill>
                <a:cs typeface="Arial" charset="0"/>
              </a:rPr>
              <a:t>obchodního</a:t>
            </a:r>
            <a:r>
              <a:rPr lang="en-US" altLang="cs-CZ" sz="1400" dirty="0">
                <a:solidFill>
                  <a:srgbClr val="C00000"/>
                </a:solidFill>
                <a:cs typeface="Arial" charset="0"/>
              </a:rPr>
              <a:t> </a:t>
            </a:r>
            <a:r>
              <a:rPr lang="en-US" altLang="cs-CZ" sz="1400" dirty="0" err="1">
                <a:solidFill>
                  <a:srgbClr val="C00000"/>
                </a:solidFill>
                <a:cs typeface="Arial" charset="0"/>
              </a:rPr>
              <a:t>rejstříku</a:t>
            </a:r>
            <a:r>
              <a:rPr lang="en-US" altLang="cs-CZ" sz="1400" dirty="0">
                <a:solidFill>
                  <a:srgbClr val="C00000"/>
                </a:solidFill>
                <a:cs typeface="Arial" charset="0"/>
              </a:rPr>
              <a:t> </a:t>
            </a:r>
            <a:r>
              <a:rPr lang="en-US" altLang="cs-CZ" sz="1400" dirty="0" err="1">
                <a:solidFill>
                  <a:srgbClr val="C00000"/>
                </a:solidFill>
                <a:cs typeface="Arial" charset="0"/>
              </a:rPr>
              <a:t>osvědčuje</a:t>
            </a:r>
            <a:r>
              <a:rPr lang="en-US" altLang="cs-CZ" sz="1400" dirty="0">
                <a:solidFill>
                  <a:srgbClr val="C00000"/>
                </a:solidFill>
                <a:cs typeface="Arial" charset="0"/>
              </a:rPr>
              <a:t> </a:t>
            </a:r>
            <a:r>
              <a:rPr lang="en-US" altLang="cs-CZ" sz="1400" dirty="0" err="1">
                <a:solidFill>
                  <a:srgbClr val="C00000"/>
                </a:solidFill>
                <a:cs typeface="Arial" charset="0"/>
              </a:rPr>
              <a:t>notář</a:t>
            </a:r>
            <a:r>
              <a:rPr lang="en-US" altLang="cs-CZ" sz="1400" dirty="0">
                <a:solidFill>
                  <a:srgbClr val="C00000"/>
                </a:solidFill>
                <a:cs typeface="Arial" charset="0"/>
              </a:rPr>
              <a:t>, </a:t>
            </a:r>
            <a:r>
              <a:rPr lang="en-US" altLang="cs-CZ" sz="1400" dirty="0" err="1">
                <a:solidFill>
                  <a:srgbClr val="C00000"/>
                </a:solidFill>
                <a:cs typeface="Arial" charset="0"/>
              </a:rPr>
              <a:t>který</a:t>
            </a:r>
            <a:r>
              <a:rPr lang="en-US" altLang="cs-CZ" sz="1400" dirty="0">
                <a:solidFill>
                  <a:srgbClr val="C00000"/>
                </a:solidFill>
                <a:cs typeface="Arial" charset="0"/>
              </a:rPr>
              <a:t> </a:t>
            </a:r>
            <a:r>
              <a:rPr lang="en-US" altLang="cs-CZ" sz="1400" dirty="0" err="1">
                <a:solidFill>
                  <a:srgbClr val="C00000"/>
                </a:solidFill>
                <a:cs typeface="Arial" charset="0"/>
              </a:rPr>
              <a:t>vydal</a:t>
            </a:r>
            <a:r>
              <a:rPr lang="en-US" altLang="cs-CZ" sz="1400" dirty="0">
                <a:solidFill>
                  <a:srgbClr val="C00000"/>
                </a:solidFill>
                <a:cs typeface="Arial" charset="0"/>
              </a:rPr>
              <a:t> </a:t>
            </a:r>
            <a:r>
              <a:rPr lang="en-US" altLang="cs-CZ" sz="1400" dirty="0" err="1">
                <a:solidFill>
                  <a:srgbClr val="C00000"/>
                </a:solidFill>
                <a:cs typeface="Arial" charset="0"/>
              </a:rPr>
              <a:t>osvědčení</a:t>
            </a:r>
            <a:r>
              <a:rPr lang="en-US" altLang="cs-CZ" sz="1400" dirty="0">
                <a:solidFill>
                  <a:srgbClr val="C00000"/>
                </a:solidFill>
                <a:cs typeface="Arial" charset="0"/>
              </a:rPr>
              <a:t> </a:t>
            </a:r>
            <a:r>
              <a:rPr lang="en-US" altLang="cs-CZ" sz="1400" dirty="0" err="1">
                <a:solidFill>
                  <a:srgbClr val="C00000"/>
                </a:solidFill>
                <a:cs typeface="Arial" charset="0"/>
              </a:rPr>
              <a:t>podle</a:t>
            </a:r>
            <a:r>
              <a:rPr lang="en-US" altLang="cs-CZ" sz="1400" dirty="0">
                <a:solidFill>
                  <a:srgbClr val="C00000"/>
                </a:solidFill>
                <a:cs typeface="Arial" charset="0"/>
              </a:rPr>
              <a:t> § 59x, </a:t>
            </a:r>
            <a:r>
              <a:rPr lang="en-US" altLang="cs-CZ" sz="1400" dirty="0" err="1">
                <a:solidFill>
                  <a:srgbClr val="C00000"/>
                </a:solidFill>
                <a:cs typeface="Arial" charset="0"/>
              </a:rPr>
              <a:t>nebo</a:t>
            </a:r>
            <a:r>
              <a:rPr lang="en-US" altLang="cs-CZ" sz="1400" dirty="0">
                <a:solidFill>
                  <a:srgbClr val="C00000"/>
                </a:solidFill>
                <a:cs typeface="Arial" charset="0"/>
              </a:rPr>
              <a:t> </a:t>
            </a:r>
            <a:r>
              <a:rPr lang="en-US" altLang="cs-CZ" sz="1400" dirty="0" err="1">
                <a:solidFill>
                  <a:srgbClr val="C00000"/>
                </a:solidFill>
                <a:cs typeface="Arial" charset="0"/>
              </a:rPr>
              <a:t>jiný</a:t>
            </a:r>
            <a:r>
              <a:rPr lang="en-US" altLang="cs-CZ" sz="1400" dirty="0">
                <a:solidFill>
                  <a:srgbClr val="C00000"/>
                </a:solidFill>
                <a:cs typeface="Arial" charset="0"/>
              </a:rPr>
              <a:t> </a:t>
            </a:r>
            <a:r>
              <a:rPr lang="en-US" altLang="cs-CZ" sz="1400" dirty="0" err="1">
                <a:solidFill>
                  <a:srgbClr val="C00000"/>
                </a:solidFill>
                <a:cs typeface="Arial" charset="0"/>
              </a:rPr>
              <a:t>notář</a:t>
            </a:r>
            <a:r>
              <a:rPr lang="en-US" altLang="cs-CZ" sz="1400" dirty="0">
                <a:solidFill>
                  <a:srgbClr val="C00000"/>
                </a:solidFill>
                <a:cs typeface="Arial" charset="0"/>
              </a:rPr>
              <a:t>, a to </a:t>
            </a:r>
            <a:r>
              <a:rPr lang="en-US" altLang="cs-CZ" sz="1400" dirty="0" err="1">
                <a:solidFill>
                  <a:srgbClr val="C00000"/>
                </a:solidFill>
                <a:cs typeface="Arial" charset="0"/>
              </a:rPr>
              <a:t>na</a:t>
            </a:r>
            <a:r>
              <a:rPr lang="en-US" altLang="cs-CZ" sz="1400" dirty="0">
                <a:solidFill>
                  <a:srgbClr val="C00000"/>
                </a:solidFill>
                <a:cs typeface="Arial" charset="0"/>
              </a:rPr>
              <a:t> </a:t>
            </a:r>
            <a:r>
              <a:rPr lang="en-US" altLang="cs-CZ" sz="1400" dirty="0" err="1">
                <a:solidFill>
                  <a:srgbClr val="C00000"/>
                </a:solidFill>
                <a:cs typeface="Arial" charset="0"/>
              </a:rPr>
              <a:t>žádost</a:t>
            </a:r>
            <a:r>
              <a:rPr lang="en-US" altLang="cs-CZ" sz="1400" dirty="0">
                <a:solidFill>
                  <a:srgbClr val="C00000"/>
                </a:solidFill>
                <a:cs typeface="Arial" charset="0"/>
              </a:rPr>
              <a:t> </a:t>
            </a:r>
            <a:r>
              <a:rPr lang="en-US" altLang="cs-CZ" sz="1400" dirty="0" err="1">
                <a:solidFill>
                  <a:srgbClr val="C00000"/>
                </a:solidFill>
                <a:cs typeface="Arial" charset="0"/>
              </a:rPr>
              <a:t>osoby</a:t>
            </a:r>
            <a:r>
              <a:rPr lang="en-US" altLang="cs-CZ" sz="1400" dirty="0">
                <a:solidFill>
                  <a:srgbClr val="C00000"/>
                </a:solidFill>
                <a:cs typeface="Arial" charset="0"/>
              </a:rPr>
              <a:t>, </a:t>
            </a:r>
            <a:r>
              <a:rPr lang="en-US" altLang="cs-CZ" sz="1400" dirty="0" err="1">
                <a:solidFill>
                  <a:srgbClr val="C00000"/>
                </a:solidFill>
                <a:cs typeface="Arial" charset="0"/>
              </a:rPr>
              <a:t>jež</a:t>
            </a:r>
            <a:r>
              <a:rPr lang="en-US" altLang="cs-CZ" sz="1400" dirty="0">
                <a:solidFill>
                  <a:srgbClr val="C00000"/>
                </a:solidFill>
                <a:cs typeface="Arial" charset="0"/>
              </a:rPr>
              <a:t> </a:t>
            </a:r>
            <a:r>
              <a:rPr lang="en-US" altLang="cs-CZ" sz="1400" dirty="0" err="1">
                <a:solidFill>
                  <a:srgbClr val="C00000"/>
                </a:solidFill>
                <a:cs typeface="Arial" charset="0"/>
              </a:rPr>
              <a:t>má</a:t>
            </a:r>
            <a:r>
              <a:rPr lang="en-US" altLang="cs-CZ" sz="1400" dirty="0">
                <a:solidFill>
                  <a:srgbClr val="C00000"/>
                </a:solidFill>
                <a:cs typeface="Arial" charset="0"/>
              </a:rPr>
              <a:t> </a:t>
            </a:r>
            <a:r>
              <a:rPr lang="en-US" altLang="cs-CZ" sz="1400" dirty="0" err="1">
                <a:solidFill>
                  <a:srgbClr val="C00000"/>
                </a:solidFill>
                <a:cs typeface="Arial" charset="0"/>
              </a:rPr>
              <a:t>být</a:t>
            </a:r>
            <a:r>
              <a:rPr lang="en-US" altLang="cs-CZ" sz="1400" dirty="0">
                <a:solidFill>
                  <a:srgbClr val="C00000"/>
                </a:solidFill>
                <a:cs typeface="Arial" charset="0"/>
              </a:rPr>
              <a:t> </a:t>
            </a:r>
            <a:r>
              <a:rPr lang="en-US" altLang="cs-CZ" sz="1400" dirty="0" err="1">
                <a:solidFill>
                  <a:srgbClr val="C00000"/>
                </a:solidFill>
                <a:cs typeface="Arial" charset="0"/>
              </a:rPr>
              <a:t>zapsána</a:t>
            </a:r>
            <a:r>
              <a:rPr lang="en-US" altLang="cs-CZ" sz="1400" dirty="0">
                <a:solidFill>
                  <a:srgbClr val="C00000"/>
                </a:solidFill>
                <a:cs typeface="Arial" charset="0"/>
              </a:rPr>
              <a:t> do </a:t>
            </a:r>
            <a:r>
              <a:rPr lang="en-US" altLang="cs-CZ" sz="1400" dirty="0" err="1">
                <a:solidFill>
                  <a:srgbClr val="C00000"/>
                </a:solidFill>
                <a:cs typeface="Arial" charset="0"/>
              </a:rPr>
              <a:t>obchodního</a:t>
            </a:r>
            <a:r>
              <a:rPr lang="en-US" altLang="cs-CZ" sz="1400" dirty="0">
                <a:solidFill>
                  <a:srgbClr val="C00000"/>
                </a:solidFill>
                <a:cs typeface="Arial" charset="0"/>
              </a:rPr>
              <a:t> </a:t>
            </a:r>
            <a:r>
              <a:rPr lang="en-US" altLang="cs-CZ" sz="1400" dirty="0" err="1">
                <a:solidFill>
                  <a:srgbClr val="C00000"/>
                </a:solidFill>
                <a:cs typeface="Arial" charset="0"/>
              </a:rPr>
              <a:t>rejstříku</a:t>
            </a:r>
            <a:r>
              <a:rPr lang="en-US" altLang="cs-CZ" sz="1400" dirty="0">
                <a:solidFill>
                  <a:srgbClr val="C00000"/>
                </a:solidFill>
                <a:cs typeface="Arial" charset="0"/>
              </a:rPr>
              <a:t>. </a:t>
            </a:r>
            <a:r>
              <a:rPr lang="en-US" altLang="cs-CZ" sz="1400" dirty="0" err="1">
                <a:solidFill>
                  <a:srgbClr val="C00000"/>
                </a:solidFill>
                <a:cs typeface="Arial" charset="0"/>
              </a:rPr>
              <a:t>Osvědčení</a:t>
            </a:r>
            <a:r>
              <a:rPr lang="en-US" altLang="cs-CZ" sz="1400" dirty="0">
                <a:solidFill>
                  <a:srgbClr val="C00000"/>
                </a:solidFill>
                <a:cs typeface="Arial" charset="0"/>
              </a:rPr>
              <a:t> je </a:t>
            </a:r>
            <a:r>
              <a:rPr lang="en-US" altLang="cs-CZ" sz="1400" dirty="0" err="1">
                <a:solidFill>
                  <a:srgbClr val="C00000"/>
                </a:solidFill>
                <a:cs typeface="Arial" charset="0"/>
              </a:rPr>
              <a:t>veřejnou</a:t>
            </a:r>
            <a:r>
              <a:rPr lang="en-US" altLang="cs-CZ" sz="1400" dirty="0">
                <a:solidFill>
                  <a:srgbClr val="C00000"/>
                </a:solidFill>
                <a:cs typeface="Arial" charset="0"/>
              </a:rPr>
              <a:t> </a:t>
            </a:r>
            <a:r>
              <a:rPr lang="en-US" altLang="cs-CZ" sz="1400" dirty="0" err="1">
                <a:solidFill>
                  <a:srgbClr val="C00000"/>
                </a:solidFill>
                <a:cs typeface="Arial" charset="0"/>
              </a:rPr>
              <a:t>listinou</a:t>
            </a:r>
            <a:r>
              <a:rPr lang="en-US" altLang="cs-CZ" sz="1400" dirty="0">
                <a:solidFill>
                  <a:srgbClr val="C00000"/>
                </a:solidFill>
                <a:cs typeface="Arial" charset="0"/>
              </a:rPr>
              <a:t> - § 59z</a:t>
            </a:r>
          </a:p>
        </p:txBody>
      </p:sp>
    </p:spTree>
    <p:extLst>
      <p:ext uri="{BB962C8B-B14F-4D97-AF65-F5344CB8AC3E}">
        <p14:creationId xmlns:p14="http://schemas.microsoft.com/office/powerpoint/2010/main" val="3606601677"/>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260648"/>
            <a:ext cx="8064896" cy="584775"/>
          </a:xfrm>
          <a:prstGeom prst="rect">
            <a:avLst/>
          </a:prstGeom>
          <a:noFill/>
        </p:spPr>
        <p:txBody>
          <a:bodyPr wrap="square" rtlCol="0">
            <a:spAutoFit/>
          </a:bodyPr>
          <a:lstStyle/>
          <a:p>
            <a:r>
              <a:rPr lang="cs-CZ" sz="3200" dirty="0" smtClean="0"/>
              <a:t>Speciality při průběhu přeměny</a:t>
            </a:r>
            <a:endParaRPr lang="cs-CZ" sz="3200" dirty="0"/>
          </a:p>
        </p:txBody>
      </p:sp>
      <p:sp>
        <p:nvSpPr>
          <p:cNvPr id="3" name="TextovéPole 2"/>
          <p:cNvSpPr txBox="1"/>
          <p:nvPr/>
        </p:nvSpPr>
        <p:spPr>
          <a:xfrm>
            <a:off x="251520" y="1052736"/>
            <a:ext cx="8712968" cy="2585323"/>
          </a:xfrm>
          <a:prstGeom prst="rect">
            <a:avLst/>
          </a:prstGeom>
          <a:noFill/>
        </p:spPr>
        <p:txBody>
          <a:bodyPr wrap="square" rtlCol="0">
            <a:spAutoFit/>
          </a:bodyPr>
          <a:lstStyle/>
          <a:p>
            <a:pPr marL="285750" indent="-285750">
              <a:buFontTx/>
              <a:buChar char="-"/>
            </a:pPr>
            <a:r>
              <a:rPr lang="cs-CZ" dirty="0" smtClean="0"/>
              <a:t>Informace o přeměně musí obsahovat identifikaci všech osob, které se zúčastní přeměny, a informace o rejstřících</a:t>
            </a:r>
          </a:p>
          <a:p>
            <a:pPr marL="285750" indent="-285750">
              <a:buFontTx/>
              <a:buChar char="-"/>
            </a:pPr>
            <a:r>
              <a:rPr lang="cs-CZ" dirty="0" smtClean="0"/>
              <a:t>Informace o právech společníků zúčastněných osob</a:t>
            </a:r>
          </a:p>
          <a:p>
            <a:pPr marL="285750" indent="-285750">
              <a:buFontTx/>
              <a:buChar char="-"/>
            </a:pPr>
            <a:r>
              <a:rPr lang="cs-CZ" dirty="0" smtClean="0"/>
              <a:t>Informace pro zaměstnance</a:t>
            </a:r>
          </a:p>
          <a:p>
            <a:pPr marL="285750" indent="-285750">
              <a:buFontTx/>
              <a:buChar char="-"/>
            </a:pPr>
            <a:r>
              <a:rPr lang="cs-CZ" dirty="0" smtClean="0"/>
              <a:t>Zpráva o přeměně</a:t>
            </a:r>
          </a:p>
          <a:p>
            <a:pPr marL="285750" indent="-285750">
              <a:buFontTx/>
              <a:buChar char="-"/>
            </a:pPr>
            <a:r>
              <a:rPr lang="cs-CZ" dirty="0" smtClean="0"/>
              <a:t>Znalecká zpráva o přeměně</a:t>
            </a:r>
          </a:p>
          <a:p>
            <a:pPr marL="285750" indent="-285750">
              <a:buFontTx/>
              <a:buChar char="-"/>
            </a:pPr>
            <a:r>
              <a:rPr lang="cs-CZ" dirty="0" smtClean="0"/>
              <a:t>Právo na dorovnání</a:t>
            </a:r>
          </a:p>
          <a:p>
            <a:pPr marL="285750" indent="-285750">
              <a:buFontTx/>
              <a:buChar char="-"/>
            </a:pPr>
            <a:r>
              <a:rPr lang="cs-CZ" dirty="0" smtClean="0"/>
              <a:t>Přihlašování věřitelů a příslušnost soudů</a:t>
            </a:r>
          </a:p>
          <a:p>
            <a:pPr marL="285750" indent="-285750">
              <a:buFontTx/>
              <a:buChar char="-"/>
            </a:pPr>
            <a:endParaRPr lang="cs-CZ" dirty="0"/>
          </a:p>
        </p:txBody>
      </p:sp>
    </p:spTree>
    <p:extLst>
      <p:ext uri="{BB962C8B-B14F-4D97-AF65-F5344CB8AC3E}">
        <p14:creationId xmlns:p14="http://schemas.microsoft.com/office/powerpoint/2010/main" val="232486419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1835</Words>
  <Application>Microsoft Office PowerPoint</Application>
  <PresentationFormat>Předvádění na obrazovce (4:3)</PresentationFormat>
  <Paragraphs>112</Paragraphs>
  <Slides>14</Slides>
  <Notes>9</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systému Office</vt:lpstr>
      <vt:lpstr>Prezentace aplikace PowerPoint</vt:lpstr>
      <vt:lpstr>Současný stav směrnicové úpravy</vt:lpstr>
      <vt:lpstr>Prezentace aplikace PowerPoint</vt:lpstr>
      <vt:lpstr>Svoboda usazování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Charakteristika přeshraničních přeměn</vt:lpstr>
      <vt:lpstr>Prezentace aplikace PowerPoint</vt:lpstr>
      <vt:lpstr>Prezentace aplikace PowerPoint</vt:lpstr>
      <vt:lpstr>Prezentace aplikace PowerPoint</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Jarmila Pokorná</dc:creator>
  <cp:lastModifiedBy>Jarmila Pokorná</cp:lastModifiedBy>
  <cp:revision>7</cp:revision>
  <dcterms:created xsi:type="dcterms:W3CDTF">2018-04-05T13:20:30Z</dcterms:created>
  <dcterms:modified xsi:type="dcterms:W3CDTF">2018-04-09T08:59:56Z</dcterms:modified>
</cp:coreProperties>
</file>