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4"/>
  </p:notesMasterIdLst>
  <p:handoutMasterIdLst>
    <p:handoutMasterId r:id="rId15"/>
  </p:handoutMasterIdLst>
  <p:sldIdLst>
    <p:sldId id="309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43" r:id="rId13"/>
  </p:sldIdLst>
  <p:sldSz cx="9144000" cy="6858000" type="screen4x3"/>
  <p:notesSz cx="6858000" cy="97107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676C"/>
    <a:srgbClr val="E5D5BD"/>
    <a:srgbClr val="E7C99D"/>
    <a:srgbClr val="80379B"/>
    <a:srgbClr val="A9AAAE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7" autoAdjust="0"/>
    <p:restoredTop sz="86466" autoAdjust="0"/>
  </p:normalViewPr>
  <p:slideViewPr>
    <p:cSldViewPr>
      <p:cViewPr varScale="1">
        <p:scale>
          <a:sx n="86" d="100"/>
          <a:sy n="86" d="100"/>
        </p:scale>
        <p:origin x="134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Hadamčík" userId="b894adbb9fcd8678" providerId="LiveId" clId="{08F3AB59-4470-4120-9400-4C8E1652B80C}"/>
    <pc:docChg chg="modSld">
      <pc:chgData name="Lukáš Hadamčík" userId="b894adbb9fcd8678" providerId="LiveId" clId="{08F3AB59-4470-4120-9400-4C8E1652B80C}" dt="2018-03-06T19:10:13.804" v="6" actId="20577"/>
      <pc:docMkLst>
        <pc:docMk/>
      </pc:docMkLst>
      <pc:sldChg chg="modSp">
        <pc:chgData name="Lukáš Hadamčík" userId="b894adbb9fcd8678" providerId="LiveId" clId="{08F3AB59-4470-4120-9400-4C8E1652B80C}" dt="2018-03-06T19:10:13.804" v="6" actId="20577"/>
        <pc:sldMkLst>
          <pc:docMk/>
          <pc:sldMk cId="0" sldId="309"/>
        </pc:sldMkLst>
        <pc:spChg chg="mod">
          <ac:chgData name="Lukáš Hadamčík" userId="b894adbb9fcd8678" providerId="LiveId" clId="{08F3AB59-4470-4120-9400-4C8E1652B80C}" dt="2018-03-06T19:10:13.804" v="6" actId="20577"/>
          <ac:spMkLst>
            <pc:docMk/>
            <pc:sldMk cId="0" sldId="309"/>
            <ac:spMk id="31847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2E5F702-2C0C-43D3-806C-74B28E7890C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12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516"/>
            <a:ext cx="2971800" cy="48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499173E-CF71-4DC3-B7D2-DE1D0E9DB88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116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4FB84-AF40-441B-B386-22AD4F11B9F4}" type="slidenum">
              <a:rPr lang="cs-CZ"/>
              <a:pPr/>
              <a:t>11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58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CA994D7-3778-48F5-95B3-E22BFBB8D5B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2B313F-B908-4286-A7FD-5CDC8481D0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D74375-6236-43DC-B817-179B7EB2CF8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0EF2A3-5445-4C95-802F-E71467053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FB6204-6D69-4A50-B1C1-F8A3F92F6D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76A0DB-7A8A-4ABB-AC00-B4A0189EF1F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42E116-96C3-4475-923A-915618241F0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C55BE9-8649-409D-A93B-E74B7AE50C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F75333-3F9F-43B7-BFAB-ECC9CB9A79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95A705-0CC8-4194-B9AC-A377F1DF4B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67153B-3655-41D0-8E9F-62BF831FF6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232B047-300C-42DF-B5DB-5A44733E69B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Příslušenství bytu po rekodifikaci</a:t>
            </a:r>
            <a:br>
              <a:rPr lang="cs-CZ" sz="2800" dirty="0"/>
            </a:br>
            <a:br>
              <a:rPr lang="cs-CZ" dirty="0"/>
            </a:br>
            <a:r>
              <a:rPr lang="cs-CZ" sz="2400" i="1" dirty="0"/>
              <a:t>JUDr. Lukáš Hadamčík, </a:t>
            </a:r>
            <a:r>
              <a:rPr lang="cs-CZ" sz="2400" i="1" err="1"/>
              <a:t>Ph</a:t>
            </a:r>
            <a:r>
              <a:rPr lang="cs-CZ" sz="2400" i="1"/>
              <a:t>.D.</a:t>
            </a:r>
            <a:endParaRPr lang="cs-CZ" sz="2400" i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důsledek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Jelikož je vyloučena aplikace § 510 </a:t>
            </a:r>
            <a:r>
              <a:rPr lang="cs-CZ" dirty="0" err="1"/>
              <a:t>ObčZ</a:t>
            </a:r>
            <a:r>
              <a:rPr lang="cs-CZ" dirty="0"/>
              <a:t>, nelze aplikovat ani odst. 2: </a:t>
            </a:r>
            <a:r>
              <a:rPr lang="cs-CZ" i="1" dirty="0"/>
              <a:t>„Má se za to, že se právní jednání a práva i povinnosti týkající se hlavní věci týkají i jejího příslušenství.“</a:t>
            </a:r>
          </a:p>
          <a:p>
            <a:pPr lvl="1"/>
            <a:r>
              <a:rPr lang="cs-CZ" i="1" dirty="0"/>
              <a:t>Je-li předmětem nájemní smlouvy pouze byt, nemůže se nájemce následně dle citovaného ustanovení (vyvratitelné domněnky) domáhat přenechání k užívání rovněž jiných místnosti např. sklepa či půdy.</a:t>
            </a:r>
          </a:p>
          <a:p>
            <a:pPr lvl="1"/>
            <a:r>
              <a:rPr lang="cs-CZ" i="1" dirty="0"/>
              <a:t>U koupě to nečiní problém, neboť předmětem není byt, ale jednotka.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1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82CEA7E-85FF-4B3A-AACA-BE9ED7710301}" type="slidenum">
              <a:rPr lang="cs-CZ"/>
              <a:pPr/>
              <a:t>11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ObčZ</a:t>
            </a:r>
            <a:r>
              <a:rPr lang="cs-CZ" dirty="0"/>
              <a:t> 1964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§ 118 odst. 2</a:t>
            </a:r>
          </a:p>
          <a:p>
            <a:r>
              <a:rPr lang="cs-CZ" sz="2000" dirty="0"/>
              <a:t>„</a:t>
            </a:r>
            <a:r>
              <a:rPr lang="cs-CZ" sz="2000" i="1" dirty="0"/>
              <a:t>Předmětem občanskoprávních vztahů mohou být též byty nebo nebytové prostory.“</a:t>
            </a:r>
          </a:p>
          <a:p>
            <a:endParaRPr lang="cs-CZ" sz="2000" i="1" dirty="0"/>
          </a:p>
          <a:p>
            <a:r>
              <a:rPr lang="cs-CZ" sz="2000" dirty="0"/>
              <a:t>§ 121 odst. 1</a:t>
            </a:r>
          </a:p>
          <a:p>
            <a:r>
              <a:rPr lang="cs-CZ" sz="2000" i="1" dirty="0"/>
              <a:t>„Příslušenstvím věci jsou věci, které náleží vlastníku věci hlavní a jsou jím určeny k tomu, aby byly s hlavní věcí trvale užívány.</a:t>
            </a:r>
          </a:p>
          <a:p>
            <a:endParaRPr lang="cs-CZ" sz="2000" i="1" dirty="0"/>
          </a:p>
          <a:p>
            <a:r>
              <a:rPr lang="cs-CZ" sz="2000" i="1" dirty="0"/>
              <a:t>§ 121 odst. 2</a:t>
            </a:r>
          </a:p>
          <a:p>
            <a:r>
              <a:rPr lang="cs-CZ" sz="2000" dirty="0"/>
              <a:t>„</a:t>
            </a:r>
            <a:r>
              <a:rPr lang="cs-CZ" sz="2000" i="1" dirty="0"/>
              <a:t>Příslušenstvím bytu jsou vedlejší místnosti a prostory určené k tomu, aby byly s bytem užívány.</a:t>
            </a:r>
            <a:r>
              <a:rPr lang="cs-CZ" sz="2000" dirty="0"/>
              <a:t>“</a:t>
            </a:r>
            <a:endParaRPr lang="cs-CZ" sz="20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29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Příslušenství bytu v judikatuře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26 </a:t>
            </a:r>
            <a:r>
              <a:rPr lang="cs-CZ" sz="1800" dirty="0" err="1"/>
              <a:t>Cdo</a:t>
            </a:r>
            <a:r>
              <a:rPr lang="cs-CZ" sz="1800" dirty="0"/>
              <a:t> 2340/99</a:t>
            </a:r>
          </a:p>
          <a:p>
            <a:r>
              <a:rPr lang="cs-CZ" sz="1800" dirty="0"/>
              <a:t>„</a:t>
            </a:r>
            <a:r>
              <a:rPr lang="cs-CZ" sz="1800" i="1" dirty="0"/>
              <a:t>Příslušenstvím bytu ve smyslu § 121 odst. 2 </a:t>
            </a:r>
            <a:r>
              <a:rPr lang="cs-CZ" sz="1800" i="1" dirty="0" err="1"/>
              <a:t>obč</a:t>
            </a:r>
            <a:r>
              <a:rPr lang="cs-CZ" sz="1800" i="1" dirty="0"/>
              <a:t>. zák. jsou tedy jednak vedlejší místnosti, jednak vedlejší prostory, obojí určené k tomu, aby byly s bytem užívány. Vedlejšími místnostmi jsou místnosti v bytě, které nelze považovat za obytné, avšak jsou určeny k tomu, aby byly užívány spolu s bytem. Jde o neobytné kuchyně, neobytné haly a komory, koupelny, záchody, spíže, šatny, stavebně oddělené kuchyňské či koupelnové kouty, předsíně atd. Vedlejší prostory jsou prostory, které leží mimo byt, avšak jsou určeny k tomu, aby byly s bytem užívány, jako např. sklep, dřevník, kolna atd. Z uvedeného současně vyplývá, že příslušenství bytu není a nemůže být samostatným předmětem právních vztahů (v daném případě vztahů dříve uživatelských a posléze nájemních), nýbrž se řídí režimem právního vztahu k bytu, k němuž náleží, jinak řečeno sdílí právní režim bytu, k němuž náleží.</a:t>
            </a:r>
            <a:r>
              <a:rPr lang="cs-CZ" sz="1800" dirty="0"/>
              <a:t>“</a:t>
            </a:r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5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Neobsahuje obdobu § 118 odst. 2 </a:t>
            </a:r>
            <a:r>
              <a:rPr lang="cs-CZ" dirty="0" err="1"/>
              <a:t>ObčZ</a:t>
            </a:r>
            <a:r>
              <a:rPr lang="cs-CZ" dirty="0"/>
              <a:t> 1964</a:t>
            </a:r>
          </a:p>
          <a:p>
            <a:pPr lvl="1"/>
            <a:r>
              <a:rPr lang="cs-CZ" dirty="0"/>
              <a:t>Byt je vždy součástí věci</a:t>
            </a:r>
          </a:p>
          <a:p>
            <a:pPr lvl="2"/>
            <a:r>
              <a:rPr lang="cs-CZ" dirty="0"/>
              <a:t>Buď pozemku (příp. samostatné budovy)</a:t>
            </a:r>
          </a:p>
          <a:p>
            <a:pPr lvl="2"/>
            <a:r>
              <a:rPr lang="cs-CZ" dirty="0"/>
              <a:t>Nebo jednotky podle § 1159 </a:t>
            </a:r>
            <a:r>
              <a:rPr lang="cs-CZ" dirty="0" err="1"/>
              <a:t>ObčZ</a:t>
            </a:r>
            <a:endParaRPr lang="cs-CZ" dirty="0"/>
          </a:p>
          <a:p>
            <a:pPr lvl="2"/>
            <a:r>
              <a:rPr lang="cs-CZ" dirty="0"/>
              <a:t>Nebo práva stavby</a:t>
            </a:r>
          </a:p>
          <a:p>
            <a:pPr lvl="1"/>
            <a:r>
              <a:rPr lang="cs-CZ" dirty="0"/>
              <a:t>Nejbližší ustanovení je § 2202 odst. 1 věta druhá </a:t>
            </a:r>
            <a:r>
              <a:rPr lang="cs-CZ" dirty="0" err="1"/>
              <a:t>ObčZ</a:t>
            </a:r>
            <a:endParaRPr lang="cs-CZ" dirty="0"/>
          </a:p>
          <a:p>
            <a:pPr lvl="2"/>
            <a:r>
              <a:rPr lang="cs-CZ" i="1" dirty="0"/>
              <a:t>„Pronajmout lze i část nemovité věci; co se dále stanoví o věci, použije se i pro nájem její části. 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442075"/>
            <a:ext cx="6837363" cy="263525"/>
          </a:xfrm>
        </p:spPr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78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Neobsahuje obdobu § 121 odst. 2 </a:t>
            </a:r>
            <a:r>
              <a:rPr lang="cs-CZ" dirty="0" err="1"/>
              <a:t>ObčZ</a:t>
            </a:r>
            <a:r>
              <a:rPr lang="cs-CZ" dirty="0"/>
              <a:t> 1964, pouze obecnou úpravu příslušenství v § 510 odst. 1 </a:t>
            </a:r>
            <a:r>
              <a:rPr lang="cs-CZ" dirty="0" err="1"/>
              <a:t>ObčZ</a:t>
            </a:r>
            <a:endParaRPr lang="cs-CZ" dirty="0"/>
          </a:p>
          <a:p>
            <a:pPr lvl="1"/>
            <a:r>
              <a:rPr lang="cs-CZ" i="1" dirty="0"/>
              <a:t>„Příslušenství věci je vedlejší věc vlastníka u věci hlavní, je-li účelem vedlejší věci, aby se jí trvale užívalo společně s hlavní věcí v rámci jejich hospodářského určení. Byla-li vedlejší věc od hlavní věci přechodně odloučena, nepřestává být příslušenstvím.“</a:t>
            </a:r>
          </a:p>
          <a:p>
            <a:pPr lvl="1"/>
            <a:r>
              <a:rPr lang="cs-CZ" dirty="0" err="1"/>
              <a:t>Hulmák</a:t>
            </a:r>
            <a:r>
              <a:rPr lang="cs-CZ" dirty="0"/>
              <a:t> dovozuje analogickou aplikaci</a:t>
            </a:r>
          </a:p>
          <a:p>
            <a:pPr lvl="1"/>
            <a:r>
              <a:rPr lang="cs-CZ" dirty="0"/>
              <a:t>Brzobohatá přímou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581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Podlahová plocha jednotky dříve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§ 2 písm. i) z. č. 72/1994 Sb.</a:t>
            </a:r>
          </a:p>
          <a:p>
            <a:pPr lvl="1"/>
            <a:r>
              <a:rPr lang="cs-CZ" i="1" dirty="0"/>
              <a:t>„Podlahovou plochou bytu nebo rozestavěného bytu podlahová plocha všech místností, včetně místností, které tvoří příslušenství bytu nebo rozestavěného bytu.“</a:t>
            </a:r>
          </a:p>
          <a:p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442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Podlahová plocha jednotky nyní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vlády č. 366/2013 Sb. </a:t>
            </a:r>
          </a:p>
          <a:p>
            <a:pPr lvl="1"/>
            <a:r>
              <a:rPr lang="cs-CZ" dirty="0"/>
              <a:t>§ 2</a:t>
            </a:r>
            <a:r>
              <a:rPr lang="cs-CZ" sz="1800" dirty="0"/>
              <a:t>: </a:t>
            </a:r>
            <a:r>
              <a:rPr lang="cs-CZ" sz="1800" i="1" dirty="0"/>
              <a:t>„Pro účely výpočtu podlahové plochy je byt, jako prostorově oddělená část domu, ohraničen vnitřními povrchy obvodových stěn této prostorově oddělené části domu, podlahou, stropem nebo konstrukcí krovu a výplněmi stavebních otvorů ve stěnách ohraničujících byt; obdobně to platí pro ohraničení místností, které jsou </a:t>
            </a:r>
            <a:r>
              <a:rPr lang="cs-CZ" b="1" i="1" dirty="0"/>
              <a:t>jako součást bytu</a:t>
            </a:r>
            <a:r>
              <a:rPr lang="cs-CZ" i="1" dirty="0"/>
              <a:t> </a:t>
            </a:r>
            <a:r>
              <a:rPr lang="cs-CZ" sz="1800" i="1" dirty="0"/>
              <a:t>umístěné mimo hlavní obytný prostor.“</a:t>
            </a:r>
          </a:p>
          <a:p>
            <a:pPr lvl="2"/>
            <a:r>
              <a:rPr lang="cs-CZ" sz="1600" dirty="0"/>
              <a:t>Funkční pojetí součásti (srov. Diplomová práce L. H.)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§ 5 odst. 1 písm. i): </a:t>
            </a:r>
            <a:r>
              <a:rPr lang="cs-CZ" sz="1800" i="1" dirty="0"/>
              <a:t>„Společnými částmi domu (…) jsou zejména: půdy, mandlovny, prádelny, sušárny, kočárkárny, kolárny, sklepní kóje a místnosti nacházející se ve společných částech domu, které nejsou vymezeny jako byt nebo součást bytu.“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8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Podlahová plocha podle n. č. 308/2015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§ 6 odst. 2: </a:t>
            </a:r>
            <a:r>
              <a:rPr lang="cs-CZ" i="1" dirty="0"/>
              <a:t>„Podlahovou plochou bytu se pro účely tohoto nařízení rozumí součet podlahových ploch bytu a všech prostorů, které jsou s bytem užívány, a to i mimo byt, pokud jsou užívány výhradně nájemcem bytu; podlahová plocha sklepů, které nejsou místnostmi, a podlahová plocha balkonů, lodžií a teras se započítává pouze jednou polovinou.</a:t>
            </a:r>
            <a:r>
              <a:rPr lang="cs-CZ" dirty="0"/>
              <a:t>“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2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Současná úprava příslušenství bytu ve smyslu § 121 odst. 2 </a:t>
            </a:r>
            <a:r>
              <a:rPr lang="cs-CZ" dirty="0" err="1"/>
              <a:t>ObčZ</a:t>
            </a:r>
            <a:r>
              <a:rPr lang="cs-CZ" dirty="0"/>
              <a:t> 1964 OZ nezná. Dané místnosti mohou tvořit součást bytu, anebo může jít o společné části domu, které jsou přenechány k výlučnému užívání vlastníku jednotky ve smyslu § 1160 odst. 2 in fine </a:t>
            </a:r>
            <a:r>
              <a:rPr lang="cs-CZ" dirty="0" err="1"/>
              <a:t>ObčZ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Příslušenství bytu po rekodifikaci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0EF2A3-5445-4C95-802F-E714670532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356277"/>
      </p:ext>
    </p:extLst>
  </p:cSld>
  <p:clrMapOvr>
    <a:masterClrMapping/>
  </p:clrMapOvr>
</p:sld>
</file>

<file path=ppt/theme/theme1.xml><?xml version="1.0" encoding="utf-8"?>
<a:theme xmlns:a="http://schemas.openxmlformats.org/drawingml/2006/main" name="Nájem bytu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Nájem bytu</Template>
  <TotalTime>1514</TotalTime>
  <Words>836</Words>
  <Application>Microsoft Office PowerPoint</Application>
  <PresentationFormat>Předvádění na obrazovce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Nájem bytu</vt:lpstr>
      <vt:lpstr>BÉŽOVÁ TITL</vt:lpstr>
      <vt:lpstr>Příslušenství bytu po rekodifikaci  JUDr. Lukáš Hadamčík, Ph.D.</vt:lpstr>
      <vt:lpstr>ObčZ 1964</vt:lpstr>
      <vt:lpstr>Příslušenství bytu v judikatuře</vt:lpstr>
      <vt:lpstr>Současná úprava</vt:lpstr>
      <vt:lpstr>Současná úprava</vt:lpstr>
      <vt:lpstr>Podlahová plocha jednotky dříve</vt:lpstr>
      <vt:lpstr>Podlahová plocha jednotky nyní</vt:lpstr>
      <vt:lpstr>Podlahová plocha podle n. č. 308/2015 Sb.</vt:lpstr>
      <vt:lpstr>Závěr</vt:lpstr>
      <vt:lpstr>Praktický důsledek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Nájem a pacht</dc:title>
  <dc:creator>hadamlu</dc:creator>
  <cp:lastModifiedBy>Lukáš Hadamčík</cp:lastModifiedBy>
  <cp:revision>104</cp:revision>
  <cp:lastPrinted>2015-02-08T16:02:00Z</cp:lastPrinted>
  <dcterms:created xsi:type="dcterms:W3CDTF">2014-10-07T14:11:44Z</dcterms:created>
  <dcterms:modified xsi:type="dcterms:W3CDTF">2018-03-06T19:10:16Z</dcterms:modified>
</cp:coreProperties>
</file>