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5"/>
  </p:notesMasterIdLst>
  <p:sldIdLst>
    <p:sldId id="256" r:id="rId3"/>
    <p:sldId id="266" r:id="rId4"/>
    <p:sldId id="257" r:id="rId5"/>
    <p:sldId id="261" r:id="rId6"/>
    <p:sldId id="258" r:id="rId7"/>
    <p:sldId id="262" r:id="rId8"/>
    <p:sldId id="263" r:id="rId9"/>
    <p:sldId id="259" r:id="rId10"/>
    <p:sldId id="267" r:id="rId11"/>
    <p:sldId id="265" r:id="rId12"/>
    <p:sldId id="260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599" autoAdjust="0"/>
  </p:normalViewPr>
  <p:slideViewPr>
    <p:cSldViewPr>
      <p:cViewPr varScale="1">
        <p:scale>
          <a:sx n="101" d="100"/>
          <a:sy n="101" d="100"/>
        </p:scale>
        <p:origin x="12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noProof="1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 noProof="1" smtClean="0"/>
              <a:t>Upravte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10/24/2017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omen%27s_suffr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Equality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democracy</a:t>
            </a:r>
            <a:r>
              <a:rPr lang="cs-CZ" dirty="0"/>
              <a:t> </a:t>
            </a:r>
            <a:r>
              <a:rPr lang="cs-CZ" dirty="0" smtClean="0"/>
              <a:t>and (</a:t>
            </a:r>
            <a:r>
              <a:rPr lang="cs-CZ" dirty="0" err="1" smtClean="0"/>
              <a:t>popular</a:t>
            </a:r>
            <a:r>
              <a:rPr lang="cs-CZ" dirty="0" smtClean="0"/>
              <a:t>) </a:t>
            </a:r>
            <a:r>
              <a:rPr lang="cs-CZ" dirty="0" err="1" smtClean="0"/>
              <a:t>sovereignty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600" kern="1200" dirty="0" smtClean="0">
              <a:solidFill>
                <a:schemeClr val="tx2">
                  <a:shade val="30000"/>
                  <a:satMod val="1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Ladislav Vyhnánek, </a:t>
            </a:r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24. </a:t>
            </a:r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10. 2017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Choosing a system of representative </a:t>
            </a:r>
            <a:r>
              <a:rPr lang="en-US" dirty="0" err="1" smtClean="0"/>
              <a:t>democrac</a:t>
            </a:r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simply</a:t>
            </a:r>
            <a:r>
              <a:rPr lang="cs-CZ" dirty="0" smtClean="0"/>
              <a:t> a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taste</a:t>
            </a:r>
          </a:p>
          <a:p>
            <a:r>
              <a:rPr lang="cs-CZ" dirty="0" smtClean="0"/>
              <a:t>I. e. </a:t>
            </a:r>
            <a:r>
              <a:rPr lang="cs-CZ" dirty="0" err="1" smtClean="0"/>
              <a:t>creating</a:t>
            </a:r>
            <a:r>
              <a:rPr lang="cs-CZ" dirty="0" smtClean="0"/>
              <a:t> a </a:t>
            </a:r>
            <a:r>
              <a:rPr lang="cs-CZ" dirty="0" err="1" smtClean="0"/>
              <a:t>constitution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homogenous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 vs. </a:t>
            </a:r>
            <a:r>
              <a:rPr lang="cs-CZ" dirty="0" err="1" smtClean="0"/>
              <a:t>creating</a:t>
            </a:r>
            <a:r>
              <a:rPr lang="cs-CZ" dirty="0" smtClean="0"/>
              <a:t> a </a:t>
            </a:r>
            <a:r>
              <a:rPr lang="cs-CZ" dirty="0" err="1" smtClean="0"/>
              <a:t>constitution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multi-ethnic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Consociational</a:t>
            </a:r>
            <a:r>
              <a:rPr lang="cs-CZ" dirty="0" smtClean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consensus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vs. </a:t>
            </a:r>
            <a:r>
              <a:rPr lang="cs-CZ" dirty="0" err="1" smtClean="0"/>
              <a:t>majoritarian</a:t>
            </a:r>
            <a:r>
              <a:rPr lang="cs-CZ" dirty="0" smtClean="0"/>
              <a:t> </a:t>
            </a:r>
            <a:r>
              <a:rPr lang="cs-CZ" dirty="0" err="1" smtClean="0"/>
              <a:t>versions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gerrymandering</a:t>
            </a:r>
            <a:r>
              <a:rPr lang="cs-CZ" dirty="0" smtClean="0"/>
              <a:t>“ in </a:t>
            </a:r>
            <a:r>
              <a:rPr lang="cs-CZ" dirty="0" err="1" smtClean="0"/>
              <a:t>the</a:t>
            </a:r>
            <a:r>
              <a:rPr lang="cs-CZ" dirty="0" smtClean="0"/>
              <a:t> US (</a:t>
            </a:r>
            <a:r>
              <a:rPr lang="cs-CZ" dirty="0" err="1" smtClean="0"/>
              <a:t>redistricting</a:t>
            </a:r>
            <a:r>
              <a:rPr lang="cs-CZ" dirty="0" smtClean="0"/>
              <a:t>)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en-US" dirty="0"/>
              <a:t>Section 2 of the Voting Rights Act blocks district lines that deny minority voters an equal opportunity "</a:t>
            </a:r>
            <a:r>
              <a:rPr lang="en-US" i="1" dirty="0"/>
              <a:t>to participate in the political process and to elect representatives of their choice.</a:t>
            </a:r>
            <a:r>
              <a:rPr lang="en-US" dirty="0"/>
              <a:t>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9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Limiting</a:t>
            </a:r>
            <a:r>
              <a:rPr lang="cs-CZ" dirty="0" smtClean="0"/>
              <a:t> </a:t>
            </a:r>
            <a:r>
              <a:rPr lang="cs-CZ" dirty="0" err="1" smtClean="0"/>
              <a:t>popular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Fear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absolute</a:t>
            </a:r>
            <a:r>
              <a:rPr lang="cs-CZ" dirty="0" smtClean="0"/>
              <a:t>“ </a:t>
            </a:r>
            <a:r>
              <a:rPr lang="cs-CZ" dirty="0" err="1" smtClean="0"/>
              <a:t>sovereignty</a:t>
            </a:r>
            <a:endParaRPr lang="cs-CZ" dirty="0" smtClean="0"/>
          </a:p>
          <a:p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„THE PEOPLE“ and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former</a:t>
            </a:r>
            <a:r>
              <a:rPr lang="cs-CZ" dirty="0" smtClean="0"/>
              <a:t> are sovereign (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though</a:t>
            </a:r>
            <a:r>
              <a:rPr lang="cs-CZ" dirty="0" smtClean="0"/>
              <a:t> a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abstract</a:t>
            </a:r>
            <a:r>
              <a:rPr lang="cs-CZ" dirty="0" smtClean="0"/>
              <a:t> entity), </a:t>
            </a:r>
            <a:r>
              <a:rPr lang="cs-CZ" dirty="0" err="1" smtClean="0"/>
              <a:t>while</a:t>
            </a:r>
            <a:r>
              <a:rPr lang="cs-CZ" dirty="0" smtClean="0"/>
              <a:t> are a </a:t>
            </a:r>
            <a:r>
              <a:rPr lang="cs-CZ" dirty="0" err="1" smtClean="0"/>
              <a:t>specific</a:t>
            </a:r>
            <a:r>
              <a:rPr lang="cs-CZ" dirty="0" smtClean="0"/>
              <a:t> (</a:t>
            </a:r>
            <a:r>
              <a:rPr lang="cs-CZ" dirty="0" err="1" smtClean="0"/>
              <a:t>specifiable</a:t>
            </a:r>
            <a:r>
              <a:rPr lang="cs-CZ" dirty="0" smtClean="0"/>
              <a:t>)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operating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a 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r>
              <a:rPr lang="cs-CZ" dirty="0" smtClean="0"/>
              <a:t> (</a:t>
            </a:r>
            <a:r>
              <a:rPr lang="cs-CZ" dirty="0" err="1" smtClean="0"/>
              <a:t>basically</a:t>
            </a:r>
            <a:r>
              <a:rPr lang="cs-CZ" dirty="0" smtClean="0"/>
              <a:t> a </a:t>
            </a:r>
            <a:r>
              <a:rPr lang="cs-CZ" dirty="0" err="1" smtClean="0"/>
              <a:t>constitution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=</a:t>
            </a:r>
            <a:r>
              <a:rPr lang="en-US" dirty="0" smtClean="0"/>
              <a:t>&gt; rule of LAW rather rule of MEN/PEOPLE</a:t>
            </a:r>
            <a:r>
              <a:rPr lang="en-US" dirty="0" smtClean="0"/>
              <a:t>; democracy through law</a:t>
            </a:r>
            <a:r>
              <a:rPr lang="cs-CZ" dirty="0" smtClean="0"/>
              <a:t> (i. e. </a:t>
            </a:r>
            <a:r>
              <a:rPr lang="cs-CZ" i="1" dirty="0" err="1" smtClean="0"/>
              <a:t>the</a:t>
            </a:r>
            <a:r>
              <a:rPr lang="cs-CZ" i="1" dirty="0" smtClean="0"/>
              <a:t> basic </a:t>
            </a:r>
            <a:r>
              <a:rPr lang="cs-CZ" i="1" dirty="0" err="1" smtClean="0"/>
              <a:t>limitation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Basic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binding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generations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9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Other</a:t>
            </a:r>
            <a:r>
              <a:rPr lang="cs-CZ" dirty="0" smtClean="0"/>
              <a:t> p</a:t>
            </a:r>
            <a:r>
              <a:rPr lang="en-US" dirty="0" err="1" smtClean="0"/>
              <a:t>ossible</a:t>
            </a:r>
            <a:r>
              <a:rPr lang="en-US" dirty="0" smtClean="0"/>
              <a:t> limitations</a:t>
            </a:r>
            <a:r>
              <a:rPr lang="cs-CZ" dirty="0" smtClean="0"/>
              <a:t>/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Natural </a:t>
            </a:r>
            <a:r>
              <a:rPr lang="cs-CZ" dirty="0" err="1" smtClean="0"/>
              <a:t>law</a:t>
            </a:r>
            <a:r>
              <a:rPr lang="cs-CZ" dirty="0" smtClean="0"/>
              <a:t>/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endParaRPr lang="cs-CZ" dirty="0" smtClean="0"/>
          </a:p>
          <a:p>
            <a:r>
              <a:rPr lang="cs-CZ" dirty="0" err="1" smtClean="0"/>
              <a:t>Judicial</a:t>
            </a:r>
            <a:r>
              <a:rPr lang="cs-CZ" dirty="0" smtClean="0"/>
              <a:t> </a:t>
            </a:r>
            <a:r>
              <a:rPr lang="cs-CZ" dirty="0" err="1" smtClean="0"/>
              <a:t>review</a:t>
            </a:r>
            <a:endParaRPr lang="cs-CZ" dirty="0"/>
          </a:p>
          <a:p>
            <a:r>
              <a:rPr lang="cs-CZ" dirty="0" smtClean="0"/>
              <a:t>International and </a:t>
            </a:r>
            <a:r>
              <a:rPr lang="cs-CZ" dirty="0" err="1" smtClean="0"/>
              <a:t>supranational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adressed</a:t>
            </a:r>
            <a:r>
              <a:rPr lang="cs-CZ" dirty="0" smtClean="0"/>
              <a:t> in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40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Sovereignty</a:t>
            </a:r>
            <a:r>
              <a:rPr lang="cs-CZ" dirty="0" smtClean="0"/>
              <a:t>: A </a:t>
            </a:r>
            <a:r>
              <a:rPr lang="cs-CZ" dirty="0" err="1" smtClean="0"/>
              <a:t>prelude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cs-CZ" dirty="0" err="1" smtClean="0"/>
              <a:t>connection</a:t>
            </a:r>
            <a:r>
              <a:rPr lang="cs-CZ" dirty="0" smtClean="0"/>
              <a:t> to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shift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 smtClean="0"/>
              <a:t> as </a:t>
            </a:r>
            <a:r>
              <a:rPr lang="cs-CZ" dirty="0" err="1" smtClean="0"/>
              <a:t>understood</a:t>
            </a:r>
            <a:r>
              <a:rPr lang="cs-CZ" dirty="0" smtClean="0"/>
              <a:t> by Hobbes and </a:t>
            </a:r>
            <a:r>
              <a:rPr lang="cs-CZ" dirty="0" err="1" smtClean="0"/>
              <a:t>Bodin</a:t>
            </a:r>
            <a:r>
              <a:rPr lang="cs-CZ" dirty="0" smtClean="0"/>
              <a:t> vs. </a:t>
            </a:r>
            <a:r>
              <a:rPr lang="cs-CZ" dirty="0" err="1" smtClean="0"/>
              <a:t>popular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read</a:t>
            </a:r>
            <a:r>
              <a:rPr lang="cs-CZ" dirty="0" smtClean="0"/>
              <a:t> D. </a:t>
            </a:r>
            <a:r>
              <a:rPr lang="cs-CZ" dirty="0" err="1" smtClean="0"/>
              <a:t>Grimm</a:t>
            </a:r>
            <a:r>
              <a:rPr lang="cs-CZ" dirty="0" smtClean="0"/>
              <a:t>. </a:t>
            </a:r>
            <a:r>
              <a:rPr lang="cs-CZ" dirty="0" err="1" smtClean="0"/>
              <a:t>Sovereignty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devised</a:t>
            </a:r>
            <a:r>
              <a:rPr lang="cs-CZ" dirty="0" smtClean="0"/>
              <a:t> to </a:t>
            </a:r>
            <a:r>
              <a:rPr lang="cs-CZ" dirty="0" err="1" smtClean="0"/>
              <a:t>justify</a:t>
            </a:r>
            <a:r>
              <a:rPr lang="cs-CZ" dirty="0" smtClean="0"/>
              <a:t> a rule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u="sng" dirty="0" err="1" smtClean="0"/>
              <a:t>monarch</a:t>
            </a:r>
            <a:r>
              <a:rPr lang="cs-CZ" u="sng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u="sng" dirty="0" err="1" smtClean="0"/>
              <a:t>people</a:t>
            </a:r>
            <a:r>
              <a:rPr lang="cs-CZ" u="sng" dirty="0" smtClean="0"/>
              <a:t>/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state</a:t>
            </a:r>
            <a:r>
              <a:rPr lang="cs-CZ" u="sng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 smtClean="0"/>
              <a:t> as </a:t>
            </a:r>
            <a:r>
              <a:rPr lang="cs-CZ" u="sng" dirty="0" err="1" smtClean="0"/>
              <a:t>self-determination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people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0852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Establishment </a:t>
            </a:r>
            <a:r>
              <a:rPr lang="cs-CZ" dirty="0" err="1"/>
              <a:t>o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democracy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/rule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of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people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popular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sovereignty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a </a:t>
            </a:r>
            <a:r>
              <a:rPr lang="cs-CZ" dirty="0" err="1" smtClean="0"/>
              <a:t>historical</a:t>
            </a:r>
            <a:r>
              <a:rPr lang="cs-CZ" dirty="0" smtClean="0"/>
              <a:t>/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As a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philosophy</a:t>
            </a:r>
            <a:endParaRPr lang="cs-CZ" dirty="0" smtClean="0"/>
          </a:p>
          <a:p>
            <a:endParaRPr lang="cs-CZ" dirty="0" smtClean="0"/>
          </a:p>
          <a:p>
            <a:pPr marL="864000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Democracy</a:t>
            </a:r>
            <a:r>
              <a:rPr lang="cs-CZ" dirty="0" smtClean="0"/>
              <a:t>, majority, </a:t>
            </a:r>
            <a:r>
              <a:rPr lang="cs-CZ" dirty="0" err="1" smtClean="0"/>
              <a:t>equality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Democracy: </a:t>
            </a:r>
            <a:r>
              <a:rPr lang="en-US" i="1" dirty="0"/>
              <a:t>The decisions made by a group must be appropriately responsive to the expressed wishes of the members of that group</a:t>
            </a:r>
            <a:r>
              <a:rPr lang="en-US" i="1" dirty="0" smtClean="0"/>
              <a:t>.</a:t>
            </a:r>
            <a:endParaRPr lang="cs-CZ" i="1" dirty="0" smtClean="0"/>
          </a:p>
          <a:p>
            <a:r>
              <a:rPr lang="en-US" dirty="0" smtClean="0"/>
              <a:t>Political </a:t>
            </a:r>
            <a:r>
              <a:rPr lang="en-US" dirty="0"/>
              <a:t>equality: </a:t>
            </a:r>
            <a:r>
              <a:rPr lang="en-US" i="1" dirty="0"/>
              <a:t>Each group member must have an equal (chance of) influence over the group’s decisions. </a:t>
            </a:r>
            <a:endParaRPr lang="cs-CZ" i="1" dirty="0" smtClean="0"/>
          </a:p>
          <a:p>
            <a:r>
              <a:rPr lang="en-US" dirty="0" smtClean="0"/>
              <a:t>Majority </a:t>
            </a:r>
            <a:r>
              <a:rPr lang="en-US" dirty="0"/>
              <a:t>rule: </a:t>
            </a:r>
            <a:r>
              <a:rPr lang="en-US" i="1" dirty="0"/>
              <a:t>The option that gets the most votes should be the group decision</a:t>
            </a:r>
            <a:r>
              <a:rPr lang="en-US" i="1" dirty="0" smtClean="0"/>
              <a:t>.</a:t>
            </a:r>
            <a:r>
              <a:rPr lang="cs-CZ" i="1" dirty="0" smtClean="0"/>
              <a:t>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849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Equality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and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democracy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„</a:t>
            </a:r>
            <a:r>
              <a:rPr lang="cs-CZ" sz="2800" dirty="0" err="1" smtClean="0"/>
              <a:t>philosophical</a:t>
            </a:r>
            <a:r>
              <a:rPr lang="cs-CZ" sz="2800" dirty="0" smtClean="0"/>
              <a:t> </a:t>
            </a:r>
            <a:r>
              <a:rPr lang="cs-CZ" sz="2800" dirty="0" err="1" smtClean="0"/>
              <a:t>dimension</a:t>
            </a:r>
            <a:r>
              <a:rPr lang="cs-CZ" sz="2800" dirty="0" smtClean="0"/>
              <a:t>“</a:t>
            </a:r>
          </a:p>
          <a:p>
            <a:r>
              <a:rPr lang="cs-CZ" sz="2800" dirty="0" err="1" smtClean="0"/>
              <a:t>Equality</a:t>
            </a:r>
            <a:r>
              <a:rPr lang="cs-CZ" sz="2800" dirty="0" smtClean="0"/>
              <a:t> =&gt; </a:t>
            </a:r>
            <a:r>
              <a:rPr lang="cs-CZ" sz="2800" dirty="0" err="1" smtClean="0"/>
              <a:t>Democracy</a:t>
            </a:r>
            <a:r>
              <a:rPr lang="cs-CZ" sz="2800" dirty="0" smtClean="0"/>
              <a:t> as a rule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people</a:t>
            </a:r>
            <a:r>
              <a:rPr lang="cs-CZ" sz="2800" dirty="0" smtClean="0"/>
              <a:t> + </a:t>
            </a:r>
            <a:r>
              <a:rPr lang="cs-CZ" sz="2800" dirty="0" err="1" smtClean="0"/>
              <a:t>majoritarian</a:t>
            </a:r>
            <a:r>
              <a:rPr lang="cs-CZ" sz="2800" dirty="0" smtClean="0"/>
              <a:t> rule? (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there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implication</a:t>
            </a:r>
            <a:r>
              <a:rPr lang="cs-CZ" sz="2800" dirty="0" smtClean="0"/>
              <a:t>?)</a:t>
            </a:r>
          </a:p>
          <a:p>
            <a:pPr marL="720000"/>
            <a:r>
              <a:rPr lang="cs-CZ" sz="2800" dirty="0" err="1" smtClean="0"/>
              <a:t>Consider</a:t>
            </a:r>
            <a:r>
              <a:rPr lang="cs-CZ" sz="2800" dirty="0" smtClean="0"/>
              <a:t> </a:t>
            </a:r>
            <a:r>
              <a:rPr lang="cs-CZ" sz="2800" dirty="0" err="1" smtClean="0"/>
              <a:t>special</a:t>
            </a:r>
            <a:r>
              <a:rPr lang="cs-CZ" sz="2800" dirty="0" smtClean="0"/>
              <a:t> </a:t>
            </a:r>
            <a:r>
              <a:rPr lang="cs-CZ" sz="2800" dirty="0" err="1" smtClean="0"/>
              <a:t>cases</a:t>
            </a:r>
            <a:r>
              <a:rPr lang="cs-CZ" sz="2800" dirty="0" smtClean="0"/>
              <a:t> (</a:t>
            </a:r>
            <a:r>
              <a:rPr lang="cs-CZ" sz="2800" dirty="0" err="1" smtClean="0"/>
              <a:t>qualified</a:t>
            </a:r>
            <a:r>
              <a:rPr lang="cs-CZ" sz="2800" dirty="0" smtClean="0"/>
              <a:t> </a:t>
            </a:r>
            <a:r>
              <a:rPr lang="cs-CZ" sz="2800" dirty="0" err="1" smtClean="0"/>
              <a:t>majorities</a:t>
            </a:r>
            <a:r>
              <a:rPr lang="cs-CZ" sz="2800" dirty="0" smtClean="0"/>
              <a:t>, </a:t>
            </a:r>
            <a:r>
              <a:rPr lang="cs-CZ" sz="2800" dirty="0" err="1" smtClean="0"/>
              <a:t>unequal</a:t>
            </a:r>
            <a:r>
              <a:rPr lang="cs-CZ" sz="2800" dirty="0" smtClean="0"/>
              <a:t> </a:t>
            </a:r>
            <a:r>
              <a:rPr lang="cs-CZ" sz="2800" dirty="0" err="1" smtClean="0"/>
              <a:t>impact</a:t>
            </a:r>
            <a:r>
              <a:rPr lang="cs-CZ" sz="2800" dirty="0" smtClean="0"/>
              <a:t>)</a:t>
            </a:r>
          </a:p>
          <a:p>
            <a:r>
              <a:rPr lang="cs-CZ" sz="2800" dirty="0" err="1" smtClean="0"/>
              <a:t>Consider</a:t>
            </a:r>
            <a:r>
              <a:rPr lang="cs-CZ" sz="2800" dirty="0" smtClean="0"/>
              <a:t> „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lottery</a:t>
            </a:r>
            <a:r>
              <a:rPr lang="cs-CZ" sz="2800" dirty="0" smtClean="0"/>
              <a:t> </a:t>
            </a:r>
            <a:r>
              <a:rPr lang="cs-CZ" sz="2800" dirty="0" err="1" smtClean="0"/>
              <a:t>democracy</a:t>
            </a:r>
            <a:r>
              <a:rPr lang="cs-CZ" sz="2800" dirty="0" smtClean="0"/>
              <a:t>“</a:t>
            </a:r>
          </a:p>
          <a:p>
            <a:pPr marL="436536" indent="0">
              <a:buNone/>
            </a:pPr>
            <a:endParaRPr lang="cs-CZ" sz="2800" dirty="0" smtClean="0"/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Lottery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600" dirty="0"/>
              <a:t>In lottery voting, each person casts a vote for their favored option but, rather than the option with most votes automatically winning, a single vote is randomly selected and that one determines the </a:t>
            </a:r>
            <a:r>
              <a:rPr lang="en-US" sz="2600" dirty="0" smtClean="0"/>
              <a:t>outcome.</a:t>
            </a:r>
            <a:endParaRPr lang="cs-CZ" sz="2600" dirty="0" smtClean="0"/>
          </a:p>
          <a:p>
            <a:pPr algn="just"/>
            <a:r>
              <a:rPr lang="en-US" sz="2600" dirty="0" smtClean="0"/>
              <a:t>This </a:t>
            </a:r>
            <a:r>
              <a:rPr lang="en-US" sz="2600" dirty="0"/>
              <a:t>procedure is democratic, since all members of the community have a chance to influence outcomes, but is not majority rule, since the vote of someone in the minority may be picked. It </a:t>
            </a:r>
            <a:r>
              <a:rPr lang="en-US" sz="2600" dirty="0" smtClean="0"/>
              <a:t>is</a:t>
            </a:r>
            <a:r>
              <a:rPr lang="cs-CZ" sz="2600" dirty="0" smtClean="0"/>
              <a:t> </a:t>
            </a:r>
            <a:r>
              <a:rPr lang="en-US" sz="2600" dirty="0" smtClean="0"/>
              <a:t>egalitarian</a:t>
            </a:r>
            <a:r>
              <a:rPr lang="en-US" sz="2600" dirty="0"/>
              <a:t>, since all have an equal chance of being </a:t>
            </a:r>
            <a:r>
              <a:rPr lang="en-US" sz="2600" dirty="0" smtClean="0"/>
              <a:t>picked</a:t>
            </a:r>
            <a:r>
              <a:rPr lang="cs-CZ" sz="2600" dirty="0" smtClean="0"/>
              <a:t>.</a:t>
            </a:r>
          </a:p>
          <a:p>
            <a:pPr algn="just"/>
            <a:r>
              <a:rPr lang="cs-CZ" sz="2600" dirty="0" err="1" smtClean="0"/>
              <a:t>What</a:t>
            </a:r>
            <a:r>
              <a:rPr lang="cs-CZ" sz="2600" dirty="0" smtClean="0"/>
              <a:t> do </a:t>
            </a:r>
            <a:r>
              <a:rPr lang="cs-CZ" sz="2600" dirty="0" err="1" smtClean="0"/>
              <a:t>we</a:t>
            </a:r>
            <a:r>
              <a:rPr lang="cs-CZ" sz="2600" dirty="0" smtClean="0"/>
              <a:t> lose/</a:t>
            </a:r>
            <a:r>
              <a:rPr lang="cs-CZ" sz="2600" dirty="0" err="1" smtClean="0"/>
              <a:t>gain</a:t>
            </a:r>
            <a:r>
              <a:rPr lang="cs-CZ" sz="2600" dirty="0" smtClean="0"/>
              <a:t> by </a:t>
            </a:r>
            <a:r>
              <a:rPr lang="cs-CZ" sz="2600" dirty="0" err="1" smtClean="0"/>
              <a:t>adopting</a:t>
            </a:r>
            <a:r>
              <a:rPr lang="cs-CZ" sz="2600" dirty="0" smtClean="0"/>
              <a:t> </a:t>
            </a:r>
            <a:r>
              <a:rPr lang="cs-CZ" sz="2600" dirty="0" err="1" smtClean="0"/>
              <a:t>lottery</a:t>
            </a:r>
            <a:r>
              <a:rPr lang="cs-CZ" sz="2600" dirty="0" smtClean="0"/>
              <a:t> </a:t>
            </a:r>
            <a:r>
              <a:rPr lang="cs-CZ" sz="2600" dirty="0" err="1" smtClean="0"/>
              <a:t>democracy</a:t>
            </a:r>
            <a:r>
              <a:rPr lang="cs-CZ" sz="2600" dirty="0" smtClean="0"/>
              <a:t>?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74941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we</a:t>
            </a:r>
            <a:r>
              <a:rPr lang="cs-CZ" dirty="0" smtClean="0"/>
              <a:t> lose by </a:t>
            </a:r>
            <a:r>
              <a:rPr lang="cs-CZ" dirty="0" err="1" smtClean="0"/>
              <a:t>lottery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?</a:t>
            </a:r>
            <a:r>
              <a:rPr lang="en-US" dirty="0" smtClean="0"/>
              <a:t> What do we gain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„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discrete</a:t>
            </a:r>
            <a:r>
              <a:rPr lang="cs-CZ" dirty="0" smtClean="0"/>
              <a:t> and </a:t>
            </a:r>
            <a:r>
              <a:rPr lang="cs-CZ" dirty="0" err="1" smtClean="0"/>
              <a:t>insular</a:t>
            </a:r>
            <a:r>
              <a:rPr lang="cs-CZ" dirty="0" smtClean="0"/>
              <a:t> </a:t>
            </a:r>
            <a:r>
              <a:rPr lang="cs-CZ" dirty="0" err="1" smtClean="0"/>
              <a:t>minorities</a:t>
            </a:r>
            <a:r>
              <a:rPr lang="cs-CZ" dirty="0" smtClean="0"/>
              <a:t>“ (</a:t>
            </a:r>
            <a:r>
              <a:rPr lang="en-US" i="1" dirty="0"/>
              <a:t>United States v. </a:t>
            </a:r>
            <a:r>
              <a:rPr lang="en-US" i="1" dirty="0" err="1"/>
              <a:t>Carolene</a:t>
            </a:r>
            <a:r>
              <a:rPr lang="en-US" i="1" dirty="0"/>
              <a:t> Products Co</a:t>
            </a:r>
            <a:r>
              <a:rPr lang="en-US" i="1" dirty="0" smtClean="0"/>
              <a:t>.</a:t>
            </a:r>
            <a:r>
              <a:rPr lang="cs-CZ" i="1" dirty="0" smtClean="0"/>
              <a:t>, </a:t>
            </a:r>
            <a:r>
              <a:rPr lang="cs-CZ" i="1" dirty="0" err="1" smtClean="0"/>
              <a:t>fn</a:t>
            </a:r>
            <a:r>
              <a:rPr lang="cs-CZ" i="1" dirty="0" smtClean="0"/>
              <a:t>. 4)</a:t>
            </a:r>
            <a:r>
              <a:rPr lang="en-US" i="1" dirty="0" smtClean="0"/>
              <a:t>; </a:t>
            </a:r>
            <a:r>
              <a:rPr lang="en-US" dirty="0" smtClean="0"/>
              <a:t>bloc vs</a:t>
            </a:r>
            <a:r>
              <a:rPr lang="cs-CZ" dirty="0" smtClean="0"/>
              <a:t>. fluid </a:t>
            </a:r>
            <a:r>
              <a:rPr lang="cs-CZ" dirty="0" err="1" smtClean="0"/>
              <a:t>minorities</a:t>
            </a:r>
            <a:r>
              <a:rPr lang="en-US" dirty="0" smtClean="0"/>
              <a:t>; one vs/ multiple cleavages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discuss</a:t>
            </a:r>
            <a:r>
              <a:rPr lang="cs-CZ" dirty="0" smtClean="0"/>
              <a:t>: </a:t>
            </a:r>
            <a:r>
              <a:rPr lang="cs-CZ" dirty="0" err="1" smtClean="0"/>
              <a:t>deliberation</a:t>
            </a:r>
            <a:r>
              <a:rPr lang="cs-CZ" dirty="0" smtClean="0"/>
              <a:t>, </a:t>
            </a:r>
            <a:r>
              <a:rPr lang="cs-CZ" dirty="0" err="1" smtClean="0"/>
              <a:t>compromise</a:t>
            </a:r>
            <a:r>
              <a:rPr lang="cs-CZ" dirty="0" smtClean="0"/>
              <a:t>, 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happiness</a:t>
            </a:r>
            <a:r>
              <a:rPr lang="cs-CZ" dirty="0" smtClean="0"/>
              <a:t>, </a:t>
            </a:r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moral</a:t>
            </a:r>
            <a:r>
              <a:rPr lang="cs-CZ" dirty="0" smtClean="0"/>
              <a:t> </a:t>
            </a:r>
            <a:r>
              <a:rPr lang="cs-CZ" dirty="0" err="1" smtClean="0"/>
              <a:t>virtues</a:t>
            </a:r>
            <a:r>
              <a:rPr lang="cs-CZ" dirty="0" smtClean="0"/>
              <a:t>)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97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Political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equality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as a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political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struggle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,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evolution</a:t>
            </a:r>
            <a:endParaRPr lang="cs-CZ" dirty="0" smtClean="0"/>
          </a:p>
          <a:p>
            <a:r>
              <a:rPr lang="cs-CZ" dirty="0" err="1" smtClean="0"/>
              <a:t>Granting</a:t>
            </a:r>
            <a:r>
              <a:rPr lang="cs-CZ" dirty="0" smtClean="0"/>
              <a:t> „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citizenship</a:t>
            </a:r>
            <a:r>
              <a:rPr lang="cs-CZ" dirty="0" smtClean="0"/>
              <a:t>“ vs. negative </a:t>
            </a:r>
            <a:r>
              <a:rPr lang="cs-CZ" dirty="0" err="1" smtClean="0"/>
              <a:t>rights</a:t>
            </a:r>
            <a:endParaRPr lang="cs-CZ" dirty="0" smtClean="0"/>
          </a:p>
          <a:p>
            <a:r>
              <a:rPr lang="cs-CZ" dirty="0" err="1" smtClean="0"/>
              <a:t>Struggle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(</a:t>
            </a:r>
            <a:r>
              <a:rPr lang="cs-CZ" i="1" dirty="0" smtClean="0"/>
              <a:t>inter </a:t>
            </a:r>
            <a:r>
              <a:rPr lang="cs-CZ" i="1" dirty="0" err="1" smtClean="0"/>
              <a:t>alia</a:t>
            </a:r>
            <a:r>
              <a:rPr lang="cs-CZ" dirty="0" smtClean="0"/>
              <a:t>) </a:t>
            </a:r>
            <a:r>
              <a:rPr lang="cs-CZ" dirty="0" err="1" smtClean="0"/>
              <a:t>women</a:t>
            </a:r>
            <a:r>
              <a:rPr lang="cs-CZ" dirty="0" smtClean="0"/>
              <a:t>,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minorities</a:t>
            </a:r>
            <a:r>
              <a:rPr lang="cs-CZ" dirty="0" smtClean="0"/>
              <a:t>,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endParaRPr lang="cs-CZ" dirty="0" smtClean="0"/>
          </a:p>
          <a:p>
            <a:r>
              <a:rPr lang="cs-CZ" dirty="0" smtClean="0"/>
              <a:t>Establishment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“ (</a:t>
            </a:r>
            <a:r>
              <a:rPr lang="cs-CZ" dirty="0" err="1" smtClean="0"/>
              <a:t>externally</a:t>
            </a:r>
            <a:r>
              <a:rPr lang="cs-CZ" dirty="0" smtClean="0"/>
              <a:t> and </a:t>
            </a:r>
            <a:r>
              <a:rPr lang="cs-CZ" dirty="0" err="1" smtClean="0"/>
              <a:t>internally</a:t>
            </a:r>
            <a:r>
              <a:rPr lang="cs-CZ" dirty="0" smtClean="0"/>
              <a:t>).</a:t>
            </a:r>
          </a:p>
          <a:p>
            <a:r>
              <a:rPr lang="cs-CZ" dirty="0" err="1" smtClean="0"/>
              <a:t>Timeline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women</a:t>
            </a:r>
            <a:r>
              <a:rPr lang="en-US" dirty="0"/>
              <a:t>’s suffrage </a:t>
            </a:r>
            <a:r>
              <a:rPr lang="en-US" dirty="0" smtClean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en.wikipedia.org/wiki/Women%27s_suffrage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Remaining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nequalities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Nationality</a:t>
            </a:r>
            <a:r>
              <a:rPr lang="cs-CZ" dirty="0" smtClean="0"/>
              <a:t> (</a:t>
            </a:r>
            <a:r>
              <a:rPr lang="cs-CZ" dirty="0" err="1" smtClean="0"/>
              <a:t>determining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, </a:t>
            </a:r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problematic</a:t>
            </a:r>
            <a:r>
              <a:rPr lang="cs-CZ" dirty="0" smtClean="0"/>
              <a:t> in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districts</a:t>
            </a:r>
            <a:r>
              <a:rPr lang="cs-CZ" dirty="0" smtClean="0"/>
              <a:t>)</a:t>
            </a:r>
          </a:p>
          <a:p>
            <a:r>
              <a:rPr lang="cs-CZ" dirty="0" smtClean="0"/>
              <a:t>Age</a:t>
            </a:r>
            <a:endParaRPr lang="cs-CZ" dirty="0"/>
          </a:p>
          <a:p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endParaRPr lang="cs-CZ" dirty="0" smtClean="0"/>
          </a:p>
          <a:p>
            <a:r>
              <a:rPr lang="cs-CZ" dirty="0" err="1" smtClean="0"/>
              <a:t>Overlooked</a:t>
            </a:r>
            <a:r>
              <a:rPr lang="cs-CZ" dirty="0" smtClean="0"/>
              <a:t> </a:t>
            </a:r>
            <a:r>
              <a:rPr lang="cs-CZ" dirty="0" err="1" smtClean="0"/>
              <a:t>minorities</a:t>
            </a:r>
            <a:endParaRPr lang="cs-CZ" dirty="0" smtClean="0"/>
          </a:p>
          <a:p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(</a:t>
            </a:r>
            <a:r>
              <a:rPr lang="cs-CZ" dirty="0" err="1" smtClean="0"/>
              <a:t>weight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vote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80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80878F-5308-4F84-9C07-20F7937C45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 Obecná</Template>
  <TotalTime>0</TotalTime>
  <Words>669</Words>
  <Application>Microsoft Office PowerPoint</Application>
  <PresentationFormat>Předvádění na obrazovce (4:3)</PresentationFormat>
  <Paragraphs>61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Calibri</vt:lpstr>
      <vt:lpstr>Gill Sans MT</vt:lpstr>
      <vt:lpstr>Verdana</vt:lpstr>
      <vt:lpstr>Wingdings 2</vt:lpstr>
      <vt:lpstr>Slunovrat</vt:lpstr>
      <vt:lpstr>Equality, democracy and (popular) sovereignty</vt:lpstr>
      <vt:lpstr>Sovereignty: A prelude</vt:lpstr>
      <vt:lpstr>Establishment of democracy/rule of people (popular sovereignty)</vt:lpstr>
      <vt:lpstr>Democracy, majority, equality</vt:lpstr>
      <vt:lpstr>Equality and democracy</vt:lpstr>
      <vt:lpstr>Lottery democracy</vt:lpstr>
      <vt:lpstr>What do we lose by lottery democracy? What do we gain?</vt:lpstr>
      <vt:lpstr>Political equality as a political struggle</vt:lpstr>
      <vt:lpstr>Remaining inequalities?</vt:lpstr>
      <vt:lpstr>Choosing a system of representative democracy</vt:lpstr>
      <vt:lpstr>Limiting popular sovereignty</vt:lpstr>
      <vt:lpstr>Other possible limitations/important questions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2017-10-17T11:45:56Z</dcterms:created>
  <dcterms:modified xsi:type="dcterms:W3CDTF">2017-10-24T16:11:51Z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