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3" r:id="rId4"/>
    <p:sldId id="256" r:id="rId5"/>
    <p:sldId id="257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2" d="100"/>
          <a:sy n="132" d="100"/>
        </p:scale>
        <p:origin x="1062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D2A8C-D5ED-47FB-AB78-E4EEFD327F38}" type="datetimeFigureOut">
              <a:rPr lang="cs-CZ" smtClean="0"/>
              <a:t>4.4.2018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B27D5-DDF6-4032-8793-AB885D442F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7543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D2A8C-D5ED-47FB-AB78-E4EEFD327F38}" type="datetimeFigureOut">
              <a:rPr lang="cs-CZ" smtClean="0"/>
              <a:t>4.4.2018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B27D5-DDF6-4032-8793-AB885D442F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1513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D2A8C-D5ED-47FB-AB78-E4EEFD327F38}" type="datetimeFigureOut">
              <a:rPr lang="cs-CZ" smtClean="0"/>
              <a:t>4.4.2018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B27D5-DDF6-4032-8793-AB885D442F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4472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D2A8C-D5ED-47FB-AB78-E4EEFD327F38}" type="datetimeFigureOut">
              <a:rPr lang="cs-CZ" smtClean="0"/>
              <a:t>4.4.2018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B27D5-DDF6-4032-8793-AB885D442F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8599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D2A8C-D5ED-47FB-AB78-E4EEFD327F38}" type="datetimeFigureOut">
              <a:rPr lang="cs-CZ" smtClean="0"/>
              <a:t>4.4.2018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B27D5-DDF6-4032-8793-AB885D442F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0523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D2A8C-D5ED-47FB-AB78-E4EEFD327F38}" type="datetimeFigureOut">
              <a:rPr lang="cs-CZ" smtClean="0"/>
              <a:t>4.4.2018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B27D5-DDF6-4032-8793-AB885D442F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3098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D2A8C-D5ED-47FB-AB78-E4EEFD327F38}" type="datetimeFigureOut">
              <a:rPr lang="cs-CZ" smtClean="0"/>
              <a:t>4.4.2018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B27D5-DDF6-4032-8793-AB885D442F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5121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D2A8C-D5ED-47FB-AB78-E4EEFD327F38}" type="datetimeFigureOut">
              <a:rPr lang="cs-CZ" smtClean="0"/>
              <a:t>4.4.2018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B27D5-DDF6-4032-8793-AB885D442F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7413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D2A8C-D5ED-47FB-AB78-E4EEFD327F38}" type="datetimeFigureOut">
              <a:rPr lang="cs-CZ" smtClean="0"/>
              <a:t>4.4.2018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B27D5-DDF6-4032-8793-AB885D442F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8141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D2A8C-D5ED-47FB-AB78-E4EEFD327F38}" type="datetimeFigureOut">
              <a:rPr lang="cs-CZ" smtClean="0"/>
              <a:t>4.4.2018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B27D5-DDF6-4032-8793-AB885D442F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6450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D2A8C-D5ED-47FB-AB78-E4EEFD327F38}" type="datetimeFigureOut">
              <a:rPr lang="cs-CZ" smtClean="0"/>
              <a:t>4.4.2018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B27D5-DDF6-4032-8793-AB885D442F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9713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D2A8C-D5ED-47FB-AB78-E4EEFD327F38}" type="datetimeFigureOut">
              <a:rPr lang="cs-CZ" smtClean="0"/>
              <a:t>4.4.2018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7B27D5-DDF6-4032-8793-AB885D442F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5344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eur-lex.europa.eu/LexUriServ/LexUriServ.do?uri=CELEX:32011R0182:EN:NOT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6746" y="2480916"/>
            <a:ext cx="7772400" cy="1662088"/>
          </a:xfrm>
          <a:solidFill>
            <a:srgbClr val="FFC000"/>
          </a:solidFill>
        </p:spPr>
        <p:txBody>
          <a:bodyPr/>
          <a:lstStyle/>
          <a:p>
            <a:pPr algn="ctr"/>
            <a:r>
              <a:rPr lang="cs-CZ" dirty="0" smtClean="0">
                <a:latin typeface="Bernard MT Condensed" panose="02050806060905020404" pitchFamily="18" charset="0"/>
              </a:rPr>
              <a:t>k o m i s e</a:t>
            </a:r>
            <a:endParaRPr lang="cs-CZ" dirty="0">
              <a:latin typeface="Bernard MT Condensed" panose="02050806060905020404" pitchFamily="18" charset="0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980728"/>
            <a:ext cx="7772400" cy="1500187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lang="cs-CZ" dirty="0" smtClean="0"/>
              <a:t>        </a:t>
            </a:r>
            <a:r>
              <a:rPr lang="cs-CZ" sz="4000" dirty="0">
                <a:solidFill>
                  <a:schemeClr val="tx1"/>
                </a:solidFill>
                <a:latin typeface="Bernard MT Condensed" panose="02050806060905020404" pitchFamily="18" charset="0"/>
              </a:rPr>
              <a:t>N e l e g i s l a t i v n í   a k t y </a:t>
            </a:r>
            <a:endParaRPr lang="cs-CZ" sz="4000" dirty="0" smtClean="0">
              <a:solidFill>
                <a:schemeClr val="tx1"/>
              </a:solidFill>
              <a:latin typeface="Bernard MT Condensed" panose="020508060609050204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1372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cs-CZ" b="1" dirty="0"/>
              <a:t>Nelegislativní právní akty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 smtClean="0">
                <a:solidFill>
                  <a:srgbClr val="C00000"/>
                </a:solidFill>
              </a:rPr>
              <a:t>hierarchicky </a:t>
            </a:r>
            <a:r>
              <a:rPr lang="cs-CZ" b="1" dirty="0">
                <a:solidFill>
                  <a:srgbClr val="C00000"/>
                </a:solidFill>
              </a:rPr>
              <a:t>nižší typ unijních normativních aktů </a:t>
            </a:r>
            <a:r>
              <a:rPr lang="cs-CZ" dirty="0"/>
              <a:t>jsou nelegislativní akty s obecnou působností</a:t>
            </a:r>
          </a:p>
          <a:p>
            <a:r>
              <a:rPr lang="cs-CZ" dirty="0"/>
              <a:t>čl. 290 a 291 </a:t>
            </a:r>
            <a:r>
              <a:rPr lang="cs-CZ" dirty="0" err="1"/>
              <a:t>SFEU</a:t>
            </a:r>
            <a:r>
              <a:rPr lang="cs-CZ" dirty="0"/>
              <a:t> </a:t>
            </a:r>
            <a:r>
              <a:rPr lang="cs-CZ" b="1" dirty="0"/>
              <a:t>(terciární legislativa)</a:t>
            </a:r>
            <a:r>
              <a:rPr lang="cs-CZ" dirty="0"/>
              <a:t> - přijímané Komisí</a:t>
            </a:r>
          </a:p>
          <a:p>
            <a:r>
              <a:rPr lang="cs-CZ" dirty="0">
                <a:solidFill>
                  <a:srgbClr val="FF0000"/>
                </a:solidFill>
              </a:rPr>
              <a:t>jejich počet mnohonásobně převyšuje počet legislativních aktů sekundárního práva </a:t>
            </a:r>
          </a:p>
          <a:p>
            <a:r>
              <a:rPr lang="cs-CZ" sz="3600" b="1" i="1" dirty="0"/>
              <a:t>1. </a:t>
            </a:r>
            <a:r>
              <a:rPr lang="cs-CZ" sz="3600" b="1" i="1" u="sng" dirty="0"/>
              <a:t>v přenesené (delegované) pravomoci</a:t>
            </a:r>
          </a:p>
          <a:p>
            <a:r>
              <a:rPr lang="cs-CZ" dirty="0"/>
              <a:t>Tyto akty doplňují nebo dokonce mění některé prvky legislativního aktu, které nejsou podstatné, a to </a:t>
            </a:r>
            <a:r>
              <a:rPr lang="cs-CZ" b="1" i="1" dirty="0"/>
              <a:t>na základě </a:t>
            </a:r>
            <a:r>
              <a:rPr lang="cs-CZ" b="1" i="1" u="sng" dirty="0"/>
              <a:t>zmocnění</a:t>
            </a:r>
            <a:r>
              <a:rPr lang="cs-CZ" b="1" i="1" dirty="0"/>
              <a:t> obsaženého v tomto aktu. </a:t>
            </a:r>
            <a:endParaRPr lang="cs-CZ" dirty="0"/>
          </a:p>
          <a:p>
            <a:r>
              <a:rPr lang="cs-CZ" dirty="0"/>
              <a:t>Ve zmocnění může být výslovně stanovena podmínka, že Evropský parlament nebo Rada mohou zrušit přenesení pravomoci. Označení </a:t>
            </a:r>
            <a:r>
              <a:rPr lang="cs-CZ" b="1" i="1" dirty="0">
                <a:solidFill>
                  <a:srgbClr val="C00000"/>
                </a:solidFill>
              </a:rPr>
              <a:t>„v přenesené pravomoci“</a:t>
            </a:r>
            <a:r>
              <a:rPr lang="cs-CZ" dirty="0">
                <a:solidFill>
                  <a:srgbClr val="C00000"/>
                </a:solidFill>
              </a:rPr>
              <a:t>. </a:t>
            </a:r>
          </a:p>
          <a:p>
            <a:r>
              <a:rPr lang="cs-CZ" b="1" i="1" dirty="0"/>
              <a:t>2. </a:t>
            </a:r>
            <a:r>
              <a:rPr lang="cs-CZ" b="1" i="1" u="sng" dirty="0"/>
              <a:t>k provedení (implementaci) aktů sekundárního práva </a:t>
            </a:r>
            <a:r>
              <a:rPr lang="cs-CZ" dirty="0"/>
              <a:t>v případech, kdy je implementace předpisu nutná na unijní úrovni (označení </a:t>
            </a:r>
            <a:r>
              <a:rPr lang="cs-CZ" b="1" i="1" dirty="0">
                <a:solidFill>
                  <a:srgbClr val="C00000"/>
                </a:solidFill>
              </a:rPr>
              <a:t>„prováděcí“</a:t>
            </a:r>
            <a:r>
              <a:rPr lang="cs-CZ" dirty="0">
                <a:solidFill>
                  <a:srgbClr val="C00000"/>
                </a:solidFill>
              </a:rPr>
              <a:t>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9641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cs-CZ" b="1" dirty="0"/>
              <a:t>Nelegislativní právní akty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Výše </a:t>
            </a:r>
            <a:r>
              <a:rPr lang="cs-CZ" dirty="0"/>
              <a:t>uvedené akty přijímány postupem zvaným </a:t>
            </a:r>
            <a:r>
              <a:rPr lang="cs-CZ" b="1" dirty="0" err="1"/>
              <a:t>komitologie</a:t>
            </a:r>
            <a:r>
              <a:rPr lang="cs-CZ" dirty="0"/>
              <a:t> </a:t>
            </a:r>
          </a:p>
          <a:p>
            <a:r>
              <a:rPr lang="cs-CZ" dirty="0"/>
              <a:t>V rámci tohoto postupu </a:t>
            </a:r>
            <a:r>
              <a:rPr lang="cs-CZ" b="1" i="1" dirty="0">
                <a:solidFill>
                  <a:srgbClr val="C00000"/>
                </a:solidFill>
              </a:rPr>
              <a:t>členské státy dohlíží nad normotvornou činností Komise prostřednictvím „pracovních“ výborů,</a:t>
            </a:r>
            <a:r>
              <a:rPr lang="cs-CZ" dirty="0"/>
              <a:t> z nichž některé mají pravomoc zabránit přijetí právního aktu Komise. Existuje přitom i tzv. odvolací výbor, který řeší případy, kdy nedojde ke shodě na pracovní úrovni. </a:t>
            </a:r>
          </a:p>
          <a:p>
            <a:r>
              <a:rPr lang="cs-CZ" dirty="0"/>
              <a:t>Nařízení č. 182/2011, kterým se stanoví pravidla a obecné zásady způsobu, jakým členské státy kontrolují Komisi při výkonu prováděcích pravomocí – tzv. </a:t>
            </a:r>
            <a:r>
              <a:rPr lang="cs-CZ" dirty="0" err="1"/>
              <a:t>komitologické</a:t>
            </a:r>
            <a:r>
              <a:rPr lang="cs-CZ" dirty="0"/>
              <a:t> nařízení. </a:t>
            </a:r>
          </a:p>
          <a:p>
            <a:r>
              <a:rPr lang="cs-CZ" dirty="0"/>
              <a:t>I nelegislativní akty se </a:t>
            </a:r>
            <a:r>
              <a:rPr lang="cs-CZ" b="1" dirty="0"/>
              <a:t>vyhlašují</a:t>
            </a:r>
            <a:r>
              <a:rPr lang="cs-CZ" dirty="0"/>
              <a:t> v Úředním věstníku Evropské unie.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8375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cs-CZ" dirty="0" err="1" smtClean="0"/>
              <a:t>Komitologie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293096"/>
            <a:ext cx="6400800" cy="648072"/>
          </a:xfrm>
          <a:solidFill>
            <a:srgbClr val="FFFF66"/>
          </a:solidFill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Prováděcí pravomoci Komise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7148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cs-CZ" dirty="0" smtClean="0"/>
              <a:t>Pojem „</a:t>
            </a:r>
            <a:r>
              <a:rPr lang="cs-CZ" dirty="0" err="1" smtClean="0"/>
              <a:t>komitologie</a:t>
            </a:r>
            <a:r>
              <a:rPr lang="cs-CZ" dirty="0" smtClean="0"/>
              <a:t>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FFFFCC"/>
          </a:solidFill>
        </p:spPr>
        <p:txBody>
          <a:bodyPr>
            <a:normAutofit lnSpcReduction="10000"/>
          </a:bodyPr>
          <a:lstStyle/>
          <a:p>
            <a:r>
              <a:rPr lang="cs-CZ" b="1" dirty="0" smtClean="0"/>
              <a:t>Způsob</a:t>
            </a:r>
            <a:r>
              <a:rPr lang="cs-CZ" b="1" dirty="0"/>
              <a:t>, jakým Komise vykonává </a:t>
            </a:r>
            <a:r>
              <a:rPr lang="cs-CZ" b="1" u="sng" dirty="0"/>
              <a:t>prováděcí pravomoci</a:t>
            </a:r>
            <a:r>
              <a:rPr lang="cs-CZ" u="sng" dirty="0"/>
              <a:t>,</a:t>
            </a:r>
            <a:r>
              <a:rPr lang="cs-CZ" dirty="0"/>
              <a:t> které jí svěřily zákonodárné orgány EU, </a:t>
            </a:r>
            <a:r>
              <a:rPr lang="cs-CZ" b="1" dirty="0"/>
              <a:t>s pomocí výborů</a:t>
            </a:r>
            <a:r>
              <a:rPr lang="cs-CZ" dirty="0"/>
              <a:t> složených ze zástupců členských států Unie.</a:t>
            </a:r>
          </a:p>
          <a:p>
            <a:r>
              <a:rPr lang="cs-CZ" dirty="0"/>
              <a:t>Útvary Komise předkládají těmto výborům návrhy prováděcích aktů, aby tak získaly jejich </a:t>
            </a:r>
            <a:r>
              <a:rPr lang="cs-CZ" b="1" dirty="0"/>
              <a:t>stanovisko.</a:t>
            </a:r>
          </a:p>
          <a:p>
            <a:r>
              <a:rPr lang="cs-CZ" u="sng" dirty="0">
                <a:hlinkClick r:id="rId2"/>
              </a:rPr>
              <a:t>nařízení Evropského parlamentu a Rady č. 182/2011</a:t>
            </a: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0693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cs-CZ" dirty="0" smtClean="0"/>
              <a:t>Výbory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FFFFCC"/>
          </a:solidFill>
        </p:spPr>
        <p:txBody>
          <a:bodyPr>
            <a:normAutofit fontScale="85000" lnSpcReduction="20000"/>
          </a:bodyPr>
          <a:lstStyle/>
          <a:p>
            <a:r>
              <a:rPr lang="cs-CZ" dirty="0">
                <a:solidFill>
                  <a:srgbClr val="C00000"/>
                </a:solidFill>
              </a:rPr>
              <a:t>Výbory</a:t>
            </a:r>
            <a:r>
              <a:rPr lang="cs-CZ" dirty="0"/>
              <a:t> </a:t>
            </a:r>
            <a:r>
              <a:rPr lang="cs-CZ" dirty="0" err="1"/>
              <a:t>komitologie</a:t>
            </a:r>
            <a:r>
              <a:rPr lang="cs-CZ" dirty="0"/>
              <a:t> </a:t>
            </a:r>
            <a:r>
              <a:rPr lang="cs-CZ" b="1" dirty="0"/>
              <a:t>jsou Komisi nápomocny při výkonu prováděcích pravomocí</a:t>
            </a:r>
            <a:r>
              <a:rPr lang="cs-CZ" dirty="0"/>
              <a:t> tím, že </a:t>
            </a:r>
            <a:r>
              <a:rPr lang="cs-CZ" b="1" dirty="0"/>
              <a:t>vydávají stanoviska </a:t>
            </a:r>
            <a:r>
              <a:rPr lang="cs-CZ" dirty="0"/>
              <a:t>k návrhům prováděcích aktů před jejich přijetím.</a:t>
            </a:r>
          </a:p>
          <a:p>
            <a:r>
              <a:rPr lang="cs-CZ" dirty="0"/>
              <a:t>Zasedají v nich </a:t>
            </a:r>
            <a:r>
              <a:rPr lang="cs-CZ" b="1" dirty="0">
                <a:solidFill>
                  <a:srgbClr val="C00000"/>
                </a:solidFill>
              </a:rPr>
              <a:t>zástupci všech členských států EU </a:t>
            </a:r>
            <a:r>
              <a:rPr lang="cs-CZ" dirty="0"/>
              <a:t>a předsedá jim zástupce Komise.</a:t>
            </a:r>
          </a:p>
          <a:p>
            <a:r>
              <a:rPr lang="cs-CZ" b="1" dirty="0"/>
              <a:t>Výbory se zřizují na základě nařízení, směrnic </a:t>
            </a:r>
            <a:r>
              <a:rPr lang="cs-CZ" dirty="0"/>
              <a:t>nebo rozhodnutí přijatých zákonodárnými orgány EU („základní právní akty“) </a:t>
            </a:r>
            <a:r>
              <a:rPr lang="cs-CZ" dirty="0" smtClean="0">
                <a:solidFill>
                  <a:srgbClr val="C00000"/>
                </a:solidFill>
              </a:rPr>
              <a:t>Základní </a:t>
            </a:r>
            <a:r>
              <a:rPr lang="cs-CZ" dirty="0">
                <a:solidFill>
                  <a:srgbClr val="C00000"/>
                </a:solidFill>
              </a:rPr>
              <a:t>právní akt určí obsah a rozsah prováděcích pravomocí a stanoví typ postupu projednávání,</a:t>
            </a:r>
            <a:r>
              <a:rPr lang="cs-CZ" dirty="0"/>
              <a:t> který bude v daném případě použit.</a:t>
            </a:r>
          </a:p>
          <a:p>
            <a:r>
              <a:rPr lang="cs-CZ" dirty="0" smtClean="0"/>
              <a:t>Zasedání výborů několikrát ročně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50116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cs-CZ" dirty="0" smtClean="0"/>
              <a:t>Způsob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FFFFCC"/>
          </a:solidFill>
        </p:spPr>
        <p:txBody>
          <a:bodyPr>
            <a:normAutofit fontScale="85000" lnSpcReduction="20000"/>
          </a:bodyPr>
          <a:lstStyle/>
          <a:p>
            <a:r>
              <a:rPr lang="cs-CZ" b="1" dirty="0"/>
              <a:t>Před každým zasedáním </a:t>
            </a:r>
            <a:r>
              <a:rPr lang="cs-CZ" dirty="0"/>
              <a:t>zašle Komise příslušným orgánům členských států pozvánku, pořad jednání a návrh prováděcího aktu. </a:t>
            </a:r>
            <a:endParaRPr lang="cs-CZ" dirty="0" smtClean="0"/>
          </a:p>
          <a:p>
            <a:r>
              <a:rPr lang="cs-CZ" b="1" dirty="0" smtClean="0"/>
              <a:t>Po </a:t>
            </a:r>
            <a:r>
              <a:rPr lang="cs-CZ" b="1" dirty="0"/>
              <a:t>zasedání </a:t>
            </a:r>
            <a:r>
              <a:rPr lang="cs-CZ" dirty="0"/>
              <a:t>zveřejní Komise v rejstříku postupů projednávání výsledky hlasování a stručný zápis ze zasedání.</a:t>
            </a:r>
          </a:p>
          <a:p>
            <a:r>
              <a:rPr lang="cs-CZ" b="1" dirty="0">
                <a:solidFill>
                  <a:srgbClr val="C00000"/>
                </a:solidFill>
              </a:rPr>
              <a:t>Dohled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/>
              <a:t>nad tím, jakým způsobem Komise vykonává své prováděcí pravomoci, uskutečňují </a:t>
            </a:r>
            <a:r>
              <a:rPr lang="cs-CZ" b="1" dirty="0">
                <a:solidFill>
                  <a:srgbClr val="C00000"/>
                </a:solidFill>
              </a:rPr>
              <a:t>pouze členské státy. </a:t>
            </a:r>
            <a:r>
              <a:rPr lang="cs-CZ" dirty="0"/>
              <a:t>Evropský parlament a Rada mají v rámci všech postupů všeobecné </a:t>
            </a:r>
            <a:r>
              <a:rPr lang="cs-CZ" b="1" dirty="0"/>
              <a:t>právo na informace</a:t>
            </a:r>
            <a:r>
              <a:rPr lang="cs-CZ" dirty="0"/>
              <a:t> o činnosti výborů a také </a:t>
            </a:r>
            <a:r>
              <a:rPr lang="cs-CZ" b="1" dirty="0"/>
              <a:t>právo na přezkoumání</a:t>
            </a:r>
            <a:r>
              <a:rPr lang="cs-CZ" dirty="0"/>
              <a:t> </a:t>
            </a:r>
            <a:r>
              <a:rPr lang="cs-CZ" b="1" dirty="0"/>
              <a:t>návrhů prováděcích aktů založených na </a:t>
            </a:r>
            <a:r>
              <a:rPr lang="cs-CZ" b="1" dirty="0" smtClean="0"/>
              <a:t>běžné („řádné“) legislativě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81216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cs-CZ" dirty="0" smtClean="0"/>
              <a:t>Odvolací výbor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FFFFCC"/>
          </a:solidFill>
        </p:spPr>
        <p:txBody>
          <a:bodyPr>
            <a:normAutofit fontScale="92500" lnSpcReduction="10000"/>
          </a:bodyPr>
          <a:lstStyle/>
          <a:p>
            <a:r>
              <a:rPr lang="cs-CZ" dirty="0"/>
              <a:t>V některých zvláštních případech se </a:t>
            </a:r>
            <a:r>
              <a:rPr lang="cs-CZ" dirty="0" smtClean="0"/>
              <a:t>Komise </a:t>
            </a:r>
            <a:r>
              <a:rPr lang="cs-CZ" b="1" u="sng" dirty="0" smtClean="0"/>
              <a:t>může </a:t>
            </a:r>
            <a:r>
              <a:rPr lang="cs-CZ" dirty="0"/>
              <a:t>s návrhem prováděcího aktu obrátit na tzv. </a:t>
            </a:r>
            <a:r>
              <a:rPr lang="cs-CZ" dirty="0">
                <a:solidFill>
                  <a:srgbClr val="C00000"/>
                </a:solidFill>
              </a:rPr>
              <a:t>odvolací výbor </a:t>
            </a:r>
            <a:r>
              <a:rPr lang="cs-CZ" dirty="0"/>
              <a:t>(a to zejména v případě, že výbor, který byl na základě základního právního aktu konzultován, </a:t>
            </a:r>
            <a:r>
              <a:rPr lang="cs-CZ" b="1" dirty="0"/>
              <a:t>hlasoval proti návrhu</a:t>
            </a:r>
            <a:r>
              <a:rPr lang="cs-CZ" dirty="0"/>
              <a:t>).</a:t>
            </a:r>
          </a:p>
          <a:p>
            <a:r>
              <a:rPr lang="cs-CZ" dirty="0"/>
              <a:t>Odvolacímu výboru předsedá zástupce Komise. Jedná se o výbor </a:t>
            </a:r>
            <a:r>
              <a:rPr lang="cs-CZ" dirty="0" err="1"/>
              <a:t>komitologie</a:t>
            </a:r>
            <a:r>
              <a:rPr lang="cs-CZ" dirty="0"/>
              <a:t>, i když se skládá ze zástupců </a:t>
            </a:r>
            <a:r>
              <a:rPr lang="cs-CZ" b="1" dirty="0"/>
              <a:t>na vyšší úrovni. </a:t>
            </a:r>
            <a:r>
              <a:rPr lang="cs-CZ" dirty="0"/>
              <a:t>Jeho účelem je </a:t>
            </a:r>
            <a:r>
              <a:rPr lang="cs-CZ" dirty="0">
                <a:solidFill>
                  <a:srgbClr val="C00000"/>
                </a:solidFill>
              </a:rPr>
              <a:t>znovu posoudit návrh prováděcího aktu</a:t>
            </a:r>
            <a:r>
              <a:rPr lang="cs-CZ" dirty="0"/>
              <a:t> a v případě potřeby učinit změny.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333141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B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350</Words>
  <Application>Microsoft Office PowerPoint</Application>
  <PresentationFormat>Předvádění na obrazovce (4:3)</PresentationFormat>
  <Paragraphs>33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Bernard MT Condensed</vt:lpstr>
      <vt:lpstr>Calibri</vt:lpstr>
      <vt:lpstr>Motiv systému Office</vt:lpstr>
      <vt:lpstr>k o m i s e</vt:lpstr>
      <vt:lpstr>Nelegislativní právní akty </vt:lpstr>
      <vt:lpstr>Nelegislativní právní akty </vt:lpstr>
      <vt:lpstr>Komitologie</vt:lpstr>
      <vt:lpstr>Pojem „komitologie“</vt:lpstr>
      <vt:lpstr>Výbory</vt:lpstr>
      <vt:lpstr>Způsob práce</vt:lpstr>
      <vt:lpstr>Odvolací výbor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Komitologie</dc:title>
  <dc:creator>Vladimír Týč</dc:creator>
  <cp:lastModifiedBy>Vladimír Týč</cp:lastModifiedBy>
  <cp:revision>6</cp:revision>
  <dcterms:created xsi:type="dcterms:W3CDTF">2014-03-20T07:45:32Z</dcterms:created>
  <dcterms:modified xsi:type="dcterms:W3CDTF">2018-04-04T13:56:46Z</dcterms:modified>
</cp:coreProperties>
</file>