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6"/>
  </p:notesMasterIdLst>
  <p:sldIdLst>
    <p:sldId id="256" r:id="rId2"/>
    <p:sldId id="258" r:id="rId3"/>
    <p:sldId id="263" r:id="rId4"/>
    <p:sldId id="264" r:id="rId5"/>
    <p:sldId id="266" r:id="rId6"/>
    <p:sldId id="267" r:id="rId7"/>
    <p:sldId id="268" r:id="rId8"/>
    <p:sldId id="269" r:id="rId9"/>
    <p:sldId id="271" r:id="rId10"/>
    <p:sldId id="272" r:id="rId11"/>
    <p:sldId id="273" r:id="rId12"/>
    <p:sldId id="274" r:id="rId13"/>
    <p:sldId id="275" r:id="rId14"/>
    <p:sldId id="276" r:id="rId15"/>
    <p:sldId id="277" r:id="rId16"/>
    <p:sldId id="278" r:id="rId17"/>
    <p:sldId id="279" r:id="rId18"/>
    <p:sldId id="280" r:id="rId19"/>
    <p:sldId id="261" r:id="rId20"/>
    <p:sldId id="262" r:id="rId21"/>
    <p:sldId id="281" r:id="rId22"/>
    <p:sldId id="257" r:id="rId23"/>
    <p:sldId id="260" r:id="rId24"/>
    <p:sldId id="25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02/04/2017</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4/2/17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4/2/17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4/2/17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law</a:t>
            </a:r>
            <a:endParaRPr lang="en-GB" dirty="0"/>
          </a:p>
        </p:txBody>
      </p:sp>
      <p:sp>
        <p:nvSpPr>
          <p:cNvPr id="3" name="Podnadpis 2"/>
          <p:cNvSpPr>
            <a:spLocks noGrp="1"/>
          </p:cNvSpPr>
          <p:nvPr>
            <p:ph type="subTitle" idx="1"/>
          </p:nvPr>
        </p:nvSpPr>
        <p:spPr/>
        <p:txBody>
          <a:bodyPr>
            <a:normAutofit/>
          </a:bodyPr>
          <a:lstStyle/>
          <a:p>
            <a:r>
              <a:rPr lang="en-GB" dirty="0" smtClean="0"/>
              <a:t>Direction to Banking Union</a:t>
            </a:r>
            <a:endParaRPr lang="en-GB" dirty="0"/>
          </a:p>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rulebook</a:t>
            </a:r>
          </a:p>
        </p:txBody>
      </p:sp>
      <p:sp>
        <p:nvSpPr>
          <p:cNvPr id="3" name="Zástupný symbol pro obsah 2"/>
          <p:cNvSpPr>
            <a:spLocks noGrp="1"/>
          </p:cNvSpPr>
          <p:nvPr>
            <p:ph idx="1"/>
          </p:nvPr>
        </p:nvSpPr>
        <p:spPr/>
        <p:txBody>
          <a:bodyPr/>
          <a:lstStyle/>
          <a:p>
            <a:pPr algn="just"/>
            <a:r>
              <a:rPr lang="en-US" dirty="0"/>
              <a:t>The Single Rulebook aims to provide a single set of </a:t>
            </a:r>
            <a:r>
              <a:rPr lang="en-US" dirty="0" err="1"/>
              <a:t>harmonised</a:t>
            </a:r>
            <a:r>
              <a:rPr lang="en-US" dirty="0"/>
              <a:t> prudential rules which institutions throughout the EU must respect. The term Single Rulebook was coined in 2009 by the European Council in order to refer to the aim of a unified regulatory framework for the EU financial sector that would complete the single market in financial services. This will ensure uniform application of Basel III in all Member States. It will close regulatory loopholes and will thus contribute to a more effective functioning of the Single Market</a:t>
            </a:r>
            <a:r>
              <a:rPr lang="en-US" dirty="0" smtClean="0"/>
              <a:t>.</a:t>
            </a:r>
          </a:p>
          <a:p>
            <a:pPr algn="just"/>
            <a:r>
              <a:rPr lang="en-US" dirty="0" smtClean="0"/>
              <a:t>N</a:t>
            </a:r>
            <a:r>
              <a:rPr lang="cs-CZ" dirty="0" err="1" smtClean="0"/>
              <a:t>ot</a:t>
            </a:r>
            <a:r>
              <a:rPr lang="cs-CZ" dirty="0" smtClean="0"/>
              <a:t> </a:t>
            </a:r>
            <a:r>
              <a:rPr lang="cs-CZ" dirty="0" err="1" smtClean="0"/>
              <a:t>complete</a:t>
            </a:r>
            <a:r>
              <a:rPr lang="cs-CZ" dirty="0" smtClean="0"/>
              <a:t> </a:t>
            </a:r>
            <a:r>
              <a:rPr lang="cs-CZ" dirty="0" err="1" smtClean="0"/>
              <a:t>harmonisation</a:t>
            </a:r>
            <a:r>
              <a:rPr lang="cs-CZ" dirty="0" smtClean="0"/>
              <a:t> </a:t>
            </a:r>
            <a:r>
              <a:rPr lang="cs-CZ" dirty="0" err="1" smtClean="0"/>
              <a:t>for</a:t>
            </a:r>
            <a:r>
              <a:rPr lang="cs-CZ" dirty="0" smtClean="0"/>
              <a:t> </a:t>
            </a:r>
            <a:r>
              <a:rPr lang="cs-CZ" dirty="0" err="1" smtClean="0"/>
              <a:t>financial</a:t>
            </a:r>
            <a:r>
              <a:rPr lang="cs-CZ" dirty="0" smtClean="0"/>
              <a:t> </a:t>
            </a:r>
            <a:r>
              <a:rPr lang="cs-CZ" dirty="0" err="1" smtClean="0"/>
              <a:t>institution</a:t>
            </a:r>
            <a:endParaRPr lang="en-GB" dirty="0"/>
          </a:p>
        </p:txBody>
      </p:sp>
    </p:spTree>
    <p:extLst>
      <p:ext uri="{BB962C8B-B14F-4D97-AF65-F5344CB8AC3E}">
        <p14:creationId xmlns:p14="http://schemas.microsoft.com/office/powerpoint/2010/main" val="2453684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Tools </a:t>
            </a:r>
            <a:r>
              <a:rPr lang="en-GB" dirty="0"/>
              <a:t>– </a:t>
            </a:r>
            <a:r>
              <a:rPr lang="en-GB" dirty="0" smtClean="0"/>
              <a:t>Quasi regulatory</a:t>
            </a:r>
            <a:endParaRPr lang="en-GB" dirty="0"/>
          </a:p>
        </p:txBody>
      </p:sp>
      <p:sp>
        <p:nvSpPr>
          <p:cNvPr id="3" name="Zástupný symbol pro obsah 2"/>
          <p:cNvSpPr>
            <a:spLocks noGrp="1"/>
          </p:cNvSpPr>
          <p:nvPr>
            <p:ph idx="1"/>
          </p:nvPr>
        </p:nvSpPr>
        <p:spPr/>
        <p:txBody>
          <a:bodyPr>
            <a:normAutofit fontScale="92500" lnSpcReduction="20000"/>
          </a:bodyPr>
          <a:lstStyle/>
          <a:p>
            <a:r>
              <a:rPr lang="en-GB" b="1" dirty="0"/>
              <a:t>Recommendations and guidelines ensuring the common and consistent application of Union law</a:t>
            </a:r>
            <a:r>
              <a:rPr lang="en-US" b="1" dirty="0"/>
              <a:t> </a:t>
            </a:r>
            <a:r>
              <a:rPr lang="cs-CZ" dirty="0" smtClean="0"/>
              <a:t/>
            </a:r>
            <a:br>
              <a:rPr lang="cs-CZ" dirty="0" smtClean="0"/>
            </a:br>
            <a:r>
              <a:rPr lang="cs-CZ" dirty="0" smtClean="0"/>
              <a:t>	</a:t>
            </a:r>
            <a:r>
              <a:rPr lang="en-GB" dirty="0"/>
              <a:t> ESAs can address these to national supervisory authorities as well as to </a:t>
            </a:r>
            <a:r>
              <a:rPr lang="en-GB" dirty="0" smtClean="0"/>
              <a:t>	individual </a:t>
            </a:r>
            <a:r>
              <a:rPr lang="en-GB" dirty="0"/>
              <a:t>financial institutions</a:t>
            </a:r>
            <a:r>
              <a:rPr lang="en-US" dirty="0"/>
              <a:t> </a:t>
            </a:r>
            <a:endParaRPr lang="en-GB" dirty="0"/>
          </a:p>
          <a:p>
            <a:pPr algn="just"/>
            <a:r>
              <a:rPr lang="cs-CZ" b="1" dirty="0" err="1"/>
              <a:t>Preparation</a:t>
            </a:r>
            <a:r>
              <a:rPr lang="cs-CZ" b="1" dirty="0"/>
              <a:t> </a:t>
            </a:r>
            <a:r>
              <a:rPr lang="cs-CZ" b="1" dirty="0" err="1"/>
              <a:t>of</a:t>
            </a:r>
            <a:r>
              <a:rPr lang="cs-CZ" b="1" dirty="0"/>
              <a:t> </a:t>
            </a:r>
            <a:r>
              <a:rPr lang="cs-CZ" b="1" dirty="0" err="1"/>
              <a:t>regulatory</a:t>
            </a:r>
            <a:r>
              <a:rPr lang="cs-CZ" b="1" dirty="0"/>
              <a:t> and </a:t>
            </a:r>
            <a:r>
              <a:rPr lang="cs-CZ" b="1" dirty="0" err="1"/>
              <a:t>implementing</a:t>
            </a:r>
            <a:r>
              <a:rPr lang="cs-CZ" b="1" dirty="0"/>
              <a:t> </a:t>
            </a:r>
            <a:r>
              <a:rPr lang="cs-CZ" b="1" dirty="0" err="1"/>
              <a:t>technical</a:t>
            </a:r>
            <a:r>
              <a:rPr lang="cs-CZ" b="1" dirty="0"/>
              <a:t> </a:t>
            </a:r>
            <a:r>
              <a:rPr lang="cs-CZ" b="1" dirty="0" err="1" smtClean="0"/>
              <a:t>standards</a:t>
            </a:r>
            <a:r>
              <a:rPr lang="en-GB" b="1" dirty="0"/>
              <a:t> </a:t>
            </a:r>
            <a:endParaRPr lang="en-GB" b="1" dirty="0" smtClean="0"/>
          </a:p>
          <a:p>
            <a:pPr algn="just"/>
            <a:r>
              <a:rPr lang="en-GB" dirty="0" smtClean="0"/>
              <a:t>ensure </a:t>
            </a:r>
            <a:r>
              <a:rPr lang="en-GB" dirty="0"/>
              <a:t>uniform and consistent implementation of Union law without making legislative changes. Regulatory norms supplement or amend legal norms, but only those particularities which are not essential.</a:t>
            </a:r>
            <a:r>
              <a:rPr lang="cs-CZ" dirty="0"/>
              <a:t> </a:t>
            </a:r>
            <a:endParaRPr lang="cs-CZ" dirty="0" smtClean="0"/>
          </a:p>
          <a:p>
            <a:pPr algn="just"/>
            <a:r>
              <a:rPr lang="en-GB" dirty="0" smtClean="0"/>
              <a:t>ESAs </a:t>
            </a:r>
            <a:r>
              <a:rPr lang="en-GB" dirty="0"/>
              <a:t>‘only’ process norm proposals for the European Commission, which is the institution that decides whether they are accepted or rejected. Likewise, ESAs ‘only’ issue non-binding recommendations and guidelines; hence the label ‘quasi’—in fact, ESA bodies do not have any legislative power</a:t>
            </a:r>
            <a:r>
              <a:rPr lang="en-US" dirty="0"/>
              <a:t> </a:t>
            </a:r>
          </a:p>
          <a:p>
            <a:pPr algn="just"/>
            <a:endParaRPr lang="en-GB" dirty="0"/>
          </a:p>
        </p:txBody>
      </p:sp>
    </p:spTree>
    <p:extLst>
      <p:ext uri="{BB962C8B-B14F-4D97-AF65-F5344CB8AC3E}">
        <p14:creationId xmlns:p14="http://schemas.microsoft.com/office/powerpoint/2010/main" val="221335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Supervisory power</a:t>
            </a:r>
            <a:endParaRPr lang="en-GB" dirty="0"/>
          </a:p>
        </p:txBody>
      </p:sp>
      <p:sp>
        <p:nvSpPr>
          <p:cNvPr id="3" name="Zástupný symbol pro obsah 2"/>
          <p:cNvSpPr>
            <a:spLocks noGrp="1"/>
          </p:cNvSpPr>
          <p:nvPr>
            <p:ph idx="1"/>
          </p:nvPr>
        </p:nvSpPr>
        <p:spPr>
          <a:xfrm>
            <a:off x="2231136" y="2638044"/>
            <a:ext cx="7729728" cy="4090302"/>
          </a:xfrm>
        </p:spPr>
        <p:txBody>
          <a:bodyPr>
            <a:normAutofit/>
          </a:bodyPr>
          <a:lstStyle/>
          <a:p>
            <a:pPr marL="0" indent="0">
              <a:buNone/>
            </a:pPr>
            <a:r>
              <a:rPr lang="en-GB" b="1" dirty="0"/>
              <a:t>Union law enforcement – binding individual decisions </a:t>
            </a:r>
            <a:endParaRPr lang="en-US" dirty="0"/>
          </a:p>
          <a:p>
            <a:pPr marL="0" indent="0" algn="just">
              <a:buNone/>
            </a:pPr>
            <a:r>
              <a:rPr lang="en-GB" dirty="0"/>
              <a:t>these decisions do not overturn decisions of national supervisors; they employ the direct impact effect (as is characteristic of Union law</a:t>
            </a:r>
            <a:r>
              <a:rPr lang="en-GB"/>
              <a:t>) </a:t>
            </a:r>
            <a:r>
              <a:rPr lang="en-GB" smtClean="0"/>
              <a:t>according </a:t>
            </a:r>
            <a:r>
              <a:rPr lang="en-GB" dirty="0"/>
              <a:t>to the ESA Regulation, they are given priority over all the previous decisions made by relevant bodies in that particular case</a:t>
            </a:r>
            <a:r>
              <a:rPr lang="en-US" dirty="0"/>
              <a:t> </a:t>
            </a:r>
            <a:endParaRPr lang="en-US" dirty="0" smtClean="0"/>
          </a:p>
          <a:p>
            <a:pPr marL="0" indent="0" algn="just">
              <a:buNone/>
            </a:pPr>
            <a:r>
              <a:rPr lang="en-GB" dirty="0"/>
              <a:t>	</a:t>
            </a:r>
            <a:r>
              <a:rPr lang="en-GB" dirty="0" smtClean="0"/>
              <a:t>when:</a:t>
            </a:r>
            <a:endParaRPr lang="en-GB" dirty="0"/>
          </a:p>
          <a:p>
            <a:pPr marL="0" indent="0" algn="just">
              <a:buNone/>
            </a:pPr>
            <a:r>
              <a:rPr lang="en-GB" dirty="0" smtClean="0"/>
              <a:t>recommendations </a:t>
            </a:r>
            <a:r>
              <a:rPr lang="en-GB" dirty="0"/>
              <a:t>for the national supervisory authorities in case of a breach of Union law</a:t>
            </a:r>
            <a:r>
              <a:rPr lang="en-US" dirty="0"/>
              <a:t> </a:t>
            </a:r>
            <a:endParaRPr lang="en-US" dirty="0" smtClean="0"/>
          </a:p>
          <a:p>
            <a:pPr marL="0" indent="0" algn="just">
              <a:buNone/>
            </a:pPr>
            <a:r>
              <a:rPr lang="en-GB" dirty="0"/>
              <a:t>Last-resort decisions addressed to financial institutions</a:t>
            </a:r>
            <a:r>
              <a:rPr lang="en-GB" dirty="0" smtClean="0"/>
              <a:t>; </a:t>
            </a:r>
            <a:endParaRPr lang="en-GB" dirty="0"/>
          </a:p>
          <a:p>
            <a:pPr marL="0" indent="0" algn="just">
              <a:buNone/>
            </a:pPr>
            <a:r>
              <a:rPr lang="en-GB" dirty="0"/>
              <a:t>Legally binding decisions reached during mediating disputes between national supervisory authorities</a:t>
            </a:r>
          </a:p>
        </p:txBody>
      </p:sp>
    </p:spTree>
    <p:extLst>
      <p:ext uri="{BB962C8B-B14F-4D97-AF65-F5344CB8AC3E}">
        <p14:creationId xmlns:p14="http://schemas.microsoft.com/office/powerpoint/2010/main" val="222789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What about national supervisory authority ?</a:t>
            </a:r>
            <a:endParaRPr lang="en-GB" dirty="0"/>
          </a:p>
        </p:txBody>
      </p:sp>
      <p:sp>
        <p:nvSpPr>
          <p:cNvPr id="3" name="Zástupný symbol pro obsah 2"/>
          <p:cNvSpPr>
            <a:spLocks noGrp="1"/>
          </p:cNvSpPr>
          <p:nvPr>
            <p:ph idx="1"/>
          </p:nvPr>
        </p:nvSpPr>
        <p:spPr>
          <a:xfrm>
            <a:off x="2231136" y="2638044"/>
            <a:ext cx="7729728" cy="3558040"/>
          </a:xfrm>
        </p:spPr>
        <p:txBody>
          <a:bodyPr>
            <a:normAutofit/>
          </a:bodyPr>
          <a:lstStyle/>
          <a:p>
            <a:r>
              <a:rPr lang="en-GB" dirty="0"/>
              <a:t>we might ask whether the </a:t>
            </a:r>
            <a:r>
              <a:rPr lang="en-GB" dirty="0" smtClean="0"/>
              <a:t>NSA </a:t>
            </a:r>
            <a:r>
              <a:rPr lang="en-GB" dirty="0"/>
              <a:t>should enforce the decisions it did not make (they were made by ESAs). </a:t>
            </a:r>
            <a:endParaRPr lang="en-GB" dirty="0" smtClean="0"/>
          </a:p>
          <a:p>
            <a:r>
              <a:rPr lang="en-GB" dirty="0" smtClean="0"/>
              <a:t>A</a:t>
            </a:r>
            <a:r>
              <a:rPr lang="cs-CZ" dirty="0" err="1" smtClean="0"/>
              <a:t>rt</a:t>
            </a:r>
            <a:r>
              <a:rPr lang="cs-CZ" dirty="0" smtClean="0"/>
              <a:t>. 291 par. </a:t>
            </a:r>
            <a:r>
              <a:rPr lang="cs-CZ" dirty="0"/>
              <a:t>1</a:t>
            </a:r>
            <a:r>
              <a:rPr lang="cs-CZ" b="1" dirty="0"/>
              <a:t> </a:t>
            </a:r>
            <a:r>
              <a:rPr lang="cs-CZ" dirty="0" err="1" smtClean="0"/>
              <a:t>of</a:t>
            </a:r>
            <a:r>
              <a:rPr lang="cs-CZ" b="1" dirty="0" smtClean="0"/>
              <a:t> </a:t>
            </a:r>
            <a:r>
              <a:rPr lang="en-GB" dirty="0" smtClean="0"/>
              <a:t>TFEU - says </a:t>
            </a:r>
            <a:r>
              <a:rPr lang="en-GB" dirty="0"/>
              <a:t>that member countries are obliged to take any internal legal measures necessary to adopt binding Union acts</a:t>
            </a:r>
            <a:r>
              <a:rPr lang="en-US" dirty="0"/>
              <a:t> </a:t>
            </a:r>
            <a:r>
              <a:rPr lang="cs-CZ" dirty="0" smtClean="0"/>
              <a:t>. </a:t>
            </a:r>
            <a:endParaRPr lang="en-GB" dirty="0"/>
          </a:p>
          <a:p>
            <a:r>
              <a:rPr lang="en-GB" dirty="0"/>
              <a:t>Decisions issued by ESAs are, as a matter of fact, specification of obligations stated in the Union directive on the basis of which it is </a:t>
            </a:r>
            <a:r>
              <a:rPr lang="en-GB" dirty="0" smtClean="0"/>
              <a:t>issued. To </a:t>
            </a:r>
            <a:r>
              <a:rPr lang="en-GB" dirty="0"/>
              <a:t>breach </a:t>
            </a:r>
            <a:r>
              <a:rPr lang="en-GB" dirty="0" smtClean="0"/>
              <a:t>ESA </a:t>
            </a:r>
            <a:r>
              <a:rPr lang="en-GB" dirty="0"/>
              <a:t>decision is simultaneously a breach of the directive, the observance of which the </a:t>
            </a:r>
            <a:r>
              <a:rPr lang="en-GB" dirty="0" smtClean="0"/>
              <a:t>NSA </a:t>
            </a:r>
            <a:r>
              <a:rPr lang="en-GB" dirty="0"/>
              <a:t>checks. </a:t>
            </a:r>
            <a:endParaRPr lang="en-GB" dirty="0" smtClean="0"/>
          </a:p>
          <a:p>
            <a:r>
              <a:rPr lang="en-GB" dirty="0" smtClean="0"/>
              <a:t>If </a:t>
            </a:r>
            <a:r>
              <a:rPr lang="en-GB" dirty="0"/>
              <a:t>individual ESAs’ decisions are breached, the </a:t>
            </a:r>
            <a:r>
              <a:rPr lang="en-GB" dirty="0" smtClean="0"/>
              <a:t>NSA </a:t>
            </a:r>
            <a:r>
              <a:rPr lang="en-GB" dirty="0"/>
              <a:t>is authorised to impose sanctions according to </a:t>
            </a:r>
            <a:r>
              <a:rPr lang="en-GB" dirty="0" smtClean="0"/>
              <a:t>national law</a:t>
            </a:r>
            <a:r>
              <a:rPr lang="en-GB" dirty="0"/>
              <a:t>’</a:t>
            </a:r>
          </a:p>
        </p:txBody>
      </p:sp>
    </p:spTree>
    <p:extLst>
      <p:ext uri="{BB962C8B-B14F-4D97-AF65-F5344CB8AC3E}">
        <p14:creationId xmlns:p14="http://schemas.microsoft.com/office/powerpoint/2010/main" val="1559830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896453"/>
            <a:ext cx="7729728" cy="1188720"/>
          </a:xfrm>
        </p:spPr>
        <p:txBody>
          <a:bodyPr/>
          <a:lstStyle/>
          <a:p>
            <a:r>
              <a:rPr lang="en-GB" dirty="0" smtClean="0"/>
              <a:t>Appeal against ESA decisions</a:t>
            </a:r>
            <a:endParaRPr lang="en-GB" dirty="0"/>
          </a:p>
        </p:txBody>
      </p:sp>
      <p:sp>
        <p:nvSpPr>
          <p:cNvPr id="3" name="Zástupný symbol pro obsah 2"/>
          <p:cNvSpPr>
            <a:spLocks noGrp="1"/>
          </p:cNvSpPr>
          <p:nvPr>
            <p:ph idx="1"/>
          </p:nvPr>
        </p:nvSpPr>
        <p:spPr/>
        <p:txBody>
          <a:bodyPr/>
          <a:lstStyle/>
          <a:p>
            <a:r>
              <a:rPr lang="en-GB" dirty="0"/>
              <a:t>The right to appeal belongs not only to addressees but to anyone who is directly affected by the decision</a:t>
            </a:r>
            <a:r>
              <a:rPr lang="en-US" dirty="0"/>
              <a:t> </a:t>
            </a:r>
            <a:endParaRPr lang="en-US" dirty="0" smtClean="0"/>
          </a:p>
          <a:p>
            <a:r>
              <a:rPr lang="en-GB" dirty="0"/>
              <a:t>The second way to defend oneself is to lodge a complaint with the Court of Justice of the European Union pursuant art. 263 of the TFEU; or, in case of inaction on the part of ESAs, one can lodge a complaint pursuant art. 265 of the TFEU. </a:t>
            </a:r>
            <a:endParaRPr lang="en-GB" dirty="0" smtClean="0"/>
          </a:p>
          <a:p>
            <a:r>
              <a:rPr lang="en-GB" dirty="0"/>
              <a:t>there is no definition of grounds for appeal to the Board of Appeal, which</a:t>
            </a:r>
            <a:r>
              <a:rPr lang="en-GB" dirty="0" smtClean="0"/>
              <a:t>, </a:t>
            </a:r>
            <a:r>
              <a:rPr lang="en-GB" dirty="0"/>
              <a:t>means </a:t>
            </a:r>
            <a:r>
              <a:rPr lang="en-GB" dirty="0" smtClean="0"/>
              <a:t>that </a:t>
            </a:r>
            <a:r>
              <a:rPr lang="en-GB" dirty="0"/>
              <a:t>any </a:t>
            </a:r>
            <a:r>
              <a:rPr lang="en-GB" dirty="0" smtClean="0"/>
              <a:t>relevant reason might be used.</a:t>
            </a:r>
            <a:endParaRPr lang="en-GB" dirty="0"/>
          </a:p>
        </p:txBody>
      </p:sp>
    </p:spTree>
    <p:extLst>
      <p:ext uri="{BB962C8B-B14F-4D97-AF65-F5344CB8AC3E}">
        <p14:creationId xmlns:p14="http://schemas.microsoft.com/office/powerpoint/2010/main" val="3396626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Enforcement</a:t>
            </a:r>
            <a:endParaRPr lang="en-GB" dirty="0"/>
          </a:p>
        </p:txBody>
      </p:sp>
      <p:sp>
        <p:nvSpPr>
          <p:cNvPr id="3" name="Zástupný symbol pro obsah 2"/>
          <p:cNvSpPr>
            <a:spLocks noGrp="1"/>
          </p:cNvSpPr>
          <p:nvPr>
            <p:ph idx="1"/>
          </p:nvPr>
        </p:nvSpPr>
        <p:spPr/>
        <p:txBody>
          <a:bodyPr/>
          <a:lstStyle/>
          <a:p>
            <a:r>
              <a:rPr lang="en-GB" dirty="0"/>
              <a:t>if a national supervisory authority infringes Union law (if the directives are not applied properly or are not applied at all), the relevant state is held responsible for it. </a:t>
            </a:r>
            <a:endParaRPr lang="en-GB" dirty="0" smtClean="0"/>
          </a:p>
          <a:p>
            <a:r>
              <a:rPr lang="en-GB" dirty="0" smtClean="0"/>
              <a:t>If </a:t>
            </a:r>
            <a:r>
              <a:rPr lang="en-GB" dirty="0"/>
              <a:t>this infringement is not rectified or set right in line with Union law even after the European Commission has issued a statement, there is no other option for the Commission but to bring the matter before the Court of Justice of the European Union pursuant art. 258 of the TFEU (lawsuit for inaction). Only a member state can be sanctioned.</a:t>
            </a:r>
            <a:endParaRPr lang="en-US" dirty="0"/>
          </a:p>
        </p:txBody>
      </p:sp>
    </p:spTree>
    <p:extLst>
      <p:ext uri="{BB962C8B-B14F-4D97-AF65-F5344CB8AC3E}">
        <p14:creationId xmlns:p14="http://schemas.microsoft.com/office/powerpoint/2010/main" val="1018797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Union law infringement</a:t>
            </a:r>
            <a:endParaRPr lang="en-GB" dirty="0"/>
          </a:p>
        </p:txBody>
      </p:sp>
      <p:sp>
        <p:nvSpPr>
          <p:cNvPr id="3" name="Zástupný symbol pro obsah 2"/>
          <p:cNvSpPr>
            <a:spLocks noGrp="1"/>
          </p:cNvSpPr>
          <p:nvPr>
            <p:ph idx="1"/>
          </p:nvPr>
        </p:nvSpPr>
        <p:spPr>
          <a:xfrm>
            <a:off x="1006679" y="2638044"/>
            <a:ext cx="9924175" cy="3896980"/>
          </a:xfrm>
        </p:spPr>
        <p:txBody>
          <a:bodyPr>
            <a:normAutofit/>
          </a:bodyPr>
          <a:lstStyle/>
          <a:p>
            <a:r>
              <a:rPr lang="en-GB" dirty="0"/>
              <a:t>Firstly, they investigate the alleged law infringement and then they suggest measures to be taken by the given national supervisor</a:t>
            </a:r>
            <a:r>
              <a:rPr lang="en-US" dirty="0"/>
              <a:t> </a:t>
            </a:r>
            <a:endParaRPr lang="en-US" dirty="0" smtClean="0"/>
          </a:p>
          <a:p>
            <a:r>
              <a:rPr lang="en-GB" dirty="0"/>
              <a:t>If this fails to bear fruit, the European Commission can issue a formal statement about the </a:t>
            </a:r>
            <a:r>
              <a:rPr lang="en-GB" dirty="0" smtClean="0"/>
              <a:t>matter</a:t>
            </a:r>
          </a:p>
          <a:p>
            <a:r>
              <a:rPr lang="en-GB" dirty="0" smtClean="0"/>
              <a:t>If </a:t>
            </a:r>
            <a:r>
              <a:rPr lang="en-GB" dirty="0"/>
              <a:t>the supervisor’s measures are still inadequate, ESAs can demand proper reaction from the given financial institution</a:t>
            </a:r>
            <a:endParaRPr lang="en-US" dirty="0"/>
          </a:p>
          <a:p>
            <a:endParaRPr lang="en-US" dirty="0" smtClean="0"/>
          </a:p>
          <a:p>
            <a:r>
              <a:rPr lang="en-GB" dirty="0" smtClean="0"/>
              <a:t>only if </a:t>
            </a:r>
            <a:r>
              <a:rPr lang="en-GB" dirty="0"/>
              <a:t>Union law is, in the given case, directly applicable to financial institutions (especially as far as regulations and technical norms are concerned) and what ESAs demand is necessary for the maintenance of competition in the market or of the financial system stability. </a:t>
            </a:r>
            <a:endParaRPr lang="en-US" dirty="0"/>
          </a:p>
          <a:p>
            <a:endParaRPr lang="en-GB" dirty="0"/>
          </a:p>
        </p:txBody>
      </p:sp>
    </p:spTree>
    <p:extLst>
      <p:ext uri="{BB962C8B-B14F-4D97-AF65-F5344CB8AC3E}">
        <p14:creationId xmlns:p14="http://schemas.microsoft.com/office/powerpoint/2010/main" val="82648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Mediation between national supervisory authorities</a:t>
            </a:r>
            <a:r>
              <a:rPr lang="en-US" dirty="0"/>
              <a:t> </a:t>
            </a:r>
            <a:endParaRPr lang="en-GB" dirty="0"/>
          </a:p>
        </p:txBody>
      </p:sp>
      <p:sp>
        <p:nvSpPr>
          <p:cNvPr id="3" name="Zástupný symbol pro obsah 2"/>
          <p:cNvSpPr>
            <a:spLocks noGrp="1"/>
          </p:cNvSpPr>
          <p:nvPr>
            <p:ph idx="1"/>
          </p:nvPr>
        </p:nvSpPr>
        <p:spPr/>
        <p:txBody>
          <a:bodyPr/>
          <a:lstStyle/>
          <a:p>
            <a:r>
              <a:rPr lang="en-GB" dirty="0"/>
              <a:t>After the initial phase of conciliation, ESAs have the power to take measures that are binding for national supervisors. If these measures are ignored, ESAs can address them to financial institutions directly</a:t>
            </a:r>
            <a:r>
              <a:rPr lang="en-US" dirty="0"/>
              <a:t> </a:t>
            </a:r>
            <a:endParaRPr lang="en-US" dirty="0" smtClean="0"/>
          </a:p>
          <a:p>
            <a:endParaRPr lang="en-US" dirty="0"/>
          </a:p>
          <a:p>
            <a:r>
              <a:rPr lang="en-GB" dirty="0"/>
              <a:t>Disputes between national supervisory authorities often occur within supervisory colleges, when host supervisory authorities unsuccessfully attempt to make home supervisory authorities act. </a:t>
            </a:r>
          </a:p>
        </p:txBody>
      </p:sp>
    </p:spTree>
    <p:extLst>
      <p:ext uri="{BB962C8B-B14F-4D97-AF65-F5344CB8AC3E}">
        <p14:creationId xmlns:p14="http://schemas.microsoft.com/office/powerpoint/2010/main" val="269762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Decisions in emergency situations</a:t>
            </a:r>
            <a:endParaRPr lang="en-GB" dirty="0"/>
          </a:p>
        </p:txBody>
      </p:sp>
      <p:sp>
        <p:nvSpPr>
          <p:cNvPr id="3" name="Zástupný symbol pro obsah 2"/>
          <p:cNvSpPr>
            <a:spLocks noGrp="1"/>
          </p:cNvSpPr>
          <p:nvPr>
            <p:ph idx="1"/>
          </p:nvPr>
        </p:nvSpPr>
        <p:spPr>
          <a:xfrm>
            <a:off x="2231136" y="2638044"/>
            <a:ext cx="7729728" cy="4056371"/>
          </a:xfrm>
        </p:spPr>
        <p:txBody>
          <a:bodyPr>
            <a:normAutofit/>
          </a:bodyPr>
          <a:lstStyle/>
          <a:p>
            <a:pPr algn="just"/>
            <a:r>
              <a:rPr lang="en-GB" dirty="0"/>
              <a:t>An emergency situation may be declared by the ECOFIN Council </a:t>
            </a:r>
            <a:endParaRPr lang="en-GB" dirty="0" smtClean="0"/>
          </a:p>
          <a:p>
            <a:pPr lvl="1" algn="just"/>
            <a:r>
              <a:rPr lang="en-GB" dirty="0" smtClean="0"/>
              <a:t>Request needed </a:t>
            </a:r>
            <a:r>
              <a:rPr lang="en-GB" dirty="0"/>
              <a:t>from one of the following institutions: the European Commission, the ESRB, or a national supervisory authority.</a:t>
            </a:r>
            <a:r>
              <a:rPr lang="en-US" dirty="0"/>
              <a:t> </a:t>
            </a:r>
            <a:endParaRPr lang="en-GB" dirty="0"/>
          </a:p>
          <a:p>
            <a:pPr algn="just"/>
            <a:endParaRPr lang="en-GB" dirty="0" smtClean="0"/>
          </a:p>
          <a:p>
            <a:r>
              <a:rPr lang="en-GB" dirty="0"/>
              <a:t>Emergency situation decisions are individual decisions addressed to national supervisory authorities asking for specific response. If the response from the given national supervisory authority is not adequate and if no explanation (demanded by ESAs) is offered, the subsequent procedure is the same as in case of a breach of Union </a:t>
            </a:r>
            <a:r>
              <a:rPr lang="en-GB" dirty="0" smtClean="0"/>
              <a:t>law</a:t>
            </a:r>
            <a:r>
              <a:rPr lang="en-US" dirty="0" smtClean="0"/>
              <a:t>.</a:t>
            </a:r>
          </a:p>
          <a:p>
            <a:r>
              <a:rPr lang="en-GB" dirty="0"/>
              <a:t>Binding decisions in the abovementioned cases are only applicable </a:t>
            </a:r>
            <a:r>
              <a:rPr lang="en-GB" dirty="0" smtClean="0"/>
              <a:t>in cases </a:t>
            </a:r>
            <a:r>
              <a:rPr lang="en-GB" dirty="0"/>
              <a:t>of ensuring compliance with EU law or when an emergency situation has been declared</a:t>
            </a:r>
            <a:r>
              <a:rPr lang="en-US" dirty="0"/>
              <a:t> </a:t>
            </a:r>
            <a:endParaRPr lang="en-GB" dirty="0"/>
          </a:p>
        </p:txBody>
      </p:sp>
    </p:spTree>
    <p:extLst>
      <p:ext uri="{BB962C8B-B14F-4D97-AF65-F5344CB8AC3E}">
        <p14:creationId xmlns:p14="http://schemas.microsoft.com/office/powerpoint/2010/main" val="821676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Supervisory limits</a:t>
            </a:r>
            <a:endParaRPr lang="en-US" dirty="0"/>
          </a:p>
        </p:txBody>
      </p:sp>
      <p:sp>
        <p:nvSpPr>
          <p:cNvPr id="3" name="Zástupný symbol pro obsah 2"/>
          <p:cNvSpPr>
            <a:spLocks noGrp="1"/>
          </p:cNvSpPr>
          <p:nvPr>
            <p:ph idx="1"/>
          </p:nvPr>
        </p:nvSpPr>
        <p:spPr/>
        <p:txBody>
          <a:bodyPr/>
          <a:lstStyle/>
          <a:p>
            <a:r>
              <a:rPr lang="en-GB" dirty="0"/>
              <a:t>Every member country can make use of protective measures if it thinks that an ESA decision threatens its fiscal power. This limit to the application of direct decisions is motivated by attempts to maintain and protect the crucial principle saying that member countries have exclusive power in their fiscal policies.</a:t>
            </a:r>
            <a:endParaRPr lang="en-US" dirty="0"/>
          </a:p>
          <a:p>
            <a:endParaRPr lang="en-GB" dirty="0"/>
          </a:p>
          <a:p>
            <a:r>
              <a:rPr lang="en-GB" dirty="0"/>
              <a:t>A member country can then claim that the decision makes an impact on its fiscal responsibility; it must let ESA know that it is not going to obey the decision, thereby suspending the decision.</a:t>
            </a:r>
          </a:p>
        </p:txBody>
      </p:sp>
    </p:spTree>
    <p:extLst>
      <p:ext uri="{BB962C8B-B14F-4D97-AF65-F5344CB8AC3E}">
        <p14:creationId xmlns:p14="http://schemas.microsoft.com/office/powerpoint/2010/main" val="2953767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Pre Banking union</a:t>
            </a:r>
            <a:endParaRPr lang="en-GB" dirty="0"/>
          </a:p>
        </p:txBody>
      </p:sp>
      <p:sp>
        <p:nvSpPr>
          <p:cNvPr id="3" name="Zástupný symbol pro obsah 2"/>
          <p:cNvSpPr>
            <a:spLocks noGrp="1"/>
          </p:cNvSpPr>
          <p:nvPr>
            <p:ph idx="1"/>
          </p:nvPr>
        </p:nvSpPr>
        <p:spPr/>
        <p:txBody>
          <a:bodyPr>
            <a:normAutofit/>
          </a:bodyPr>
          <a:lstStyle/>
          <a:p>
            <a:r>
              <a:rPr lang="en-GB" dirty="0"/>
              <a:t>1 </a:t>
            </a:r>
            <a:r>
              <a:rPr lang="en-GB" dirty="0" smtClean="0"/>
              <a:t>step: </a:t>
            </a:r>
            <a:r>
              <a:rPr lang="cs-CZ" b="1" dirty="0" err="1" smtClean="0"/>
              <a:t>Lamfalussy</a:t>
            </a:r>
            <a:r>
              <a:rPr lang="cs-CZ" b="1" dirty="0" smtClean="0"/>
              <a:t> </a:t>
            </a:r>
            <a:r>
              <a:rPr lang="cs-CZ" b="1" dirty="0" err="1" smtClean="0"/>
              <a:t>process</a:t>
            </a:r>
            <a:endParaRPr lang="en-GB" b="1" dirty="0"/>
          </a:p>
          <a:p>
            <a:r>
              <a:rPr lang="en-GB" dirty="0"/>
              <a:t>II </a:t>
            </a:r>
            <a:r>
              <a:rPr lang="en-GB" dirty="0" smtClean="0"/>
              <a:t>step: </a:t>
            </a:r>
            <a:r>
              <a:rPr lang="cs-CZ" b="1" dirty="0"/>
              <a:t>De </a:t>
            </a:r>
            <a:r>
              <a:rPr lang="cs-CZ" b="1" dirty="0" err="1" smtClean="0"/>
              <a:t>Larosièr‘s</a:t>
            </a:r>
            <a:r>
              <a:rPr lang="cs-CZ" b="1" dirty="0" smtClean="0"/>
              <a:t> report</a:t>
            </a:r>
            <a:endParaRPr lang="en-GB" b="1" dirty="0"/>
          </a:p>
          <a:p>
            <a:endParaRPr lang="en-GB" b="1" dirty="0"/>
          </a:p>
          <a:p>
            <a:pPr marL="0" indent="0">
              <a:buNone/>
            </a:pPr>
            <a:endParaRPr lang="en-GB" b="1" dirty="0"/>
          </a:p>
          <a:p>
            <a:pPr marL="0" indent="0" algn="just">
              <a:buNone/>
            </a:pPr>
            <a:r>
              <a:rPr lang="cs-CZ" dirty="0" err="1" smtClean="0"/>
              <a:t>Lamfaluss‘s</a:t>
            </a:r>
            <a:r>
              <a:rPr lang="cs-CZ" dirty="0" smtClean="0"/>
              <a:t> </a:t>
            </a:r>
            <a:r>
              <a:rPr lang="cs-CZ" dirty="0" err="1" smtClean="0"/>
              <a:t>process</a:t>
            </a:r>
            <a:r>
              <a:rPr lang="cs-CZ" dirty="0" smtClean="0"/>
              <a:t> </a:t>
            </a:r>
            <a:r>
              <a:rPr lang="cs-CZ" dirty="0" err="1" smtClean="0"/>
              <a:t>was</a:t>
            </a:r>
            <a:r>
              <a:rPr lang="cs-CZ" dirty="0" smtClean="0"/>
              <a:t> </a:t>
            </a:r>
            <a:r>
              <a:rPr lang="cs-CZ" dirty="0" err="1" smtClean="0"/>
              <a:t>the</a:t>
            </a:r>
            <a:r>
              <a:rPr lang="cs-CZ" dirty="0" smtClean="0"/>
              <a:t> </a:t>
            </a:r>
            <a:r>
              <a:rPr lang="cs-CZ" dirty="0" err="1" smtClean="0"/>
              <a:t>first</a:t>
            </a:r>
            <a:r>
              <a:rPr lang="cs-CZ" dirty="0" smtClean="0"/>
              <a:t> </a:t>
            </a:r>
            <a:r>
              <a:rPr lang="cs-CZ" dirty="0" err="1" smtClean="0"/>
              <a:t>organised</a:t>
            </a:r>
            <a:r>
              <a:rPr lang="cs-CZ" dirty="0" smtClean="0"/>
              <a:t> </a:t>
            </a:r>
            <a:r>
              <a:rPr lang="cs-CZ" dirty="0" err="1" smtClean="0"/>
              <a:t>way</a:t>
            </a:r>
            <a:r>
              <a:rPr lang="cs-CZ" dirty="0" smtClean="0"/>
              <a:t> </a:t>
            </a:r>
            <a:r>
              <a:rPr lang="cs-CZ" dirty="0" err="1" smtClean="0"/>
              <a:t>aiming</a:t>
            </a:r>
            <a:r>
              <a:rPr lang="cs-CZ" dirty="0" smtClean="0"/>
              <a:t> to </a:t>
            </a:r>
            <a:r>
              <a:rPr lang="cs-CZ" dirty="0" err="1" smtClean="0"/>
              <a:t>integrated</a:t>
            </a:r>
            <a:r>
              <a:rPr lang="cs-CZ" dirty="0" smtClean="0"/>
              <a:t> </a:t>
            </a:r>
            <a:r>
              <a:rPr lang="cs-CZ" dirty="0" err="1" smtClean="0"/>
              <a:t>supervision</a:t>
            </a:r>
            <a:r>
              <a:rPr lang="cs-CZ" dirty="0" smtClean="0"/>
              <a:t> in </a:t>
            </a:r>
            <a:r>
              <a:rPr lang="cs-CZ" dirty="0" err="1" smtClean="0"/>
              <a:t>the</a:t>
            </a:r>
            <a:r>
              <a:rPr lang="cs-CZ" dirty="0" smtClean="0"/>
              <a:t> </a:t>
            </a:r>
            <a:r>
              <a:rPr lang="cs-CZ" dirty="0" err="1" smtClean="0"/>
              <a:t>meaning</a:t>
            </a:r>
            <a:r>
              <a:rPr lang="cs-CZ" dirty="0" smtClean="0"/>
              <a:t> </a:t>
            </a:r>
            <a:r>
              <a:rPr lang="cs-CZ" dirty="0" err="1" smtClean="0"/>
              <a:t>of</a:t>
            </a:r>
            <a:r>
              <a:rPr lang="cs-CZ" dirty="0" smtClean="0"/>
              <a:t> </a:t>
            </a:r>
            <a:r>
              <a:rPr lang="cs-CZ" dirty="0" err="1" smtClean="0"/>
              <a:t>real</a:t>
            </a:r>
            <a:r>
              <a:rPr lang="cs-CZ" dirty="0" smtClean="0"/>
              <a:t> </a:t>
            </a:r>
            <a:r>
              <a:rPr lang="cs-CZ" dirty="0" err="1" smtClean="0"/>
              <a:t>collaboration</a:t>
            </a:r>
            <a:r>
              <a:rPr lang="cs-CZ" dirty="0" smtClean="0"/>
              <a:t> </a:t>
            </a:r>
            <a:r>
              <a:rPr lang="cs-CZ" dirty="0" err="1" smtClean="0"/>
              <a:t>between</a:t>
            </a:r>
            <a:r>
              <a:rPr lang="cs-CZ" dirty="0" smtClean="0"/>
              <a:t> EU </a:t>
            </a:r>
            <a:r>
              <a:rPr lang="cs-CZ" dirty="0" err="1" smtClean="0"/>
              <a:t>member</a:t>
            </a:r>
            <a:r>
              <a:rPr lang="cs-CZ" dirty="0" smtClean="0"/>
              <a:t> </a:t>
            </a:r>
            <a:r>
              <a:rPr lang="cs-CZ" dirty="0" err="1" smtClean="0"/>
              <a:t>countries</a:t>
            </a:r>
            <a:r>
              <a:rPr lang="cs-CZ" dirty="0" smtClean="0"/>
              <a:t> and EU </a:t>
            </a:r>
            <a:r>
              <a:rPr lang="cs-CZ" dirty="0" err="1" smtClean="0"/>
              <a:t>authorities</a:t>
            </a:r>
            <a:r>
              <a:rPr lang="cs-CZ" dirty="0" smtClean="0"/>
              <a:t> (</a:t>
            </a:r>
            <a:r>
              <a:rPr lang="cs-CZ" dirty="0" err="1" smtClean="0"/>
              <a:t>for</a:t>
            </a:r>
            <a:r>
              <a:rPr lang="cs-CZ" dirty="0" smtClean="0"/>
              <a:t> </a:t>
            </a:r>
            <a:r>
              <a:rPr lang="cs-CZ" dirty="0" err="1" smtClean="0"/>
              <a:t>regulation</a:t>
            </a:r>
            <a:r>
              <a:rPr lang="cs-CZ" dirty="0" smtClean="0"/>
              <a:t> and </a:t>
            </a:r>
            <a:r>
              <a:rPr lang="cs-CZ" dirty="0" err="1" smtClean="0"/>
              <a:t>supervision</a:t>
            </a:r>
            <a:r>
              <a:rPr lang="cs-CZ" dirty="0" smtClean="0"/>
              <a:t>). </a:t>
            </a:r>
          </a:p>
          <a:p>
            <a:pPr marL="0" indent="0" algn="just">
              <a:buNone/>
            </a:pPr>
            <a:r>
              <a:rPr lang="cs-CZ" dirty="0" err="1" smtClean="0"/>
              <a:t>It</a:t>
            </a:r>
            <a:r>
              <a:rPr lang="cs-CZ" dirty="0" smtClean="0"/>
              <a:t> </a:t>
            </a:r>
            <a:r>
              <a:rPr lang="cs-CZ" dirty="0" err="1" smtClean="0"/>
              <a:t>leaded</a:t>
            </a:r>
            <a:r>
              <a:rPr lang="cs-CZ" dirty="0" smtClean="0"/>
              <a:t> to </a:t>
            </a:r>
            <a:r>
              <a:rPr lang="cs-CZ" dirty="0" err="1" smtClean="0"/>
              <a:t>setting</a:t>
            </a:r>
            <a:r>
              <a:rPr lang="cs-CZ" dirty="0" smtClean="0"/>
              <a:t> up expert </a:t>
            </a:r>
            <a:r>
              <a:rPr lang="cs-CZ" dirty="0" err="1" smtClean="0"/>
              <a:t>authorities</a:t>
            </a:r>
            <a:r>
              <a:rPr lang="cs-CZ" dirty="0" smtClean="0"/>
              <a:t> </a:t>
            </a:r>
            <a:r>
              <a:rPr lang="cs-CZ" dirty="0" err="1" smtClean="0"/>
              <a:t>for</a:t>
            </a:r>
            <a:r>
              <a:rPr lang="cs-CZ" dirty="0" smtClean="0"/>
              <a:t> </a:t>
            </a:r>
            <a:r>
              <a:rPr lang="cs-CZ" dirty="0" err="1" smtClean="0"/>
              <a:t>for</a:t>
            </a:r>
            <a:r>
              <a:rPr lang="cs-CZ" dirty="0" smtClean="0"/>
              <a:t> </a:t>
            </a:r>
            <a:r>
              <a:rPr lang="cs-CZ" dirty="0" err="1" smtClean="0"/>
              <a:t>integration</a:t>
            </a:r>
            <a:r>
              <a:rPr lang="cs-CZ" dirty="0" smtClean="0"/>
              <a:t> and </a:t>
            </a:r>
            <a:r>
              <a:rPr lang="cs-CZ" dirty="0" err="1" smtClean="0"/>
              <a:t>supervision</a:t>
            </a:r>
            <a:r>
              <a:rPr lang="cs-CZ" dirty="0" smtClean="0"/>
              <a:t>.  </a:t>
            </a:r>
            <a:endParaRPr lang="en-GB" b="1" dirty="0"/>
          </a:p>
        </p:txBody>
      </p:sp>
    </p:spTree>
    <p:extLst>
      <p:ext uri="{BB962C8B-B14F-4D97-AF65-F5344CB8AC3E}">
        <p14:creationId xmlns:p14="http://schemas.microsoft.com/office/powerpoint/2010/main" val="1156071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Supervision limits</a:t>
            </a:r>
            <a:endParaRPr lang="en-GB" dirty="0"/>
          </a:p>
        </p:txBody>
      </p:sp>
      <p:sp>
        <p:nvSpPr>
          <p:cNvPr id="3" name="Zástupný symbol pro obsah 2"/>
          <p:cNvSpPr>
            <a:spLocks noGrp="1"/>
          </p:cNvSpPr>
          <p:nvPr>
            <p:ph idx="1"/>
          </p:nvPr>
        </p:nvSpPr>
        <p:spPr/>
        <p:txBody>
          <a:bodyPr/>
          <a:lstStyle/>
          <a:p>
            <a:r>
              <a:rPr lang="en-GB" dirty="0" smtClean="0"/>
              <a:t>In case of national </a:t>
            </a:r>
            <a:r>
              <a:rPr lang="en-GB" dirty="0"/>
              <a:t>supervisory authority and the European authority </a:t>
            </a:r>
            <a:r>
              <a:rPr lang="en-GB" dirty="0" smtClean="0"/>
              <a:t>dispute</a:t>
            </a:r>
          </a:p>
          <a:p>
            <a:r>
              <a:rPr lang="en-GB" dirty="0" smtClean="0"/>
              <a:t>-&gt;Council </a:t>
            </a:r>
            <a:r>
              <a:rPr lang="en-GB" dirty="0"/>
              <a:t>issues a final verdict binding for both </a:t>
            </a:r>
            <a:r>
              <a:rPr lang="en-GB" dirty="0" smtClean="0"/>
              <a:t>parties (verdict </a:t>
            </a:r>
            <a:r>
              <a:rPr lang="en-GB" dirty="0"/>
              <a:t>is reached through a qualified </a:t>
            </a:r>
            <a:r>
              <a:rPr lang="en-GB" dirty="0" smtClean="0"/>
              <a:t>majority.)</a:t>
            </a:r>
          </a:p>
          <a:p>
            <a:pPr algn="just"/>
            <a:r>
              <a:rPr lang="en-GB" dirty="0" smtClean="0"/>
              <a:t>Of </a:t>
            </a:r>
            <a:r>
              <a:rPr lang="en-GB" dirty="0"/>
              <a:t>course, the Council is composed of member countries; therefore the power of ESAs might be endangered since the Council’s verdict may be based on politics rather than expertise. </a:t>
            </a:r>
            <a:r>
              <a:rPr lang="en-GB" dirty="0" smtClean="0"/>
              <a:t>‘</a:t>
            </a:r>
          </a:p>
          <a:p>
            <a:r>
              <a:rPr lang="en-GB" dirty="0" smtClean="0"/>
              <a:t>Many </a:t>
            </a:r>
            <a:r>
              <a:rPr lang="en-GB" dirty="0"/>
              <a:t>analysts agree that this is a cumbersome procedure, and one in which national interests are likely to prevail against the common good’</a:t>
            </a:r>
          </a:p>
        </p:txBody>
      </p:sp>
    </p:spTree>
    <p:extLst>
      <p:ext uri="{BB962C8B-B14F-4D97-AF65-F5344CB8AC3E}">
        <p14:creationId xmlns:p14="http://schemas.microsoft.com/office/powerpoint/2010/main" val="1870749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assessment of the ESFS reform</a:t>
            </a:r>
            <a:endParaRPr lang="en-US" dirty="0"/>
          </a:p>
        </p:txBody>
      </p:sp>
      <p:sp>
        <p:nvSpPr>
          <p:cNvPr id="3" name="Zástupný symbol pro obsah 2"/>
          <p:cNvSpPr>
            <a:spLocks noGrp="1"/>
          </p:cNvSpPr>
          <p:nvPr>
            <p:ph idx="1"/>
          </p:nvPr>
        </p:nvSpPr>
        <p:spPr>
          <a:xfrm>
            <a:off x="1375795" y="2638044"/>
            <a:ext cx="9303390" cy="3972481"/>
          </a:xfrm>
        </p:spPr>
        <p:txBody>
          <a:bodyPr>
            <a:normAutofit lnSpcReduction="10000"/>
          </a:bodyPr>
          <a:lstStyle/>
          <a:p>
            <a:r>
              <a:rPr lang="en-GB" dirty="0"/>
              <a:t>The establishment of the ESFS can be considered the initial step towards creating a ‘supervisory architecture’ package in the area of finance. </a:t>
            </a:r>
            <a:endParaRPr lang="en-GB" dirty="0" smtClean="0"/>
          </a:p>
          <a:p>
            <a:r>
              <a:rPr lang="en-GB" dirty="0" smtClean="0"/>
              <a:t>It </a:t>
            </a:r>
            <a:r>
              <a:rPr lang="en-GB" dirty="0"/>
              <a:t>is one of several steps taken in reaction to the financial crisis. Generally speaking, with the ESFS having been created, supervision was directed towards a more dynamic and centralised form in the whole of Europe; </a:t>
            </a:r>
            <a:endParaRPr lang="en-GB" dirty="0" smtClean="0"/>
          </a:p>
          <a:p>
            <a:r>
              <a:rPr lang="en-GB" dirty="0" smtClean="0"/>
              <a:t>The first step in creating a new form of supervision saw the introduction of supervisory authorities within the ESFS with only that competence which allows direct intervention in financial market activities as a last-resort instrument only. The reasons behind this were chiefly political and legal.</a:t>
            </a:r>
          </a:p>
          <a:p>
            <a:r>
              <a:rPr lang="en-GB" dirty="0"/>
              <a:t>Daily financial supervision was left in the hands of national authorities on a decentralised basis in accordance with the principles of subsidiarity and </a:t>
            </a:r>
            <a:r>
              <a:rPr lang="en-GB" dirty="0" smtClean="0"/>
              <a:t>proportionality</a:t>
            </a:r>
          </a:p>
          <a:p>
            <a:r>
              <a:rPr lang="en-GB" b="1" dirty="0"/>
              <a:t>it was the first curtailment of sovereignty and exclusive powers that supervisory authorities, up until then, had had</a:t>
            </a:r>
            <a:endParaRPr lang="en-US" b="1" dirty="0"/>
          </a:p>
        </p:txBody>
      </p:sp>
    </p:spTree>
    <p:extLst>
      <p:ext uri="{BB962C8B-B14F-4D97-AF65-F5344CB8AC3E}">
        <p14:creationId xmlns:p14="http://schemas.microsoft.com/office/powerpoint/2010/main" val="271921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Banking Union</a:t>
            </a:r>
            <a:endParaRPr lang="en-GB" dirty="0"/>
          </a:p>
        </p:txBody>
      </p:sp>
      <p:sp>
        <p:nvSpPr>
          <p:cNvPr id="3" name="Zástupný symbol pro obsah 2"/>
          <p:cNvSpPr>
            <a:spLocks noGrp="1"/>
          </p:cNvSpPr>
          <p:nvPr>
            <p:ph idx="1"/>
          </p:nvPr>
        </p:nvSpPr>
        <p:spPr/>
        <p:txBody>
          <a:bodyPr>
            <a:normAutofit/>
          </a:bodyPr>
          <a:lstStyle/>
          <a:p>
            <a:endParaRPr lang="cs-CZ" dirty="0"/>
          </a:p>
          <a:p>
            <a:r>
              <a:rPr lang="en-GB" dirty="0"/>
              <a:t>In June 2012 the then President of the European Council Herman Van Rompuy delivered a report called Towards the Genuine Economic and Monetary Union, in which he calls for more attention to be paid to three areas (or visions): the integrated financial framework, the integrated budgetary framework, and the integrated economic policy framework</a:t>
            </a:r>
            <a:r>
              <a:rPr lang="en-GB" dirty="0" smtClean="0"/>
              <a:t>.</a:t>
            </a:r>
            <a:endParaRPr lang="en-US" dirty="0"/>
          </a:p>
        </p:txBody>
      </p:sp>
    </p:spTree>
    <p:extLst>
      <p:ext uri="{BB962C8B-B14F-4D97-AF65-F5344CB8AC3E}">
        <p14:creationId xmlns:p14="http://schemas.microsoft.com/office/powerpoint/2010/main" val="2141357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What is Banking Union</a:t>
            </a:r>
            <a:endParaRPr lang="en-GB" dirty="0"/>
          </a:p>
        </p:txBody>
      </p:sp>
      <p:sp>
        <p:nvSpPr>
          <p:cNvPr id="3" name="Zástupný symbol pro obsah 2"/>
          <p:cNvSpPr>
            <a:spLocks noGrp="1"/>
          </p:cNvSpPr>
          <p:nvPr>
            <p:ph idx="1"/>
          </p:nvPr>
        </p:nvSpPr>
        <p:spPr/>
        <p:txBody>
          <a:bodyPr>
            <a:normAutofit/>
          </a:bodyPr>
          <a:lstStyle/>
          <a:p>
            <a:r>
              <a:rPr lang="en-GB" dirty="0"/>
              <a:t>The reform of the system is going on, though—the second step is now under way, in which direct supervision across Europe is being constituted: it is called the Banking Union</a:t>
            </a:r>
            <a:r>
              <a:rPr lang="en-GB" dirty="0" smtClean="0"/>
              <a:t>.</a:t>
            </a:r>
          </a:p>
          <a:p>
            <a:endParaRPr lang="en-GB" dirty="0"/>
          </a:p>
          <a:p>
            <a:r>
              <a:rPr lang="en-GB" dirty="0"/>
              <a:t>The Banking Union is essentially an integrated financial framework resting on three pillars. The first one is the </a:t>
            </a:r>
            <a:r>
              <a:rPr lang="en-GB" i="1" dirty="0"/>
              <a:t>Single Supervisory Mechanism</a:t>
            </a:r>
            <a:r>
              <a:rPr lang="en-GB" dirty="0"/>
              <a:t> (hereinafter the ‘SSM’), the second is the </a:t>
            </a:r>
            <a:r>
              <a:rPr lang="en-GB" i="1" dirty="0"/>
              <a:t>Single Resolution Mechanism</a:t>
            </a:r>
            <a:r>
              <a:rPr lang="en-GB" dirty="0"/>
              <a:t> (the ‘SRM’), and finally the third one is the </a:t>
            </a:r>
            <a:r>
              <a:rPr lang="en-GB" i="1" dirty="0"/>
              <a:t>Common Deposit Guarantee Scheme</a:t>
            </a:r>
            <a:r>
              <a:rPr lang="en-GB" dirty="0"/>
              <a:t> (the ‘CDGS’). They are based on several European directives and regulations.  </a:t>
            </a:r>
            <a:endParaRPr lang="en-US" dirty="0"/>
          </a:p>
          <a:p>
            <a:endParaRPr lang="cs-CZ" dirty="0"/>
          </a:p>
        </p:txBody>
      </p:sp>
    </p:spTree>
    <p:extLst>
      <p:ext uri="{BB962C8B-B14F-4D97-AF65-F5344CB8AC3E}">
        <p14:creationId xmlns:p14="http://schemas.microsoft.com/office/powerpoint/2010/main" val="2066674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Scheme of Banking union</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smtClean="0"/>
              <a:t>Pillar</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smtClean="0"/>
              <a:t>Pillar</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smtClean="0"/>
              <a:t>Pillar</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15266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t>Lamfalussy’s</a:t>
            </a:r>
            <a:r>
              <a:rPr lang="en-GB" dirty="0" smtClean="0"/>
              <a:t> report</a:t>
            </a:r>
            <a:endParaRPr lang="en-GB" dirty="0"/>
          </a:p>
        </p:txBody>
      </p:sp>
      <p:sp>
        <p:nvSpPr>
          <p:cNvPr id="3" name="Zástupný symbol pro obsah 2"/>
          <p:cNvSpPr>
            <a:spLocks noGrp="1"/>
          </p:cNvSpPr>
          <p:nvPr>
            <p:ph idx="1"/>
          </p:nvPr>
        </p:nvSpPr>
        <p:spPr/>
        <p:txBody>
          <a:bodyPr>
            <a:normAutofit fontScale="92500" lnSpcReduction="10000"/>
          </a:bodyPr>
          <a:lstStyle/>
          <a:p>
            <a:pPr marL="531813" lvl="1" indent="-531813" algn="just">
              <a:buNone/>
            </a:pPr>
            <a:r>
              <a:rPr lang="cs-CZ" sz="2000" b="1" dirty="0" err="1" smtClean="0">
                <a:solidFill>
                  <a:schemeClr val="tx1">
                    <a:lumMod val="65000"/>
                    <a:lumOff val="35000"/>
                  </a:schemeClr>
                </a:solidFill>
              </a:rPr>
              <a:t>Lamfalussy</a:t>
            </a:r>
            <a:r>
              <a:rPr lang="cs-CZ" sz="2000" b="1" dirty="0" smtClean="0">
                <a:solidFill>
                  <a:schemeClr val="tx1">
                    <a:lumMod val="65000"/>
                    <a:lumOff val="35000"/>
                  </a:schemeClr>
                </a:solidFill>
              </a:rPr>
              <a:t> report </a:t>
            </a:r>
            <a:r>
              <a:rPr lang="cs-CZ" sz="2000" b="1" dirty="0">
                <a:solidFill>
                  <a:schemeClr val="tx1">
                    <a:lumMod val="65000"/>
                    <a:lumOff val="35000"/>
                  </a:schemeClr>
                </a:solidFill>
              </a:rPr>
              <a:t>(2001)</a:t>
            </a:r>
          </a:p>
          <a:p>
            <a:pPr marL="723900" lvl="1" indent="-368300" algn="just">
              <a:buFont typeface="Wingdings" panose="05000000000000000000" pitchFamily="2" charset="2"/>
              <a:buChar char="§"/>
            </a:pPr>
            <a:r>
              <a:rPr lang="cs-CZ" sz="2000" dirty="0" smtClean="0">
                <a:solidFill>
                  <a:schemeClr val="tx1">
                    <a:lumMod val="65000"/>
                    <a:lumOff val="35000"/>
                  </a:schemeClr>
                </a:solidFill>
              </a:rPr>
              <a:t>„</a:t>
            </a:r>
            <a:r>
              <a:rPr lang="cs-CZ" sz="2000" dirty="0" err="1" smtClean="0">
                <a:solidFill>
                  <a:schemeClr val="tx1">
                    <a:lumMod val="65000"/>
                    <a:lumOff val="35000"/>
                  </a:schemeClr>
                </a:solidFill>
              </a:rPr>
              <a:t>committee</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of</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wise</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men</a:t>
            </a:r>
            <a:r>
              <a:rPr lang="cs-CZ" sz="2000" dirty="0" smtClean="0">
                <a:solidFill>
                  <a:schemeClr val="tx1">
                    <a:lumMod val="65000"/>
                    <a:lumOff val="35000"/>
                  </a:schemeClr>
                </a:solidFill>
              </a:rPr>
              <a:t>“ </a:t>
            </a:r>
            <a:r>
              <a:rPr lang="cs-CZ" sz="2000" dirty="0">
                <a:solidFill>
                  <a:schemeClr val="tx1">
                    <a:lumMod val="65000"/>
                    <a:lumOff val="35000"/>
                  </a:schemeClr>
                </a:solidFill>
              </a:rPr>
              <a:t>(2000-2001)</a:t>
            </a:r>
          </a:p>
          <a:p>
            <a:pPr marL="723900" lvl="1" indent="-368300" algn="just">
              <a:buFont typeface="Wingdings" panose="05000000000000000000" pitchFamily="2" charset="2"/>
              <a:buChar char="§"/>
            </a:pPr>
            <a:r>
              <a:rPr lang="cs-CZ" sz="2000" dirty="0" err="1">
                <a:solidFill>
                  <a:schemeClr val="tx1">
                    <a:lumMod val="65000"/>
                    <a:lumOff val="35000"/>
                  </a:schemeClr>
                </a:solidFill>
              </a:rPr>
              <a:t>evaluation</a:t>
            </a:r>
            <a:r>
              <a:rPr lang="cs-CZ" sz="2000" dirty="0">
                <a:solidFill>
                  <a:schemeClr val="tx1">
                    <a:lumMod val="65000"/>
                    <a:lumOff val="35000"/>
                  </a:schemeClr>
                </a:solidFill>
              </a:rPr>
              <a:t> </a:t>
            </a:r>
            <a:r>
              <a:rPr lang="cs-CZ" sz="2000" dirty="0" err="1">
                <a:solidFill>
                  <a:schemeClr val="tx1">
                    <a:lumMod val="65000"/>
                    <a:lumOff val="35000"/>
                  </a:schemeClr>
                </a:solidFill>
              </a:rPr>
              <a:t>of</a:t>
            </a:r>
            <a:r>
              <a:rPr lang="cs-CZ" sz="2000" dirty="0">
                <a:solidFill>
                  <a:schemeClr val="tx1">
                    <a:lumMod val="65000"/>
                    <a:lumOff val="35000"/>
                  </a:schemeClr>
                </a:solidFill>
              </a:rPr>
              <a:t> </a:t>
            </a:r>
            <a:r>
              <a:rPr lang="cs-CZ" sz="2000" dirty="0" err="1" smtClean="0">
                <a:solidFill>
                  <a:schemeClr val="tx1">
                    <a:lumMod val="65000"/>
                    <a:lumOff val="35000"/>
                  </a:schemeClr>
                </a:solidFill>
              </a:rPr>
              <a:t>the</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obstacles</a:t>
            </a:r>
            <a:r>
              <a:rPr lang="cs-CZ" sz="2000" dirty="0" smtClean="0">
                <a:solidFill>
                  <a:schemeClr val="tx1">
                    <a:lumMod val="65000"/>
                    <a:lumOff val="35000"/>
                  </a:schemeClr>
                </a:solidFill>
              </a:rPr>
              <a:t> </a:t>
            </a:r>
            <a:r>
              <a:rPr lang="cs-CZ" sz="2000" dirty="0">
                <a:solidFill>
                  <a:schemeClr val="tx1">
                    <a:lumMod val="65000"/>
                    <a:lumOff val="35000"/>
                  </a:schemeClr>
                </a:solidFill>
              </a:rPr>
              <a:t>to </a:t>
            </a:r>
            <a:r>
              <a:rPr lang="cs-CZ" sz="2000" dirty="0" err="1" smtClean="0">
                <a:solidFill>
                  <a:schemeClr val="tx1">
                    <a:lumMod val="65000"/>
                    <a:lumOff val="35000"/>
                  </a:schemeClr>
                </a:solidFill>
              </a:rPr>
              <a:t>real</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integration</a:t>
            </a:r>
            <a:r>
              <a:rPr lang="cs-CZ" sz="2000" dirty="0" smtClean="0">
                <a:solidFill>
                  <a:schemeClr val="tx1">
                    <a:lumMod val="65000"/>
                    <a:lumOff val="35000"/>
                  </a:schemeClr>
                </a:solidFill>
              </a:rPr>
              <a:t> </a:t>
            </a:r>
            <a:r>
              <a:rPr lang="cs-CZ" sz="2000" dirty="0" err="1">
                <a:solidFill>
                  <a:schemeClr val="tx1">
                    <a:lumMod val="65000"/>
                    <a:lumOff val="35000"/>
                  </a:schemeClr>
                </a:solidFill>
              </a:rPr>
              <a:t>of</a:t>
            </a:r>
            <a:r>
              <a:rPr lang="cs-CZ" sz="2000" dirty="0">
                <a:solidFill>
                  <a:schemeClr val="tx1">
                    <a:lumMod val="65000"/>
                    <a:lumOff val="35000"/>
                  </a:schemeClr>
                </a:solidFill>
              </a:rPr>
              <a:t> </a:t>
            </a:r>
            <a:r>
              <a:rPr lang="cs-CZ" sz="2000" dirty="0" err="1">
                <a:solidFill>
                  <a:schemeClr val="tx1">
                    <a:lumMod val="65000"/>
                    <a:lumOff val="35000"/>
                  </a:schemeClr>
                </a:solidFill>
              </a:rPr>
              <a:t>the</a:t>
            </a:r>
            <a:r>
              <a:rPr lang="cs-CZ" sz="2000" dirty="0">
                <a:solidFill>
                  <a:schemeClr val="tx1">
                    <a:lumMod val="65000"/>
                    <a:lumOff val="35000"/>
                  </a:schemeClr>
                </a:solidFill>
              </a:rPr>
              <a:t> </a:t>
            </a:r>
            <a:r>
              <a:rPr lang="cs-CZ" sz="2000" dirty="0" err="1">
                <a:solidFill>
                  <a:schemeClr val="tx1">
                    <a:lumMod val="65000"/>
                    <a:lumOff val="35000"/>
                  </a:schemeClr>
                </a:solidFill>
              </a:rPr>
              <a:t>European</a:t>
            </a:r>
            <a:r>
              <a:rPr lang="cs-CZ" sz="2000" dirty="0">
                <a:solidFill>
                  <a:schemeClr val="tx1">
                    <a:lumMod val="65000"/>
                    <a:lumOff val="35000"/>
                  </a:schemeClr>
                </a:solidFill>
              </a:rPr>
              <a:t> </a:t>
            </a:r>
            <a:r>
              <a:rPr lang="cs-CZ" sz="2000" dirty="0" smtClean="0">
                <a:solidFill>
                  <a:schemeClr val="tx1">
                    <a:lumMod val="65000"/>
                    <a:lumOff val="35000"/>
                  </a:schemeClr>
                </a:solidFill>
              </a:rPr>
              <a:t>market</a:t>
            </a:r>
          </a:p>
          <a:p>
            <a:pPr marL="723900" lvl="1" indent="-368300" algn="just">
              <a:buFont typeface="Wingdings" panose="05000000000000000000" pitchFamily="2" charset="2"/>
              <a:buChar char="§"/>
            </a:pPr>
            <a:r>
              <a:rPr lang="cs-CZ" sz="2000" dirty="0" err="1" smtClean="0">
                <a:solidFill>
                  <a:schemeClr val="tx1">
                    <a:lumMod val="65000"/>
                    <a:lumOff val="35000"/>
                  </a:schemeClr>
                </a:solidFill>
              </a:rPr>
              <a:t>Suggestions</a:t>
            </a:r>
            <a:r>
              <a:rPr lang="cs-CZ" sz="2000" dirty="0" smtClean="0">
                <a:solidFill>
                  <a:schemeClr val="tx1">
                    <a:lumMod val="65000"/>
                    <a:lumOff val="35000"/>
                  </a:schemeClr>
                </a:solidFill>
              </a:rPr>
              <a:t> to </a:t>
            </a:r>
            <a:r>
              <a:rPr lang="cs-CZ" sz="2000" dirty="0" err="1" smtClean="0">
                <a:solidFill>
                  <a:schemeClr val="tx1">
                    <a:lumMod val="65000"/>
                    <a:lumOff val="35000"/>
                  </a:schemeClr>
                </a:solidFill>
              </a:rPr>
              <a:t>improve</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of</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current</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state</a:t>
            </a:r>
            <a:endParaRPr lang="cs-CZ" sz="2000" dirty="0">
              <a:solidFill>
                <a:schemeClr val="tx1">
                  <a:lumMod val="65000"/>
                  <a:lumOff val="35000"/>
                </a:schemeClr>
              </a:solidFill>
            </a:endParaRPr>
          </a:p>
          <a:p>
            <a:pPr marL="723900" lvl="1" indent="-368300" algn="just">
              <a:buFont typeface="Wingdings" panose="05000000000000000000" pitchFamily="2" charset="2"/>
              <a:buChar char="§"/>
            </a:pPr>
            <a:r>
              <a:rPr lang="cs-CZ" sz="2000" dirty="0" err="1" smtClean="0">
                <a:solidFill>
                  <a:schemeClr val="tx1">
                    <a:lumMod val="65000"/>
                    <a:lumOff val="35000"/>
                  </a:schemeClr>
                </a:solidFill>
              </a:rPr>
              <a:t>Concept</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of</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better</a:t>
            </a:r>
            <a:r>
              <a:rPr lang="cs-CZ" sz="2000" dirty="0" smtClean="0">
                <a:solidFill>
                  <a:schemeClr val="tx1">
                    <a:lumMod val="65000"/>
                    <a:lumOff val="35000"/>
                  </a:schemeClr>
                </a:solidFill>
              </a:rPr>
              <a:t> </a:t>
            </a:r>
            <a:r>
              <a:rPr lang="cs-CZ" sz="2000" dirty="0" err="1">
                <a:solidFill>
                  <a:schemeClr val="tx1">
                    <a:lumMod val="65000"/>
                    <a:lumOff val="35000"/>
                  </a:schemeClr>
                </a:solidFill>
              </a:rPr>
              <a:t>regulation</a:t>
            </a:r>
            <a:r>
              <a:rPr lang="cs-CZ" sz="2000" dirty="0">
                <a:solidFill>
                  <a:schemeClr val="tx1">
                    <a:lumMod val="65000"/>
                    <a:lumOff val="35000"/>
                  </a:schemeClr>
                </a:solidFill>
              </a:rPr>
              <a:t>“ </a:t>
            </a:r>
          </a:p>
          <a:p>
            <a:pPr marL="1077913" lvl="1" indent="-354013" algn="just"/>
            <a:r>
              <a:rPr lang="cs-CZ" sz="2000" dirty="0">
                <a:solidFill>
                  <a:schemeClr val="tx1">
                    <a:lumMod val="65000"/>
                    <a:lumOff val="35000"/>
                  </a:schemeClr>
                </a:solidFill>
              </a:rPr>
              <a:t>use </a:t>
            </a:r>
            <a:r>
              <a:rPr lang="cs-CZ" sz="2000" dirty="0" err="1">
                <a:solidFill>
                  <a:schemeClr val="tx1">
                    <a:lumMod val="65000"/>
                    <a:lumOff val="35000"/>
                  </a:schemeClr>
                </a:solidFill>
              </a:rPr>
              <a:t>of</a:t>
            </a:r>
            <a:r>
              <a:rPr lang="cs-CZ" sz="2000" dirty="0">
                <a:solidFill>
                  <a:schemeClr val="tx1">
                    <a:lumMod val="65000"/>
                    <a:lumOff val="35000"/>
                  </a:schemeClr>
                </a:solidFill>
              </a:rPr>
              <a:t> </a:t>
            </a:r>
            <a:r>
              <a:rPr lang="cs-CZ" sz="2000" dirty="0" err="1">
                <a:solidFill>
                  <a:schemeClr val="tx1">
                    <a:lumMod val="65000"/>
                    <a:lumOff val="35000"/>
                  </a:schemeClr>
                </a:solidFill>
              </a:rPr>
              <a:t>legislative</a:t>
            </a:r>
            <a:r>
              <a:rPr lang="cs-CZ" sz="2000" dirty="0">
                <a:solidFill>
                  <a:schemeClr val="tx1">
                    <a:lumMod val="65000"/>
                    <a:lumOff val="35000"/>
                  </a:schemeClr>
                </a:solidFill>
              </a:rPr>
              <a:t> and non-</a:t>
            </a:r>
            <a:r>
              <a:rPr lang="cs-CZ" sz="2000" dirty="0" err="1">
                <a:solidFill>
                  <a:schemeClr val="tx1">
                    <a:lumMod val="65000"/>
                    <a:lumOff val="35000"/>
                  </a:schemeClr>
                </a:solidFill>
              </a:rPr>
              <a:t>legislative</a:t>
            </a:r>
            <a:r>
              <a:rPr lang="cs-CZ" sz="2000" dirty="0">
                <a:solidFill>
                  <a:schemeClr val="tx1">
                    <a:lumMod val="65000"/>
                    <a:lumOff val="35000"/>
                  </a:schemeClr>
                </a:solidFill>
              </a:rPr>
              <a:t> </a:t>
            </a:r>
            <a:r>
              <a:rPr lang="cs-CZ" sz="2000" dirty="0" err="1" smtClean="0">
                <a:solidFill>
                  <a:schemeClr val="tx1">
                    <a:lumMod val="65000"/>
                    <a:lumOff val="35000"/>
                  </a:schemeClr>
                </a:solidFill>
              </a:rPr>
              <a:t>provisions</a:t>
            </a:r>
            <a:endParaRPr lang="cs-CZ" sz="2000" dirty="0" smtClean="0">
              <a:solidFill>
                <a:schemeClr val="tx1">
                  <a:lumMod val="65000"/>
                  <a:lumOff val="35000"/>
                </a:schemeClr>
              </a:solidFill>
            </a:endParaRPr>
          </a:p>
          <a:p>
            <a:pPr marL="1077913" lvl="1" indent="-354013" algn="just"/>
            <a:r>
              <a:rPr lang="cs-CZ" sz="2000" dirty="0" err="1" smtClean="0">
                <a:solidFill>
                  <a:schemeClr val="tx1">
                    <a:lumMod val="65000"/>
                    <a:lumOff val="35000"/>
                  </a:schemeClr>
                </a:solidFill>
              </a:rPr>
              <a:t>Evaluation</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of</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the</a:t>
            </a:r>
            <a:r>
              <a:rPr lang="cs-CZ" sz="2000" dirty="0" smtClean="0">
                <a:solidFill>
                  <a:schemeClr val="tx1">
                    <a:lumMod val="65000"/>
                    <a:lumOff val="35000"/>
                  </a:schemeClr>
                </a:solidFill>
              </a:rPr>
              <a:t> </a:t>
            </a:r>
            <a:r>
              <a:rPr lang="cs-CZ" sz="2000" dirty="0" err="1" smtClean="0">
                <a:solidFill>
                  <a:schemeClr val="tx1">
                    <a:lumMod val="65000"/>
                    <a:lumOff val="35000"/>
                  </a:schemeClr>
                </a:solidFill>
              </a:rPr>
              <a:t>impacts</a:t>
            </a:r>
            <a:endParaRPr lang="cs-CZ" sz="2000" dirty="0">
              <a:solidFill>
                <a:schemeClr val="tx1">
                  <a:lumMod val="65000"/>
                  <a:lumOff val="35000"/>
                </a:schemeClr>
              </a:solidFill>
            </a:endParaRPr>
          </a:p>
          <a:p>
            <a:pPr marL="1077913" lvl="1" indent="-354013" algn="just"/>
            <a:r>
              <a:rPr lang="cs-CZ" sz="2000" dirty="0" smtClean="0">
                <a:solidFill>
                  <a:schemeClr val="tx1">
                    <a:lumMod val="65000"/>
                    <a:lumOff val="35000"/>
                  </a:schemeClr>
                </a:solidFill>
              </a:rPr>
              <a:t>Public </a:t>
            </a:r>
            <a:r>
              <a:rPr lang="cs-CZ" sz="2000" dirty="0" err="1" smtClean="0">
                <a:solidFill>
                  <a:schemeClr val="tx1">
                    <a:lumMod val="65000"/>
                    <a:lumOff val="35000"/>
                  </a:schemeClr>
                </a:solidFill>
              </a:rPr>
              <a:t>consultations</a:t>
            </a:r>
            <a:endParaRPr lang="cs-CZ" sz="2000" dirty="0">
              <a:solidFill>
                <a:schemeClr val="tx1">
                  <a:lumMod val="65000"/>
                  <a:lumOff val="35000"/>
                </a:schemeClr>
              </a:solidFill>
            </a:endParaRPr>
          </a:p>
          <a:p>
            <a:endParaRPr lang="en-GB" dirty="0"/>
          </a:p>
        </p:txBody>
      </p:sp>
    </p:spTree>
    <p:extLst>
      <p:ext uri="{BB962C8B-B14F-4D97-AF65-F5344CB8AC3E}">
        <p14:creationId xmlns:p14="http://schemas.microsoft.com/office/powerpoint/2010/main" val="267752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The </a:t>
            </a:r>
            <a:r>
              <a:rPr lang="en-US" b="1" dirty="0" err="1"/>
              <a:t>Lamfalussy</a:t>
            </a:r>
            <a:r>
              <a:rPr lang="en-US" b="1" dirty="0"/>
              <a:t> architecture</a:t>
            </a:r>
          </a:p>
        </p:txBody>
      </p:sp>
      <p:sp>
        <p:nvSpPr>
          <p:cNvPr id="3" name="Zástupný symbol pro obsah 2"/>
          <p:cNvSpPr>
            <a:spLocks noGrp="1"/>
          </p:cNvSpPr>
          <p:nvPr>
            <p:ph idx="1"/>
          </p:nvPr>
        </p:nvSpPr>
        <p:spPr>
          <a:xfrm>
            <a:off x="2231136" y="2638044"/>
            <a:ext cx="7729728" cy="3964092"/>
          </a:xfrm>
        </p:spPr>
        <p:txBody>
          <a:bodyPr>
            <a:normAutofit fontScale="85000" lnSpcReduction="10000"/>
          </a:bodyPr>
          <a:lstStyle/>
          <a:p>
            <a:pPr marL="723900" indent="-368300">
              <a:buSzPct val="100000"/>
              <a:buFont typeface="Wingdings" pitchFamily="2" charset="2"/>
              <a:buChar char="§"/>
              <a:defRPr/>
            </a:pPr>
            <a:r>
              <a:rPr lang="cs-CZ" dirty="0" smtClean="0">
                <a:solidFill>
                  <a:schemeClr val="tx1">
                    <a:lumMod val="65000"/>
                    <a:lumOff val="35000"/>
                  </a:schemeClr>
                </a:solidFill>
              </a:rPr>
              <a:t>4 </a:t>
            </a:r>
            <a:r>
              <a:rPr lang="cs-CZ" dirty="0" err="1" smtClean="0">
                <a:solidFill>
                  <a:schemeClr val="tx1">
                    <a:lumMod val="65000"/>
                    <a:lumOff val="35000"/>
                  </a:schemeClr>
                </a:solidFill>
              </a:rPr>
              <a:t>levels</a:t>
            </a:r>
            <a:r>
              <a:rPr lang="cs-CZ" dirty="0" smtClean="0">
                <a:solidFill>
                  <a:schemeClr val="tx1">
                    <a:lumMod val="65000"/>
                    <a:lumOff val="35000"/>
                  </a:schemeClr>
                </a:solidFill>
              </a:rPr>
              <a:t> </a:t>
            </a:r>
            <a:r>
              <a:rPr lang="cs-CZ" dirty="0" err="1" smtClean="0">
                <a:solidFill>
                  <a:schemeClr val="tx1">
                    <a:lumMod val="65000"/>
                    <a:lumOff val="35000"/>
                  </a:schemeClr>
                </a:solidFill>
              </a:rPr>
              <a:t>of</a:t>
            </a:r>
            <a:r>
              <a:rPr lang="cs-CZ" dirty="0" smtClean="0">
                <a:solidFill>
                  <a:schemeClr val="tx1">
                    <a:lumMod val="65000"/>
                    <a:lumOff val="35000"/>
                  </a:schemeClr>
                </a:solidFill>
              </a:rPr>
              <a:t> </a:t>
            </a:r>
            <a:r>
              <a:rPr lang="cs-CZ" dirty="0" err="1" smtClean="0">
                <a:solidFill>
                  <a:schemeClr val="tx1">
                    <a:lumMod val="65000"/>
                    <a:lumOff val="35000"/>
                  </a:schemeClr>
                </a:solidFill>
              </a:rPr>
              <a:t>the</a:t>
            </a:r>
            <a:r>
              <a:rPr lang="cs-CZ" dirty="0" smtClean="0">
                <a:solidFill>
                  <a:schemeClr val="tx1">
                    <a:lumMod val="65000"/>
                    <a:lumOff val="35000"/>
                  </a:schemeClr>
                </a:solidFill>
              </a:rPr>
              <a:t> </a:t>
            </a:r>
            <a:r>
              <a:rPr lang="cs-CZ" dirty="0" err="1" smtClean="0">
                <a:solidFill>
                  <a:schemeClr val="tx1">
                    <a:lumMod val="65000"/>
                    <a:lumOff val="35000"/>
                  </a:schemeClr>
                </a:solidFill>
              </a:rPr>
              <a:t>process</a:t>
            </a:r>
            <a:endParaRPr lang="cs-CZ" dirty="0">
              <a:solidFill>
                <a:schemeClr val="tx1">
                  <a:lumMod val="65000"/>
                  <a:lumOff val="35000"/>
                </a:schemeClr>
              </a:solidFill>
            </a:endParaRPr>
          </a:p>
          <a:p>
            <a:pPr marL="723900" indent="-368300">
              <a:buSzPct val="100000"/>
              <a:buFont typeface="Wingdings" pitchFamily="2" charset="2"/>
              <a:buChar char="§"/>
              <a:defRPr/>
            </a:pPr>
            <a:r>
              <a:rPr lang="cs-CZ" dirty="0" smtClean="0">
                <a:solidFill>
                  <a:schemeClr val="tx1"/>
                </a:solidFill>
              </a:rPr>
              <a:t>1st -</a:t>
            </a:r>
            <a:r>
              <a:rPr lang="cs-CZ" dirty="0" err="1" smtClean="0">
                <a:solidFill>
                  <a:schemeClr val="tx1"/>
                </a:solidFill>
              </a:rPr>
              <a:t>the</a:t>
            </a:r>
            <a:r>
              <a:rPr lang="cs-CZ" dirty="0">
                <a:solidFill>
                  <a:schemeClr val="tx1"/>
                </a:solidFill>
              </a:rPr>
              <a:t> European Parliament and Council of the European Union </a:t>
            </a:r>
            <a:r>
              <a:rPr lang="cs-CZ" dirty="0" err="1">
                <a:solidFill>
                  <a:schemeClr val="tx1"/>
                </a:solidFill>
              </a:rPr>
              <a:t>adopt</a:t>
            </a:r>
            <a:r>
              <a:rPr lang="cs-CZ" dirty="0">
                <a:solidFill>
                  <a:schemeClr val="tx1"/>
                </a:solidFill>
              </a:rPr>
              <a:t> a </a:t>
            </a:r>
            <a:r>
              <a:rPr lang="cs-CZ" dirty="0" err="1">
                <a:solidFill>
                  <a:schemeClr val="tx1"/>
                </a:solidFill>
              </a:rPr>
              <a:t>piece</a:t>
            </a:r>
            <a:r>
              <a:rPr lang="cs-CZ" dirty="0">
                <a:solidFill>
                  <a:schemeClr val="tx1"/>
                </a:solidFill>
              </a:rPr>
              <a:t> </a:t>
            </a:r>
            <a:r>
              <a:rPr lang="cs-CZ" dirty="0" err="1">
                <a:solidFill>
                  <a:schemeClr val="tx1"/>
                </a:solidFill>
              </a:rPr>
              <a:t>of</a:t>
            </a:r>
            <a:r>
              <a:rPr lang="cs-CZ" dirty="0">
                <a:solidFill>
                  <a:schemeClr val="tx1"/>
                </a:solidFill>
              </a:rPr>
              <a:t> </a:t>
            </a:r>
            <a:r>
              <a:rPr lang="cs-CZ" dirty="0" err="1" smtClean="0">
                <a:solidFill>
                  <a:schemeClr val="tx1"/>
                </a:solidFill>
              </a:rPr>
              <a:t>legislation</a:t>
            </a:r>
            <a:endParaRPr lang="cs-CZ" dirty="0" smtClean="0">
              <a:solidFill>
                <a:schemeClr val="tx1"/>
              </a:solidFill>
            </a:endParaRPr>
          </a:p>
          <a:p>
            <a:pPr marL="723900" indent="-368300">
              <a:buSzPct val="100000"/>
              <a:buFont typeface="Wingdings" pitchFamily="2" charset="2"/>
              <a:buChar char="§"/>
              <a:defRPr/>
            </a:pPr>
            <a:r>
              <a:rPr lang="cs-CZ" dirty="0" smtClean="0"/>
              <a:t>2nd, </a:t>
            </a:r>
            <a:r>
              <a:rPr lang="cs-CZ" dirty="0" err="1"/>
              <a:t>where</a:t>
            </a:r>
            <a:r>
              <a:rPr lang="cs-CZ" dirty="0"/>
              <a:t> </a:t>
            </a:r>
            <a:r>
              <a:rPr lang="cs-CZ" dirty="0" err="1"/>
              <a:t>sector-specific</a:t>
            </a:r>
            <a:r>
              <a:rPr lang="cs-CZ" dirty="0"/>
              <a:t> </a:t>
            </a:r>
            <a:r>
              <a:rPr lang="cs-CZ" dirty="0" err="1"/>
              <a:t>committees</a:t>
            </a:r>
            <a:r>
              <a:rPr lang="cs-CZ" dirty="0"/>
              <a:t> and </a:t>
            </a:r>
            <a:r>
              <a:rPr lang="cs-CZ" dirty="0" err="1"/>
              <a:t>regulators</a:t>
            </a:r>
            <a:r>
              <a:rPr lang="cs-CZ" dirty="0"/>
              <a:t> </a:t>
            </a:r>
            <a:r>
              <a:rPr lang="cs-CZ" dirty="0" err="1"/>
              <a:t>advise</a:t>
            </a:r>
            <a:r>
              <a:rPr lang="cs-CZ" dirty="0"/>
              <a:t> on </a:t>
            </a:r>
            <a:r>
              <a:rPr lang="cs-CZ" dirty="0" err="1"/>
              <a:t>technical</a:t>
            </a:r>
            <a:r>
              <a:rPr lang="cs-CZ" dirty="0"/>
              <a:t> </a:t>
            </a:r>
            <a:r>
              <a:rPr lang="cs-CZ" dirty="0" err="1"/>
              <a:t>details</a:t>
            </a:r>
            <a:r>
              <a:rPr lang="cs-CZ" dirty="0"/>
              <a:t>, </a:t>
            </a:r>
            <a:r>
              <a:rPr lang="cs-CZ" dirty="0" err="1"/>
              <a:t>then</a:t>
            </a:r>
            <a:r>
              <a:rPr lang="cs-CZ" dirty="0"/>
              <a:t> </a:t>
            </a:r>
            <a:r>
              <a:rPr lang="cs-CZ" dirty="0" err="1"/>
              <a:t>bring</a:t>
            </a:r>
            <a:r>
              <a:rPr lang="cs-CZ" dirty="0"/>
              <a:t> </a:t>
            </a:r>
            <a:r>
              <a:rPr lang="cs-CZ" dirty="0" err="1"/>
              <a:t>it</a:t>
            </a:r>
            <a:r>
              <a:rPr lang="cs-CZ" dirty="0"/>
              <a:t> to a </a:t>
            </a:r>
            <a:r>
              <a:rPr lang="cs-CZ" dirty="0" err="1"/>
              <a:t>vote</a:t>
            </a:r>
            <a:r>
              <a:rPr lang="cs-CZ" dirty="0"/>
              <a:t> in front </a:t>
            </a:r>
            <a:r>
              <a:rPr lang="cs-CZ" dirty="0" err="1"/>
              <a:t>of</a:t>
            </a:r>
            <a:r>
              <a:rPr lang="cs-CZ" dirty="0"/>
              <a:t> </a:t>
            </a:r>
            <a:r>
              <a:rPr lang="cs-CZ" dirty="0" err="1"/>
              <a:t>member-state</a:t>
            </a:r>
            <a:r>
              <a:rPr lang="cs-CZ" dirty="0"/>
              <a:t> </a:t>
            </a:r>
            <a:r>
              <a:rPr lang="cs-CZ" dirty="0" err="1" smtClean="0"/>
              <a:t>representatives</a:t>
            </a:r>
            <a:endParaRPr lang="cs-CZ" dirty="0" smtClean="0"/>
          </a:p>
          <a:p>
            <a:pPr marL="723900" indent="-368300">
              <a:buSzPct val="100000"/>
              <a:buFont typeface="Wingdings" pitchFamily="2" charset="2"/>
              <a:buChar char="§"/>
              <a:defRPr/>
            </a:pPr>
            <a:r>
              <a:rPr lang="cs-CZ" dirty="0" smtClean="0"/>
              <a:t>3rd </a:t>
            </a:r>
            <a:r>
              <a:rPr lang="cs-CZ" dirty="0" err="1" smtClean="0"/>
              <a:t>national</a:t>
            </a:r>
            <a:r>
              <a:rPr lang="cs-CZ" dirty="0" smtClean="0"/>
              <a:t> </a:t>
            </a:r>
            <a:r>
              <a:rPr lang="cs-CZ" dirty="0" err="1"/>
              <a:t>regulators</a:t>
            </a:r>
            <a:r>
              <a:rPr lang="cs-CZ" dirty="0"/>
              <a:t> </a:t>
            </a:r>
            <a:r>
              <a:rPr lang="cs-CZ" dirty="0" err="1"/>
              <a:t>work</a:t>
            </a:r>
            <a:r>
              <a:rPr lang="cs-CZ" dirty="0"/>
              <a:t> on </a:t>
            </a:r>
            <a:r>
              <a:rPr lang="cs-CZ" dirty="0" err="1"/>
              <a:t>coordinating</a:t>
            </a:r>
            <a:r>
              <a:rPr lang="cs-CZ" dirty="0"/>
              <a:t> </a:t>
            </a:r>
            <a:r>
              <a:rPr lang="cs-CZ" dirty="0" err="1"/>
              <a:t>new</a:t>
            </a:r>
            <a:r>
              <a:rPr lang="cs-CZ" dirty="0"/>
              <a:t> </a:t>
            </a:r>
            <a:r>
              <a:rPr lang="cs-CZ" dirty="0" err="1"/>
              <a:t>regulations</a:t>
            </a:r>
            <a:r>
              <a:rPr lang="cs-CZ" dirty="0"/>
              <a:t> </a:t>
            </a:r>
            <a:r>
              <a:rPr lang="cs-CZ" dirty="0" err="1"/>
              <a:t>with</a:t>
            </a:r>
            <a:r>
              <a:rPr lang="cs-CZ" dirty="0"/>
              <a:t> </a:t>
            </a:r>
            <a:r>
              <a:rPr lang="cs-CZ" dirty="0" err="1"/>
              <a:t>other</a:t>
            </a:r>
            <a:r>
              <a:rPr lang="cs-CZ" dirty="0"/>
              <a:t> </a:t>
            </a:r>
            <a:r>
              <a:rPr lang="cs-CZ" dirty="0" err="1"/>
              <a:t>nations</a:t>
            </a:r>
            <a:r>
              <a:rPr lang="cs-CZ" dirty="0"/>
              <a:t>. </a:t>
            </a:r>
            <a:endParaRPr lang="cs-CZ" dirty="0" smtClean="0"/>
          </a:p>
          <a:p>
            <a:pPr marL="723900" indent="-368300">
              <a:buSzPct val="100000"/>
              <a:buFont typeface="Wingdings" pitchFamily="2" charset="2"/>
              <a:buChar char="§"/>
              <a:defRPr/>
            </a:pPr>
            <a:r>
              <a:rPr lang="cs-CZ" dirty="0" smtClean="0"/>
              <a:t>4th </a:t>
            </a:r>
            <a:r>
              <a:rPr lang="cs-CZ" dirty="0" err="1"/>
              <a:t>involves</a:t>
            </a:r>
            <a:r>
              <a:rPr lang="cs-CZ" dirty="0"/>
              <a:t> </a:t>
            </a:r>
            <a:r>
              <a:rPr lang="cs-CZ" dirty="0" err="1"/>
              <a:t>compliance</a:t>
            </a:r>
            <a:r>
              <a:rPr lang="cs-CZ" dirty="0"/>
              <a:t> and </a:t>
            </a:r>
            <a:r>
              <a:rPr lang="cs-CZ" dirty="0" err="1"/>
              <a:t>enforcement</a:t>
            </a:r>
            <a:r>
              <a:rPr lang="cs-CZ" dirty="0"/>
              <a:t> </a:t>
            </a:r>
            <a:r>
              <a:rPr lang="cs-CZ" dirty="0" err="1"/>
              <a:t>of</a:t>
            </a:r>
            <a:r>
              <a:rPr lang="cs-CZ" dirty="0"/>
              <a:t> </a:t>
            </a:r>
            <a:r>
              <a:rPr lang="cs-CZ" dirty="0" err="1"/>
              <a:t>the</a:t>
            </a:r>
            <a:r>
              <a:rPr lang="cs-CZ" dirty="0"/>
              <a:t> </a:t>
            </a:r>
            <a:r>
              <a:rPr lang="cs-CZ" dirty="0" err="1"/>
              <a:t>new</a:t>
            </a:r>
            <a:r>
              <a:rPr lang="cs-CZ" dirty="0"/>
              <a:t> </a:t>
            </a:r>
            <a:r>
              <a:rPr lang="cs-CZ" dirty="0" err="1"/>
              <a:t>rules</a:t>
            </a:r>
            <a:r>
              <a:rPr lang="cs-CZ" dirty="0"/>
              <a:t> and </a:t>
            </a:r>
            <a:r>
              <a:rPr lang="cs-CZ" dirty="0" err="1"/>
              <a:t>laws</a:t>
            </a:r>
            <a:r>
              <a:rPr lang="cs-CZ" dirty="0"/>
              <a:t>.</a:t>
            </a:r>
            <a:endParaRPr lang="cs-CZ" dirty="0">
              <a:solidFill>
                <a:schemeClr val="tx1">
                  <a:lumMod val="65000"/>
                  <a:lumOff val="35000"/>
                </a:schemeClr>
              </a:solidFill>
            </a:endParaRPr>
          </a:p>
          <a:p>
            <a:pPr marL="723900" indent="-368300">
              <a:buSzPct val="100000"/>
              <a:buFont typeface="Wingdings" pitchFamily="2" charset="2"/>
              <a:buChar char="§"/>
              <a:defRPr/>
            </a:pPr>
            <a:r>
              <a:rPr lang="cs-CZ" dirty="0" err="1" smtClean="0">
                <a:solidFill>
                  <a:schemeClr val="tx1">
                    <a:lumMod val="65000"/>
                    <a:lumOff val="35000"/>
                  </a:schemeClr>
                </a:solidFill>
              </a:rPr>
              <a:t>Setting</a:t>
            </a:r>
            <a:r>
              <a:rPr lang="cs-CZ" dirty="0" smtClean="0">
                <a:solidFill>
                  <a:schemeClr val="tx1">
                    <a:lumMod val="65000"/>
                    <a:lumOff val="35000"/>
                  </a:schemeClr>
                </a:solidFill>
              </a:rPr>
              <a:t> up </a:t>
            </a:r>
            <a:r>
              <a:rPr lang="cs-CZ" dirty="0" err="1" smtClean="0">
                <a:solidFill>
                  <a:schemeClr val="tx1">
                    <a:lumMod val="65000"/>
                    <a:lumOff val="35000"/>
                  </a:schemeClr>
                </a:solidFill>
              </a:rPr>
              <a:t>new</a:t>
            </a:r>
            <a:r>
              <a:rPr lang="cs-CZ" dirty="0" smtClean="0">
                <a:solidFill>
                  <a:schemeClr val="tx1">
                    <a:lumMod val="65000"/>
                    <a:lumOff val="35000"/>
                  </a:schemeClr>
                </a:solidFill>
              </a:rPr>
              <a:t> </a:t>
            </a:r>
            <a:r>
              <a:rPr lang="cs-CZ" dirty="0" err="1" smtClean="0">
                <a:solidFill>
                  <a:schemeClr val="tx1">
                    <a:lumMod val="65000"/>
                    <a:lumOff val="35000"/>
                  </a:schemeClr>
                </a:solidFill>
              </a:rPr>
              <a:t>committes</a:t>
            </a:r>
            <a:r>
              <a:rPr lang="cs-CZ" dirty="0" smtClean="0">
                <a:solidFill>
                  <a:schemeClr val="tx1">
                    <a:lumMod val="65000"/>
                    <a:lumOff val="35000"/>
                  </a:schemeClr>
                </a:solidFill>
              </a:rPr>
              <a:t>, </a:t>
            </a:r>
            <a:r>
              <a:rPr lang="cs-CZ" dirty="0" err="1" smtClean="0">
                <a:solidFill>
                  <a:schemeClr val="tx1">
                    <a:lumMod val="65000"/>
                    <a:lumOff val="35000"/>
                  </a:schemeClr>
                </a:solidFill>
              </a:rPr>
              <a:t>later</a:t>
            </a:r>
            <a:r>
              <a:rPr lang="cs-CZ" dirty="0" smtClean="0">
                <a:solidFill>
                  <a:schemeClr val="tx1">
                    <a:lumMod val="65000"/>
                    <a:lumOff val="35000"/>
                  </a:schemeClr>
                </a:solidFill>
              </a:rPr>
              <a:t> </a:t>
            </a:r>
            <a:r>
              <a:rPr lang="cs-CZ" dirty="0" err="1" smtClean="0">
                <a:solidFill>
                  <a:schemeClr val="tx1">
                    <a:lumMod val="65000"/>
                    <a:lumOff val="35000"/>
                  </a:schemeClr>
                </a:solidFill>
              </a:rPr>
              <a:t>transformed</a:t>
            </a:r>
            <a:r>
              <a:rPr lang="cs-CZ" dirty="0" smtClean="0">
                <a:solidFill>
                  <a:schemeClr val="tx1">
                    <a:lumMod val="65000"/>
                    <a:lumOff val="35000"/>
                  </a:schemeClr>
                </a:solidFill>
              </a:rPr>
              <a:t> to EU </a:t>
            </a:r>
            <a:r>
              <a:rPr lang="cs-CZ" dirty="0" err="1" smtClean="0">
                <a:solidFill>
                  <a:schemeClr val="tx1">
                    <a:lumMod val="65000"/>
                    <a:lumOff val="35000"/>
                  </a:schemeClr>
                </a:solidFill>
              </a:rPr>
              <a:t>agencies</a:t>
            </a:r>
            <a:endParaRPr lang="cs-CZ" dirty="0">
              <a:solidFill>
                <a:schemeClr val="tx1">
                  <a:lumMod val="65000"/>
                  <a:lumOff val="35000"/>
                </a:schemeClr>
              </a:solidFill>
            </a:endParaRPr>
          </a:p>
          <a:p>
            <a:pPr marL="1077913" indent="-354013">
              <a:buSzPct val="100000"/>
              <a:defRPr/>
            </a:pPr>
            <a:r>
              <a:rPr lang="cs-CZ" dirty="0" err="1" smtClean="0">
                <a:solidFill>
                  <a:schemeClr val="tx1">
                    <a:lumMod val="65000"/>
                    <a:lumOff val="35000"/>
                  </a:schemeClr>
                </a:solidFill>
              </a:rPr>
              <a:t>Committes</a:t>
            </a:r>
            <a:r>
              <a:rPr lang="cs-CZ" dirty="0" smtClean="0">
                <a:solidFill>
                  <a:schemeClr val="tx1">
                    <a:lumMod val="65000"/>
                    <a:lumOff val="35000"/>
                  </a:schemeClr>
                </a:solidFill>
              </a:rPr>
              <a:t> </a:t>
            </a:r>
            <a:r>
              <a:rPr lang="cs-CZ" dirty="0" err="1" smtClean="0">
                <a:solidFill>
                  <a:schemeClr val="tx1">
                    <a:lumMod val="65000"/>
                    <a:lumOff val="35000"/>
                  </a:schemeClr>
                </a:solidFill>
              </a:rPr>
              <a:t>of</a:t>
            </a:r>
            <a:r>
              <a:rPr lang="cs-CZ" dirty="0" smtClean="0">
                <a:solidFill>
                  <a:schemeClr val="tx1">
                    <a:lumMod val="65000"/>
                    <a:lumOff val="35000"/>
                  </a:schemeClr>
                </a:solidFill>
              </a:rPr>
              <a:t> </a:t>
            </a:r>
            <a:r>
              <a:rPr lang="cs-CZ" dirty="0" err="1" smtClean="0">
                <a:solidFill>
                  <a:schemeClr val="tx1">
                    <a:lumMod val="65000"/>
                    <a:lumOff val="35000"/>
                  </a:schemeClr>
                </a:solidFill>
              </a:rPr>
              <a:t>the</a:t>
            </a:r>
            <a:r>
              <a:rPr lang="cs-CZ" dirty="0" smtClean="0">
                <a:solidFill>
                  <a:schemeClr val="tx1">
                    <a:lumMod val="65000"/>
                    <a:lumOff val="35000"/>
                  </a:schemeClr>
                </a:solidFill>
              </a:rPr>
              <a:t> </a:t>
            </a:r>
            <a:r>
              <a:rPr lang="cs-CZ" dirty="0">
                <a:solidFill>
                  <a:schemeClr val="tx1">
                    <a:lumMod val="65000"/>
                    <a:lumOff val="35000"/>
                  </a:schemeClr>
                </a:solidFill>
              </a:rPr>
              <a:t>„</a:t>
            </a:r>
            <a:r>
              <a:rPr lang="cs-CZ" dirty="0" smtClean="0">
                <a:solidFill>
                  <a:schemeClr val="tx1">
                    <a:lumMod val="65000"/>
                    <a:lumOff val="35000"/>
                  </a:schemeClr>
                </a:solidFill>
              </a:rPr>
              <a:t>3rd </a:t>
            </a:r>
            <a:r>
              <a:rPr lang="cs-CZ" dirty="0" err="1" smtClean="0">
                <a:solidFill>
                  <a:schemeClr val="tx1">
                    <a:lumMod val="65000"/>
                    <a:lumOff val="35000"/>
                  </a:schemeClr>
                </a:solidFill>
              </a:rPr>
              <a:t>level</a:t>
            </a:r>
            <a:r>
              <a:rPr lang="cs-CZ" dirty="0" smtClean="0">
                <a:solidFill>
                  <a:schemeClr val="tx1">
                    <a:lumMod val="65000"/>
                    <a:lumOff val="35000"/>
                  </a:schemeClr>
                </a:solidFill>
              </a:rPr>
              <a:t>“ – expert </a:t>
            </a:r>
            <a:r>
              <a:rPr lang="cs-CZ" dirty="0" err="1" smtClean="0">
                <a:solidFill>
                  <a:schemeClr val="tx1">
                    <a:lumMod val="65000"/>
                    <a:lumOff val="35000"/>
                  </a:schemeClr>
                </a:solidFill>
              </a:rPr>
              <a:t>advicing</a:t>
            </a:r>
            <a:r>
              <a:rPr lang="cs-CZ" dirty="0" smtClean="0">
                <a:solidFill>
                  <a:schemeClr val="tx1">
                    <a:lumMod val="65000"/>
                    <a:lumOff val="35000"/>
                  </a:schemeClr>
                </a:solidFill>
              </a:rPr>
              <a:t> </a:t>
            </a:r>
            <a:r>
              <a:rPr lang="cs-CZ" dirty="0" err="1" smtClean="0">
                <a:solidFill>
                  <a:schemeClr val="tx1">
                    <a:lumMod val="65000"/>
                    <a:lumOff val="35000"/>
                  </a:schemeClr>
                </a:solidFill>
              </a:rPr>
              <a:t>authority</a:t>
            </a:r>
            <a:r>
              <a:rPr lang="cs-CZ" dirty="0" smtClean="0">
                <a:solidFill>
                  <a:schemeClr val="tx1">
                    <a:lumMod val="65000"/>
                    <a:lumOff val="35000"/>
                  </a:schemeClr>
                </a:solidFill>
              </a:rPr>
              <a:t> </a:t>
            </a:r>
            <a:r>
              <a:rPr lang="cs-CZ" dirty="0" err="1" smtClean="0">
                <a:solidFill>
                  <a:schemeClr val="tx1">
                    <a:lumMod val="65000"/>
                    <a:lumOff val="35000"/>
                  </a:schemeClr>
                </a:solidFill>
              </a:rPr>
              <a:t>of</a:t>
            </a:r>
            <a:r>
              <a:rPr lang="cs-CZ" dirty="0" smtClean="0">
                <a:solidFill>
                  <a:schemeClr val="tx1">
                    <a:lumMod val="65000"/>
                    <a:lumOff val="35000"/>
                  </a:schemeClr>
                </a:solidFill>
              </a:rPr>
              <a:t> </a:t>
            </a:r>
            <a:r>
              <a:rPr lang="cs-CZ" dirty="0" err="1" smtClean="0">
                <a:solidFill>
                  <a:schemeClr val="tx1">
                    <a:lumMod val="65000"/>
                    <a:lumOff val="35000"/>
                  </a:schemeClr>
                </a:solidFill>
              </a:rPr>
              <a:t>the</a:t>
            </a:r>
            <a:r>
              <a:rPr lang="cs-CZ" dirty="0" smtClean="0">
                <a:solidFill>
                  <a:schemeClr val="tx1">
                    <a:lumMod val="65000"/>
                    <a:lumOff val="35000"/>
                  </a:schemeClr>
                </a:solidFill>
              </a:rPr>
              <a:t> EC</a:t>
            </a:r>
          </a:p>
          <a:p>
            <a:pPr marL="1077913" indent="-354013">
              <a:buSzPct val="100000"/>
              <a:defRPr/>
            </a:pPr>
            <a:r>
              <a:rPr lang="cs-CZ" b="1" dirty="0" err="1"/>
              <a:t>Committee</a:t>
            </a:r>
            <a:r>
              <a:rPr lang="cs-CZ" b="1" dirty="0"/>
              <a:t> </a:t>
            </a:r>
            <a:r>
              <a:rPr lang="cs-CZ" b="1" dirty="0" err="1"/>
              <a:t>of</a:t>
            </a:r>
            <a:r>
              <a:rPr lang="cs-CZ" b="1" dirty="0"/>
              <a:t> </a:t>
            </a:r>
            <a:r>
              <a:rPr lang="cs-CZ" b="1" dirty="0" err="1"/>
              <a:t>European</a:t>
            </a:r>
            <a:r>
              <a:rPr lang="cs-CZ" b="1" dirty="0"/>
              <a:t> </a:t>
            </a:r>
            <a:r>
              <a:rPr lang="cs-CZ" b="1" dirty="0" err="1"/>
              <a:t>Banking</a:t>
            </a:r>
            <a:r>
              <a:rPr lang="cs-CZ" b="1" dirty="0"/>
              <a:t> </a:t>
            </a:r>
            <a:r>
              <a:rPr lang="cs-CZ" b="1" dirty="0" err="1"/>
              <a:t>Supervisors</a:t>
            </a:r>
            <a:r>
              <a:rPr lang="cs-CZ" b="1" dirty="0"/>
              <a:t> (CEBS</a:t>
            </a:r>
            <a:r>
              <a:rPr lang="cs-CZ" b="1" dirty="0" smtClean="0"/>
              <a:t>)/EBA</a:t>
            </a:r>
          </a:p>
          <a:p>
            <a:pPr marL="1077913" indent="-354013">
              <a:buSzPct val="100000"/>
              <a:defRPr/>
            </a:pPr>
            <a:r>
              <a:rPr lang="cs-CZ" b="1" dirty="0" err="1" smtClean="0"/>
              <a:t>The</a:t>
            </a:r>
            <a:r>
              <a:rPr lang="cs-CZ" b="1" dirty="0" smtClean="0"/>
              <a:t> </a:t>
            </a:r>
            <a:r>
              <a:rPr lang="cs-CZ" b="1" dirty="0" err="1"/>
              <a:t>Committee</a:t>
            </a:r>
            <a:r>
              <a:rPr lang="cs-CZ" b="1" dirty="0"/>
              <a:t> </a:t>
            </a:r>
            <a:r>
              <a:rPr lang="cs-CZ" b="1" dirty="0" err="1"/>
              <a:t>of</a:t>
            </a:r>
            <a:r>
              <a:rPr lang="cs-CZ" b="1" dirty="0"/>
              <a:t> </a:t>
            </a:r>
            <a:r>
              <a:rPr lang="cs-CZ" b="1" dirty="0" err="1"/>
              <a:t>European</a:t>
            </a:r>
            <a:r>
              <a:rPr lang="cs-CZ" b="1" dirty="0"/>
              <a:t> </a:t>
            </a:r>
            <a:r>
              <a:rPr lang="cs-CZ" b="1" dirty="0" err="1"/>
              <a:t>Securities</a:t>
            </a:r>
            <a:r>
              <a:rPr lang="cs-CZ" b="1" dirty="0"/>
              <a:t> </a:t>
            </a:r>
            <a:r>
              <a:rPr lang="cs-CZ" b="1" dirty="0" err="1" smtClean="0"/>
              <a:t>Regulators</a:t>
            </a:r>
            <a:r>
              <a:rPr lang="cs-CZ" b="1" dirty="0" smtClean="0"/>
              <a:t> (CESR)/ ESMA</a:t>
            </a:r>
          </a:p>
          <a:p>
            <a:pPr marL="1077913" indent="-354013">
              <a:buSzPct val="100000"/>
              <a:defRPr/>
            </a:pPr>
            <a:r>
              <a:rPr lang="cs-CZ" b="1" dirty="0" err="1"/>
              <a:t>Committee</a:t>
            </a:r>
            <a:r>
              <a:rPr lang="cs-CZ" b="1" dirty="0"/>
              <a:t> </a:t>
            </a:r>
            <a:r>
              <a:rPr lang="cs-CZ" b="1" dirty="0" err="1"/>
              <a:t>of</a:t>
            </a:r>
            <a:r>
              <a:rPr lang="cs-CZ" b="1" dirty="0"/>
              <a:t> </a:t>
            </a:r>
            <a:r>
              <a:rPr lang="cs-CZ" b="1" dirty="0" err="1"/>
              <a:t>European</a:t>
            </a:r>
            <a:r>
              <a:rPr lang="cs-CZ" b="1" dirty="0"/>
              <a:t> </a:t>
            </a:r>
            <a:r>
              <a:rPr lang="cs-CZ" b="1" dirty="0" err="1"/>
              <a:t>Insurance</a:t>
            </a:r>
            <a:r>
              <a:rPr lang="cs-CZ" b="1" dirty="0"/>
              <a:t> and </a:t>
            </a:r>
            <a:r>
              <a:rPr lang="cs-CZ" b="1" dirty="0" err="1"/>
              <a:t>Occupational</a:t>
            </a:r>
            <a:r>
              <a:rPr lang="cs-CZ" b="1" dirty="0"/>
              <a:t> </a:t>
            </a:r>
            <a:r>
              <a:rPr lang="cs-CZ" b="1" dirty="0" err="1"/>
              <a:t>Pensions</a:t>
            </a:r>
            <a:r>
              <a:rPr lang="cs-CZ" b="1" dirty="0"/>
              <a:t> </a:t>
            </a:r>
            <a:r>
              <a:rPr lang="cs-CZ" b="1" dirty="0" err="1"/>
              <a:t>Supervisors</a:t>
            </a:r>
            <a:r>
              <a:rPr lang="cs-CZ" b="1" dirty="0"/>
              <a:t> (CEIOPS) </a:t>
            </a:r>
            <a:r>
              <a:rPr lang="cs-CZ" b="1" dirty="0" smtClean="0"/>
              <a:t>/ EIOPA</a:t>
            </a:r>
            <a:r>
              <a:rPr lang="cs-CZ" b="1" dirty="0"/>
              <a:t> </a:t>
            </a:r>
            <a:endParaRPr lang="cs-CZ" b="1" dirty="0">
              <a:solidFill>
                <a:schemeClr val="tx1">
                  <a:lumMod val="65000"/>
                  <a:lumOff val="35000"/>
                </a:schemeClr>
              </a:solidFill>
            </a:endParaRPr>
          </a:p>
          <a:p>
            <a:endParaRPr lang="en-GB" dirty="0"/>
          </a:p>
        </p:txBody>
      </p:sp>
    </p:spTree>
    <p:extLst>
      <p:ext uri="{BB962C8B-B14F-4D97-AF65-F5344CB8AC3E}">
        <p14:creationId xmlns:p14="http://schemas.microsoft.com/office/powerpoint/2010/main" val="315492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 </a:t>
            </a:r>
            <a:r>
              <a:rPr lang="cs-CZ" b="1" dirty="0" err="1" smtClean="0"/>
              <a:t>Larosièr</a:t>
            </a:r>
            <a:r>
              <a:rPr lang="cs-CZ" b="1" dirty="0" smtClean="0"/>
              <a:t> report</a:t>
            </a:r>
            <a:endParaRPr lang="en-GB" dirty="0"/>
          </a:p>
        </p:txBody>
      </p:sp>
      <p:sp>
        <p:nvSpPr>
          <p:cNvPr id="3" name="Zástupný symbol pro obsah 2"/>
          <p:cNvSpPr>
            <a:spLocks noGrp="1"/>
          </p:cNvSpPr>
          <p:nvPr>
            <p:ph idx="1"/>
          </p:nvPr>
        </p:nvSpPr>
        <p:spPr/>
        <p:txBody>
          <a:bodyPr/>
          <a:lstStyle/>
          <a:p>
            <a:pPr algn="just"/>
            <a:r>
              <a:rPr lang="en-US" dirty="0"/>
              <a:t>In October 2008, the European Commission mandated the de </a:t>
            </a:r>
            <a:r>
              <a:rPr lang="en-US" dirty="0" err="1"/>
              <a:t>Larosière</a:t>
            </a:r>
            <a:r>
              <a:rPr lang="en-US" dirty="0"/>
              <a:t> group to provide proposals to strengthen European supervisory arrangements covering all financial sectors, with the objective to establish a more efficient integrated and sustainable European system of supervision.</a:t>
            </a:r>
            <a:endParaRPr lang="cs-CZ" dirty="0" smtClean="0"/>
          </a:p>
          <a:p>
            <a:pPr algn="just"/>
            <a:endParaRPr lang="cs-CZ" dirty="0"/>
          </a:p>
          <a:p>
            <a:pPr algn="just"/>
            <a:r>
              <a:rPr lang="cs-CZ" dirty="0" smtClean="0"/>
              <a:t>In </a:t>
            </a:r>
            <a:r>
              <a:rPr lang="cs-CZ" dirty="0" err="1" smtClean="0"/>
              <a:t>february</a:t>
            </a:r>
            <a:r>
              <a:rPr lang="cs-CZ" dirty="0" smtClean="0"/>
              <a:t> 2009 </a:t>
            </a:r>
            <a:r>
              <a:rPr lang="en-GB" dirty="0"/>
              <a:t> </a:t>
            </a:r>
            <a:r>
              <a:rPr lang="en-GB" dirty="0" smtClean="0"/>
              <a:t>published </a:t>
            </a:r>
            <a:r>
              <a:rPr lang="cs-CZ" dirty="0" err="1" smtClean="0"/>
              <a:t>The</a:t>
            </a:r>
            <a:r>
              <a:rPr lang="cs-CZ" dirty="0" smtClean="0"/>
              <a:t> </a:t>
            </a:r>
            <a:r>
              <a:rPr lang="cs-CZ" dirty="0" err="1"/>
              <a:t>High-Level</a:t>
            </a:r>
            <a:r>
              <a:rPr lang="cs-CZ" dirty="0"/>
              <a:t> Group on </a:t>
            </a:r>
            <a:r>
              <a:rPr lang="cs-CZ" dirty="0" err="1"/>
              <a:t>Financial</a:t>
            </a:r>
            <a:r>
              <a:rPr lang="cs-CZ" dirty="0"/>
              <a:t> </a:t>
            </a:r>
            <a:r>
              <a:rPr lang="cs-CZ" dirty="0" err="1"/>
              <a:t>Supervision</a:t>
            </a:r>
            <a:r>
              <a:rPr lang="cs-CZ" dirty="0"/>
              <a:t> in </a:t>
            </a:r>
            <a:r>
              <a:rPr lang="cs-CZ" dirty="0" err="1"/>
              <a:t>the</a:t>
            </a:r>
            <a:r>
              <a:rPr lang="cs-CZ" dirty="0"/>
              <a:t> EU </a:t>
            </a:r>
            <a:r>
              <a:rPr lang="cs-CZ" dirty="0" err="1"/>
              <a:t>chaired</a:t>
            </a:r>
            <a:r>
              <a:rPr lang="cs-CZ" dirty="0"/>
              <a:t> by Jacques de </a:t>
            </a:r>
            <a:r>
              <a:rPr lang="cs-CZ" dirty="0" err="1"/>
              <a:t>Larosière</a:t>
            </a:r>
            <a:r>
              <a:rPr lang="cs-CZ" dirty="0"/>
              <a:t>: Report</a:t>
            </a:r>
            <a:r>
              <a:rPr lang="en-GB" dirty="0" smtClean="0"/>
              <a:t>). Latter known as </a:t>
            </a:r>
            <a:r>
              <a:rPr lang="cs-CZ" b="1" dirty="0" smtClean="0"/>
              <a:t>De </a:t>
            </a:r>
            <a:r>
              <a:rPr lang="cs-CZ" b="1" dirty="0" err="1"/>
              <a:t>Larosièr</a:t>
            </a:r>
            <a:r>
              <a:rPr lang="cs-CZ" b="1" dirty="0"/>
              <a:t> report</a:t>
            </a:r>
            <a:endParaRPr lang="en-GB" dirty="0"/>
          </a:p>
          <a:p>
            <a:endParaRPr lang="en-GB" dirty="0"/>
          </a:p>
        </p:txBody>
      </p:sp>
    </p:spTree>
    <p:extLst>
      <p:ext uri="{BB962C8B-B14F-4D97-AF65-F5344CB8AC3E}">
        <p14:creationId xmlns:p14="http://schemas.microsoft.com/office/powerpoint/2010/main" val="969325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Products of “DLR”</a:t>
            </a:r>
            <a:endParaRPr lang="en-GB" dirty="0"/>
          </a:p>
        </p:txBody>
      </p:sp>
      <p:sp>
        <p:nvSpPr>
          <p:cNvPr id="3" name="Zástupný symbol pro obsah 2"/>
          <p:cNvSpPr>
            <a:spLocks noGrp="1"/>
          </p:cNvSpPr>
          <p:nvPr>
            <p:ph idx="1"/>
          </p:nvPr>
        </p:nvSpPr>
        <p:spPr/>
        <p:txBody>
          <a:bodyPr>
            <a:normAutofit/>
          </a:bodyPr>
          <a:lstStyle/>
          <a:p>
            <a:pPr marL="0" indent="0" algn="just">
              <a:buNone/>
            </a:pPr>
            <a:endParaRPr lang="en-GB" dirty="0"/>
          </a:p>
          <a:p>
            <a:r>
              <a:rPr lang="en-GB" dirty="0"/>
              <a:t>31 recommendations for improving European supervisory arrangements.</a:t>
            </a:r>
          </a:p>
          <a:p>
            <a:r>
              <a:rPr lang="en-GB" dirty="0"/>
              <a:t>The report was set out as follows:</a:t>
            </a:r>
          </a:p>
          <a:p>
            <a:r>
              <a:rPr lang="en-GB" dirty="0"/>
              <a:t>Chapter 1: Causes of the financial crisis.</a:t>
            </a:r>
          </a:p>
          <a:p>
            <a:r>
              <a:rPr lang="en-GB" dirty="0"/>
              <a:t>Chapter 2: Policy and regulatory repair.</a:t>
            </a:r>
          </a:p>
          <a:p>
            <a:r>
              <a:rPr lang="en-GB" dirty="0"/>
              <a:t>Chapter 3: EU supervisory repair.</a:t>
            </a:r>
          </a:p>
          <a:p>
            <a:r>
              <a:rPr lang="en-GB" dirty="0"/>
              <a:t>Chapter 4: Global repair.</a:t>
            </a:r>
          </a:p>
          <a:p>
            <a:pPr algn="just"/>
            <a:endParaRPr lang="en-GB" dirty="0"/>
          </a:p>
        </p:txBody>
      </p:sp>
    </p:spTree>
    <p:extLst>
      <p:ext uri="{BB962C8B-B14F-4D97-AF65-F5344CB8AC3E}">
        <p14:creationId xmlns:p14="http://schemas.microsoft.com/office/powerpoint/2010/main" val="30080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New system of Financial supervision</a:t>
            </a:r>
            <a:r>
              <a:rPr lang="en-GB" dirty="0"/>
              <a:t/>
            </a:r>
            <a:br>
              <a:rPr lang="en-GB" dirty="0"/>
            </a:br>
            <a:endParaRPr lang="en-GB" dirty="0"/>
          </a:p>
        </p:txBody>
      </p:sp>
      <p:sp>
        <p:nvSpPr>
          <p:cNvPr id="3" name="Zástupný symbol pro obsah 2"/>
          <p:cNvSpPr>
            <a:spLocks noGrp="1"/>
          </p:cNvSpPr>
          <p:nvPr>
            <p:ph idx="1"/>
          </p:nvPr>
        </p:nvSpPr>
        <p:spPr>
          <a:xfrm>
            <a:off x="2231136" y="2638044"/>
            <a:ext cx="7729728" cy="3667222"/>
          </a:xfrm>
        </p:spPr>
        <p:txBody>
          <a:bodyPr>
            <a:normAutofit fontScale="92500"/>
          </a:bodyPr>
          <a:lstStyle/>
          <a:p>
            <a:r>
              <a:rPr lang="en-US" dirty="0"/>
              <a:t>The establishment of a new body called the European Systemic Risk </a:t>
            </a:r>
            <a:r>
              <a:rPr lang="en-US" dirty="0" smtClean="0"/>
              <a:t>Board </a:t>
            </a:r>
            <a:r>
              <a:rPr lang="en-US" dirty="0"/>
              <a:t>(</a:t>
            </a:r>
            <a:r>
              <a:rPr lang="en-US" dirty="0" smtClean="0"/>
              <a:t>ESRB), </a:t>
            </a:r>
            <a:r>
              <a:rPr lang="en-US" dirty="0"/>
              <a:t>to be chaired by the President of the European Central Bank (ECB), to be set up under the auspices and with the logistical support of the ECB. This would look at macro-prudential issues and risk </a:t>
            </a:r>
            <a:r>
              <a:rPr lang="en-US" dirty="0" smtClean="0"/>
              <a:t>warnings</a:t>
            </a:r>
          </a:p>
          <a:p>
            <a:endParaRPr lang="en-US" dirty="0"/>
          </a:p>
          <a:p>
            <a:r>
              <a:rPr lang="en-US" dirty="0"/>
              <a:t>An effective risk warning system to be put in place under the auspices of the </a:t>
            </a:r>
            <a:r>
              <a:rPr lang="en-US" dirty="0" smtClean="0"/>
              <a:t>ESRB </a:t>
            </a:r>
            <a:r>
              <a:rPr lang="en-US" dirty="0"/>
              <a:t>and of the Economic and Financial Committee.</a:t>
            </a:r>
          </a:p>
          <a:p>
            <a:r>
              <a:rPr lang="en-US" dirty="0"/>
              <a:t>The establishment of a European System of Financial Supervisors (ESFS). This would involve a </a:t>
            </a:r>
            <a:r>
              <a:rPr lang="en-US" dirty="0" smtClean="0"/>
              <a:t>decentralized </a:t>
            </a:r>
            <a:r>
              <a:rPr lang="en-US" dirty="0"/>
              <a:t>network comprising of national supervisors (who would carry out day-to-day supervision) and three new European Authorities, replacing CEBS, CEIOPS and CESR with the role to coordinate the application of supervisory standards and guarantee strong cooperation between national supervisors.</a:t>
            </a:r>
          </a:p>
          <a:p>
            <a:endParaRPr lang="en-GB" dirty="0"/>
          </a:p>
        </p:txBody>
      </p:sp>
    </p:spTree>
    <p:extLst>
      <p:ext uri="{BB962C8B-B14F-4D97-AF65-F5344CB8AC3E}">
        <p14:creationId xmlns:p14="http://schemas.microsoft.com/office/powerpoint/2010/main" val="243697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 European Systemic Risk </a:t>
            </a:r>
            <a:r>
              <a:rPr lang="en-GB" dirty="0" smtClean="0"/>
              <a:t>Board</a:t>
            </a:r>
            <a:br>
              <a:rPr lang="en-GB" dirty="0" smtClean="0"/>
            </a:br>
            <a:r>
              <a:rPr lang="en-GB" dirty="0" smtClean="0"/>
              <a:t>“ESRB”</a:t>
            </a:r>
            <a:endParaRPr lang="en-GB" dirty="0"/>
          </a:p>
        </p:txBody>
      </p:sp>
      <p:sp>
        <p:nvSpPr>
          <p:cNvPr id="3" name="Zástupný symbol pro obsah 2"/>
          <p:cNvSpPr>
            <a:spLocks noGrp="1"/>
          </p:cNvSpPr>
          <p:nvPr>
            <p:ph idx="1"/>
          </p:nvPr>
        </p:nvSpPr>
        <p:spPr/>
        <p:txBody>
          <a:bodyPr>
            <a:normAutofit/>
          </a:bodyPr>
          <a:lstStyle/>
          <a:p>
            <a:r>
              <a:rPr lang="en-US" dirty="0"/>
              <a:t>responsible for the </a:t>
            </a:r>
            <a:r>
              <a:rPr lang="en-US" dirty="0" err="1"/>
              <a:t>macroprudential</a:t>
            </a:r>
            <a:r>
              <a:rPr lang="en-US" dirty="0"/>
              <a:t> oversight of the EU financial system and the prevention and mitigation of systemic risk.</a:t>
            </a:r>
            <a:endParaRPr lang="en-US" dirty="0" smtClean="0"/>
          </a:p>
          <a:p>
            <a:r>
              <a:rPr lang="en-US" dirty="0" smtClean="0"/>
              <a:t>In </a:t>
            </a:r>
            <a:r>
              <a:rPr lang="en-US" dirty="0"/>
              <a:t>pursuit of its </a:t>
            </a:r>
            <a:r>
              <a:rPr lang="en-US" dirty="0" err="1"/>
              <a:t>macroprudential</a:t>
            </a:r>
            <a:r>
              <a:rPr lang="en-US" dirty="0"/>
              <a:t> mandate, the ESRB monitors and assesses </a:t>
            </a:r>
            <a:r>
              <a:rPr lang="en-US" dirty="0" smtClean="0"/>
              <a:t>systemic </a:t>
            </a:r>
            <a:r>
              <a:rPr lang="en-US" dirty="0"/>
              <a:t>risks and, where appropriate, issues warnings and recommendations</a:t>
            </a:r>
            <a:r>
              <a:rPr lang="en-US" dirty="0" smtClean="0"/>
              <a:t>.</a:t>
            </a:r>
          </a:p>
          <a:p>
            <a:endParaRPr lang="en-US" dirty="0"/>
          </a:p>
          <a:p>
            <a:r>
              <a:rPr lang="en-US" dirty="0" smtClean="0"/>
              <a:t>issues </a:t>
            </a:r>
            <a:r>
              <a:rPr lang="en-US" dirty="0"/>
              <a:t>warnings when significant systemic risks are identified and when necessary to flag such risks</a:t>
            </a:r>
            <a:r>
              <a:rPr lang="en-US" dirty="0" smtClean="0"/>
              <a:t>.</a:t>
            </a:r>
          </a:p>
          <a:p>
            <a:r>
              <a:rPr lang="en-US" dirty="0"/>
              <a:t>issues recommendations for remedial action when significant systemic risks are identified and when action is necessary to address these risks.</a:t>
            </a:r>
            <a:endParaRPr lang="en-GB" dirty="0"/>
          </a:p>
        </p:txBody>
      </p:sp>
    </p:spTree>
    <p:extLst>
      <p:ext uri="{BB962C8B-B14F-4D97-AF65-F5344CB8AC3E}">
        <p14:creationId xmlns:p14="http://schemas.microsoft.com/office/powerpoint/2010/main" val="1656680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187605" y="2638044"/>
            <a:ext cx="1228299" cy="4230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p:txBody>
          <a:bodyPr>
            <a:normAutofit fontScale="90000"/>
          </a:bodyPr>
          <a:lstStyle/>
          <a:p>
            <a:r>
              <a:rPr lang="en-US" b="1" dirty="0"/>
              <a:t>The European system of financial supervision</a:t>
            </a:r>
            <a:br>
              <a:rPr lang="en-US" b="1" dirty="0"/>
            </a:br>
            <a:r>
              <a:rPr lang="en-GB" dirty="0" smtClean="0"/>
              <a:t>ESFS </a:t>
            </a:r>
            <a:endParaRPr lang="en-GB" dirty="0"/>
          </a:p>
        </p:txBody>
      </p:sp>
      <p:sp>
        <p:nvSpPr>
          <p:cNvPr id="3" name="Zástupný symbol pro obsah 2"/>
          <p:cNvSpPr>
            <a:spLocks noGrp="1"/>
          </p:cNvSpPr>
          <p:nvPr>
            <p:ph idx="1"/>
          </p:nvPr>
        </p:nvSpPr>
        <p:spPr/>
        <p:txBody>
          <a:bodyPr/>
          <a:lstStyle/>
          <a:p>
            <a:r>
              <a:rPr lang="en-GB" dirty="0" smtClean="0"/>
              <a:t>ESRB</a:t>
            </a:r>
            <a:endParaRPr lang="en-GB" dirty="0"/>
          </a:p>
        </p:txBody>
      </p:sp>
      <p:sp>
        <p:nvSpPr>
          <p:cNvPr id="4" name="Obdélník: se zakulacenými rohy 3"/>
          <p:cNvSpPr/>
          <p:nvPr/>
        </p:nvSpPr>
        <p:spPr>
          <a:xfrm>
            <a:off x="2801755" y="3762462"/>
            <a:ext cx="1610686" cy="6040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EBA</a:t>
            </a:r>
          </a:p>
        </p:txBody>
      </p:sp>
      <p:sp>
        <p:nvSpPr>
          <p:cNvPr id="5" name="Obdélník: se zakulacenými rohy 4"/>
          <p:cNvSpPr/>
          <p:nvPr/>
        </p:nvSpPr>
        <p:spPr>
          <a:xfrm>
            <a:off x="5008226" y="4878494"/>
            <a:ext cx="1736521" cy="612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EIOPA</a:t>
            </a:r>
          </a:p>
        </p:txBody>
      </p:sp>
      <p:sp>
        <p:nvSpPr>
          <p:cNvPr id="6" name="Obdélník: se zakulacenými rohy 5"/>
          <p:cNvSpPr/>
          <p:nvPr/>
        </p:nvSpPr>
        <p:spPr>
          <a:xfrm>
            <a:off x="7407479" y="3733101"/>
            <a:ext cx="1694576" cy="633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ESMA</a:t>
            </a:r>
          </a:p>
        </p:txBody>
      </p:sp>
      <p:sp>
        <p:nvSpPr>
          <p:cNvPr id="7" name="Obdélník: se zakulacenými rohy 6"/>
          <p:cNvSpPr/>
          <p:nvPr/>
        </p:nvSpPr>
        <p:spPr>
          <a:xfrm>
            <a:off x="4983059" y="3733102"/>
            <a:ext cx="1786857" cy="6627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Joint Committee of ESA</a:t>
            </a:r>
          </a:p>
        </p:txBody>
      </p:sp>
      <p:sp>
        <p:nvSpPr>
          <p:cNvPr id="8" name="Obdélník: se zakulacenými rohy 7"/>
          <p:cNvSpPr/>
          <p:nvPr/>
        </p:nvSpPr>
        <p:spPr>
          <a:xfrm>
            <a:off x="4983059" y="2906646"/>
            <a:ext cx="1786856" cy="6607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Board of Appeal</a:t>
            </a:r>
          </a:p>
        </p:txBody>
      </p:sp>
      <p:cxnSp>
        <p:nvCxnSpPr>
          <p:cNvPr id="10" name="Přímá spojnice se šipkou 9"/>
          <p:cNvCxnSpPr>
            <a:stCxn id="4" idx="3"/>
            <a:endCxn id="7" idx="1"/>
          </p:cNvCxnSpPr>
          <p:nvPr/>
        </p:nvCxnSpPr>
        <p:spPr>
          <a:xfrm>
            <a:off x="4412441" y="4064466"/>
            <a:ext cx="5706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a:off x="6769915" y="4064466"/>
            <a:ext cx="6375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5" idx="0"/>
          </p:cNvCxnSpPr>
          <p:nvPr/>
        </p:nvCxnSpPr>
        <p:spPr>
          <a:xfrm flipV="1">
            <a:off x="5876487" y="4395832"/>
            <a:ext cx="0" cy="482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637406"/>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2865</TotalTime>
  <Words>1808</Words>
  <Application>Microsoft Macintosh PowerPoint</Application>
  <PresentationFormat>Widescreen</PresentationFormat>
  <Paragraphs>133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Gill Sans MT</vt:lpstr>
      <vt:lpstr>Wingdings</vt:lpstr>
      <vt:lpstr>Arial</vt:lpstr>
      <vt:lpstr>Balík</vt:lpstr>
      <vt:lpstr>EEA law</vt:lpstr>
      <vt:lpstr>Pre Banking union</vt:lpstr>
      <vt:lpstr>Lamfalussy’s report</vt:lpstr>
      <vt:lpstr>The Lamfalussy architecture</vt:lpstr>
      <vt:lpstr>De Larosièr report</vt:lpstr>
      <vt:lpstr>Products of “DLR”</vt:lpstr>
      <vt:lpstr>New system of Financial supervision </vt:lpstr>
      <vt:lpstr> European Systemic Risk Board “ESRB”</vt:lpstr>
      <vt:lpstr>The European system of financial supervision ESFS </vt:lpstr>
      <vt:lpstr>Single rulebook</vt:lpstr>
      <vt:lpstr>Tools – Quasi regulatory</vt:lpstr>
      <vt:lpstr>Supervisory power</vt:lpstr>
      <vt:lpstr>What about national supervisory authority ?</vt:lpstr>
      <vt:lpstr>Appeal against ESA decisions</vt:lpstr>
      <vt:lpstr>Enforcement</vt:lpstr>
      <vt:lpstr>Union law infringement</vt:lpstr>
      <vt:lpstr>Mediation between national supervisory authorities </vt:lpstr>
      <vt:lpstr>Decisions in emergency situations</vt:lpstr>
      <vt:lpstr>Supervisory limits</vt:lpstr>
      <vt:lpstr>Supervision limits</vt:lpstr>
      <vt:lpstr>The assessment of the ESFS reform</vt:lpstr>
      <vt:lpstr>Banking Union</vt:lpstr>
      <vt:lpstr>What is Banking Union</vt:lpstr>
      <vt:lpstr>Scheme of Banking union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139</cp:revision>
  <dcterms:created xsi:type="dcterms:W3CDTF">2016-10-09T11:29:16Z</dcterms:created>
  <dcterms:modified xsi:type="dcterms:W3CDTF">2017-04-02T09:43:07Z</dcterms:modified>
</cp:coreProperties>
</file>