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60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59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24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417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076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58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61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0371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05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838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3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E1D2D-ADB2-41DE-AA67-4BBE5D88253A}" type="datetimeFigureOut">
              <a:rPr lang="cs-CZ" smtClean="0"/>
              <a:t>18.03.2019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482D-E2C2-4101-9FC8-5A53EFDDA05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43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Finančněprávní vztahy 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 FIPR </a:t>
            </a:r>
          </a:p>
          <a:p>
            <a:r>
              <a:rPr lang="cs-CZ" dirty="0" smtClean="0"/>
              <a:t>Petr Mrkývka</a:t>
            </a:r>
          </a:p>
          <a:p>
            <a:r>
              <a:rPr lang="cs-CZ" dirty="0" smtClean="0"/>
              <a:t>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453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moc ve finančněprávních vztazích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Mocenská vůle</a:t>
            </a:r>
          </a:p>
          <a:p>
            <a:r>
              <a:rPr lang="cs-CZ" dirty="0" smtClean="0"/>
              <a:t>Přímá účast orgánu veřejné moci jako realizátora veřejné finanční činnosti – </a:t>
            </a:r>
            <a:r>
              <a:rPr lang="cs-CZ" b="1" dirty="0" smtClean="0"/>
              <a:t>vertikální</a:t>
            </a:r>
            <a:r>
              <a:rPr lang="cs-CZ" dirty="0" smtClean="0"/>
              <a:t>, mocenský, vztah</a:t>
            </a:r>
          </a:p>
          <a:p>
            <a:r>
              <a:rPr lang="cs-CZ" dirty="0" smtClean="0"/>
              <a:t>Delegování realizace na jiný subjekt než orgán veřejné moci – </a:t>
            </a:r>
            <a:r>
              <a:rPr lang="cs-CZ" dirty="0" err="1" smtClean="0"/>
              <a:t>potentior</a:t>
            </a:r>
            <a:r>
              <a:rPr lang="cs-CZ" dirty="0" smtClean="0"/>
              <a:t> persona – </a:t>
            </a:r>
            <a:r>
              <a:rPr lang="cs-CZ" b="1" dirty="0" smtClean="0"/>
              <a:t>diagonální </a:t>
            </a:r>
            <a:r>
              <a:rPr lang="cs-CZ" dirty="0" smtClean="0"/>
              <a:t>vztah</a:t>
            </a:r>
          </a:p>
          <a:p>
            <a:r>
              <a:rPr lang="cs-CZ" dirty="0" smtClean="0"/>
              <a:t>Realizátor veřejné finanční činnosti s absencí možnosti mocenského donucení – </a:t>
            </a:r>
            <a:r>
              <a:rPr lang="cs-CZ" b="1" dirty="0" smtClean="0"/>
              <a:t>horizontální</a:t>
            </a:r>
            <a:r>
              <a:rPr lang="cs-CZ" dirty="0" smtClean="0"/>
              <a:t> vztah (př.: emitent dluhopisů, účastník PPP, úvěrový vztah, zadavatel veřejné zakázky …)</a:t>
            </a:r>
          </a:p>
          <a:p>
            <a:r>
              <a:rPr lang="cs-CZ" dirty="0" smtClean="0"/>
              <a:t>Vztahy </a:t>
            </a:r>
            <a:r>
              <a:rPr lang="cs-CZ" dirty="0" err="1" smtClean="0"/>
              <a:t>finančněsprávní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Vztahy ostatní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287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Předpoklady vzniku finančněprávního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Norma finančního práva</a:t>
            </a:r>
          </a:p>
          <a:p>
            <a:pPr marL="0" indent="0">
              <a:buNone/>
            </a:pPr>
            <a:r>
              <a:rPr lang="cs-CZ" dirty="0" smtClean="0"/>
              <a:t>Právní skutečnost:</a:t>
            </a:r>
          </a:p>
          <a:p>
            <a:r>
              <a:rPr lang="cs-CZ" dirty="0" err="1" smtClean="0"/>
              <a:t>Akcesorická</a:t>
            </a:r>
            <a:r>
              <a:rPr lang="cs-CZ" dirty="0" smtClean="0"/>
              <a:t> – existence právního vztahu z jiné kategorie než FPV, se kterou norma FP spojuje vznik, změnu nebo zánik FPV</a:t>
            </a:r>
          </a:p>
          <a:p>
            <a:r>
              <a:rPr lang="cs-CZ" dirty="0" smtClean="0"/>
              <a:t>„čistá“ finančněprávní skutečnost. </a:t>
            </a:r>
          </a:p>
          <a:p>
            <a:pPr marL="0" indent="0">
              <a:buNone/>
            </a:pPr>
            <a:r>
              <a:rPr lang="cs-CZ" dirty="0" smtClean="0"/>
              <a:t>Právní skutečnost:</a:t>
            </a:r>
          </a:p>
          <a:p>
            <a:r>
              <a:rPr lang="cs-CZ" dirty="0" smtClean="0"/>
              <a:t>Právní jednání				volní jednání</a:t>
            </a:r>
          </a:p>
          <a:p>
            <a:r>
              <a:rPr lang="cs-CZ" dirty="0" smtClean="0"/>
              <a:t>Protiprávní jednání</a:t>
            </a:r>
          </a:p>
          <a:p>
            <a:r>
              <a:rPr lang="cs-CZ" dirty="0" smtClean="0"/>
              <a:t>Právní událost</a:t>
            </a:r>
          </a:p>
          <a:p>
            <a:r>
              <a:rPr lang="cs-CZ" dirty="0" smtClean="0"/>
              <a:t>Protiprávní stav 				jednání nezávislá na vůli subjektu </a:t>
            </a:r>
          </a:p>
          <a:p>
            <a:pPr marL="0" indent="0">
              <a:buNone/>
            </a:pPr>
            <a:endParaRPr lang="cs-CZ" dirty="0" smtClean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6165669" y="5024846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3753394" y="4589417"/>
            <a:ext cx="2629989" cy="4789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V="1">
            <a:off x="3283131" y="4580709"/>
            <a:ext cx="3108960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283131" y="5434149"/>
            <a:ext cx="3108960" cy="505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3283131" y="5921829"/>
            <a:ext cx="3108960" cy="8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171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finančněprávních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oprávnění a povinností subjektů finančněprávních vztahů</a:t>
            </a:r>
          </a:p>
          <a:p>
            <a:r>
              <a:rPr lang="cs-CZ" dirty="0" smtClean="0"/>
              <a:t>Vzájemná interakce </a:t>
            </a:r>
          </a:p>
          <a:p>
            <a:r>
              <a:rPr lang="cs-CZ" dirty="0" smtClean="0"/>
              <a:t>Realizátor veřejné finanční činnosti – pravomoc, působnost</a:t>
            </a:r>
          </a:p>
          <a:p>
            <a:r>
              <a:rPr lang="cs-CZ" dirty="0" err="1" smtClean="0"/>
              <a:t>Potentior</a:t>
            </a:r>
            <a:r>
              <a:rPr lang="cs-CZ" dirty="0" smtClean="0"/>
              <a:t> persona – delegovaná oprávnění</a:t>
            </a:r>
          </a:p>
          <a:p>
            <a:r>
              <a:rPr lang="cs-CZ" dirty="0" smtClean="0"/>
              <a:t>Zásada legality a legitimity ve vztahu k entitě „</a:t>
            </a:r>
            <a:r>
              <a:rPr lang="cs-CZ" dirty="0" err="1" smtClean="0"/>
              <a:t>potentior</a:t>
            </a:r>
            <a:r>
              <a:rPr lang="cs-CZ" dirty="0" smtClean="0"/>
              <a:t> persona“!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889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Členění finančněprávních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Finančněsprávní</a:t>
            </a:r>
            <a:r>
              <a:rPr lang="cs-CZ" dirty="0" smtClean="0"/>
              <a:t> vztahy: organizační, procesní </a:t>
            </a:r>
          </a:p>
          <a:p>
            <a:r>
              <a:rPr lang="cs-CZ" dirty="0" smtClean="0"/>
              <a:t>Daňové vztahy</a:t>
            </a:r>
          </a:p>
          <a:p>
            <a:r>
              <a:rPr lang="cs-CZ" dirty="0" smtClean="0"/>
              <a:t>Dotační vztahy</a:t>
            </a:r>
          </a:p>
          <a:p>
            <a:r>
              <a:rPr lang="cs-CZ" dirty="0" smtClean="0"/>
              <a:t>Dohledové vztahy</a:t>
            </a:r>
          </a:p>
          <a:p>
            <a:r>
              <a:rPr lang="cs-CZ" dirty="0" smtClean="0"/>
              <a:t>Monetární vztahy</a:t>
            </a:r>
          </a:p>
          <a:p>
            <a:r>
              <a:rPr lang="cs-CZ" dirty="0" smtClean="0"/>
              <a:t>Devizové vztahy</a:t>
            </a:r>
          </a:p>
          <a:p>
            <a:r>
              <a:rPr lang="cs-CZ" dirty="0"/>
              <a:t>Ú</a:t>
            </a:r>
            <a:r>
              <a:rPr lang="cs-CZ" dirty="0" smtClean="0"/>
              <a:t>věrové vztahy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03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regulativní</a:t>
            </a:r>
          </a:p>
          <a:p>
            <a:r>
              <a:rPr lang="cs-CZ" dirty="0" smtClean="0"/>
              <a:t>Ochranné vztahy</a:t>
            </a:r>
          </a:p>
          <a:p>
            <a:r>
              <a:rPr lang="cs-CZ" dirty="0" smtClean="0"/>
              <a:t>Vztahy interní</a:t>
            </a:r>
          </a:p>
          <a:p>
            <a:r>
              <a:rPr lang="cs-CZ" dirty="0" smtClean="0"/>
              <a:t>Vztahy externí</a:t>
            </a:r>
          </a:p>
          <a:p>
            <a:pPr marL="0" indent="0">
              <a:buNone/>
            </a:pPr>
            <a:r>
              <a:rPr lang="cs-CZ" dirty="0" err="1" smtClean="0"/>
              <a:t>Etc</a:t>
            </a:r>
            <a:r>
              <a:rPr lang="cs-CZ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551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 =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Společenský vztah více subjektů, kteří mají navzájem subjektivní práva a subjektivní povinnosti;</a:t>
            </a:r>
          </a:p>
          <a:p>
            <a:pPr marL="0" indent="0">
              <a:buNone/>
            </a:pPr>
            <a:r>
              <a:rPr lang="cs-CZ" dirty="0" smtClean="0"/>
              <a:t>b) Společenský vztah, v němž jeho účastníci navzájem vystupují jako nositelé subjektivních práv a povinností.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Knapp Viktor. </a:t>
            </a:r>
            <a:r>
              <a:rPr lang="cs-CZ" i="1" dirty="0" smtClean="0"/>
              <a:t>Teorie práva. </a:t>
            </a:r>
            <a:r>
              <a:rPr lang="cs-CZ" dirty="0" smtClean="0"/>
              <a:t>C. H. Beck, Praha 1995. str. 202</a:t>
            </a:r>
          </a:p>
        </p:txBody>
      </p:sp>
    </p:spTree>
    <p:extLst>
      <p:ext uri="{BB962C8B-B14F-4D97-AF65-F5344CB8AC3E}">
        <p14:creationId xmlns:p14="http://schemas.microsoft.com/office/powerpoint/2010/main" val="1960011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vztahy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Dvoustranné</a:t>
            </a:r>
          </a:p>
          <a:p>
            <a:r>
              <a:rPr lang="cs-CZ" dirty="0" smtClean="0"/>
              <a:t>Vícestranné</a:t>
            </a:r>
          </a:p>
          <a:p>
            <a:r>
              <a:rPr lang="cs-CZ" dirty="0" smtClean="0"/>
              <a:t>Relativní = určitý počet určitých subjektů na obou stranách</a:t>
            </a:r>
          </a:p>
          <a:p>
            <a:r>
              <a:rPr lang="cs-CZ" dirty="0" smtClean="0"/>
              <a:t>Absolutní = jeden subjekt je určitý (mající absolutní právo nebo povinnost) x neurčitý počet neurčitých subjektů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131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Právně relevantní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Nejsou právní vztahy </a:t>
            </a:r>
          </a:p>
          <a:p>
            <a:r>
              <a:rPr lang="cs-CZ" dirty="0" smtClean="0"/>
              <a:t>= takový vztah, s nímž právo spojuje nějaký právní význam, ale jeho účastníci vůči sobě nemají práva a povinnosti /</a:t>
            </a:r>
            <a:r>
              <a:rPr lang="cs-CZ" dirty="0"/>
              <a:t>K</a:t>
            </a:r>
            <a:r>
              <a:rPr lang="cs-CZ" dirty="0" smtClean="0"/>
              <a:t>napp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2280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Prvky 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SUBJEKT</a:t>
            </a:r>
          </a:p>
          <a:p>
            <a:r>
              <a:rPr lang="cs-CZ" b="1" dirty="0" smtClean="0"/>
              <a:t>OBSAH</a:t>
            </a:r>
          </a:p>
          <a:p>
            <a:r>
              <a:rPr lang="cs-CZ" b="1" dirty="0" smtClean="0"/>
              <a:t>OBJEKT</a:t>
            </a:r>
          </a:p>
        </p:txBody>
      </p:sp>
    </p:spTree>
    <p:extLst>
      <p:ext uri="{BB962C8B-B14F-4D97-AF65-F5344CB8AC3E}">
        <p14:creationId xmlns:p14="http://schemas.microsoft.com/office/powerpoint/2010/main" val="4069275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Finančněprávní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Specifické právní vztahy</a:t>
            </a:r>
          </a:p>
          <a:p>
            <a:r>
              <a:rPr lang="cs-CZ" dirty="0" smtClean="0"/>
              <a:t>Vznikají, realizují se a zanikají při výkonu </a:t>
            </a:r>
            <a:r>
              <a:rPr lang="cs-CZ" u="sng" dirty="0" smtClean="0"/>
              <a:t>veřejné finanční činnosti</a:t>
            </a:r>
          </a:p>
          <a:p>
            <a:r>
              <a:rPr lang="cs-CZ" b="1" dirty="0" smtClean="0"/>
              <a:t>Předmět finančního práva</a:t>
            </a:r>
          </a:p>
          <a:p>
            <a:r>
              <a:rPr lang="cs-CZ" b="1" dirty="0" smtClean="0"/>
              <a:t>FPV = </a:t>
            </a:r>
            <a:r>
              <a:rPr lang="cs-CZ" dirty="0" smtClean="0"/>
              <a:t>společenské vztahy </a:t>
            </a:r>
            <a:r>
              <a:rPr lang="cs-CZ" u="sng" dirty="0" smtClean="0"/>
              <a:t>regulované normami finančního práva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obsahový předpoklad                     formální předpoklad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V="1">
            <a:off x="3474720" y="2873829"/>
            <a:ext cx="4336869" cy="1402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 flipV="1">
            <a:off x="7872549" y="3866606"/>
            <a:ext cx="0" cy="574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650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Volní charakter finančněprávních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Normy regulující finančněprávní vztahy jsou výrazem </a:t>
            </a:r>
            <a:r>
              <a:rPr lang="cs-CZ" b="1" dirty="0" smtClean="0"/>
              <a:t>vůle veřejné moci 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X</a:t>
            </a:r>
          </a:p>
          <a:p>
            <a:pPr marL="0" indent="0" algn="ctr">
              <a:buNone/>
            </a:pPr>
            <a:r>
              <a:rPr lang="cs-CZ" b="1" dirty="0" smtClean="0"/>
              <a:t>Minimální autonomie vůle </a:t>
            </a:r>
            <a:r>
              <a:rPr lang="cs-CZ" dirty="0" smtClean="0"/>
              <a:t>subjektů finančněprávních vztahů:</a:t>
            </a:r>
          </a:p>
          <a:p>
            <a:r>
              <a:rPr lang="cs-CZ" dirty="0" smtClean="0"/>
              <a:t>modelové vztahy a chování odpovídající potřebám realizace veřejné finanční činnosti – </a:t>
            </a:r>
            <a:r>
              <a:rPr lang="cs-CZ" u="sng" dirty="0" smtClean="0"/>
              <a:t>absolutní finančněprávní vztahy </a:t>
            </a:r>
            <a:r>
              <a:rPr lang="cs-CZ" dirty="0" smtClean="0"/>
              <a:t>= objektivní právo (</a:t>
            </a:r>
            <a:r>
              <a:rPr lang="cs-CZ" dirty="0" err="1" smtClean="0"/>
              <a:t>law</a:t>
            </a:r>
            <a:r>
              <a:rPr lang="cs-CZ" dirty="0" smtClean="0"/>
              <a:t>) </a:t>
            </a:r>
          </a:p>
          <a:p>
            <a:r>
              <a:rPr lang="cs-CZ" dirty="0"/>
              <a:t>s</a:t>
            </a:r>
            <a:r>
              <a:rPr lang="cs-CZ" dirty="0" smtClean="0"/>
              <a:t>ubjektivní právo (</a:t>
            </a:r>
            <a:r>
              <a:rPr lang="cs-CZ" dirty="0" err="1" smtClean="0"/>
              <a:t>right</a:t>
            </a:r>
            <a:r>
              <a:rPr lang="cs-CZ" dirty="0" smtClean="0"/>
              <a:t>) – individualizované subjekty, konkretizovaný obsah – </a:t>
            </a:r>
            <a:r>
              <a:rPr lang="cs-CZ" u="sng" dirty="0" smtClean="0"/>
              <a:t>relativní finančněprávní vztahy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277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Modelování finančněprávního vztahu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Vůle veřejné moci</a:t>
            </a:r>
          </a:p>
          <a:p>
            <a:r>
              <a:rPr lang="cs-CZ" dirty="0" smtClean="0"/>
              <a:t>Určení subjektů a míry autonomie vůle</a:t>
            </a:r>
          </a:p>
          <a:p>
            <a:r>
              <a:rPr lang="cs-CZ" dirty="0" smtClean="0"/>
              <a:t>Určení předmětu</a:t>
            </a:r>
          </a:p>
          <a:p>
            <a:r>
              <a:rPr lang="cs-CZ" dirty="0" smtClean="0"/>
              <a:t>Stanovení cíle</a:t>
            </a:r>
          </a:p>
          <a:p>
            <a:r>
              <a:rPr lang="cs-CZ" dirty="0" smtClean="0"/>
              <a:t>Určení obsahu</a:t>
            </a:r>
          </a:p>
          <a:p>
            <a:r>
              <a:rPr lang="cs-CZ" dirty="0" smtClean="0"/>
              <a:t>Určení způsobu vzniku vztahu                individualizace a konkretizace</a:t>
            </a:r>
          </a:p>
          <a:p>
            <a:r>
              <a:rPr lang="cs-CZ" dirty="0" smtClean="0"/>
              <a:t>Stanovení forem donucení</a:t>
            </a:r>
          </a:p>
          <a:p>
            <a:r>
              <a:rPr lang="cs-CZ" dirty="0" err="1" smtClean="0"/>
              <a:t>Akcesorie</a:t>
            </a:r>
            <a:r>
              <a:rPr lang="cs-CZ" dirty="0" smtClean="0"/>
              <a:t> FPV: míra využití existence (finančně)právně relevantních vztahů v prostředí realizace veřejné finanční činnosti</a:t>
            </a:r>
            <a:endParaRPr lang="cs-CZ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3466011" y="2673531"/>
            <a:ext cx="1715589" cy="14456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5512526" y="4389120"/>
            <a:ext cx="1184365" cy="87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326674" y="3901440"/>
            <a:ext cx="3370217" cy="4963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812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Subjekty finančněprávních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Mocensky nadřazený realizátor veřejné finanční činnosti</a:t>
            </a:r>
          </a:p>
          <a:p>
            <a:r>
              <a:rPr lang="cs-CZ" dirty="0" smtClean="0"/>
              <a:t>Adresát mocenského působení</a:t>
            </a:r>
          </a:p>
          <a:p>
            <a:r>
              <a:rPr lang="cs-CZ" dirty="0" err="1" smtClean="0"/>
              <a:t>Potentior</a:t>
            </a:r>
            <a:r>
              <a:rPr lang="cs-CZ" dirty="0" smtClean="0"/>
              <a:t> persona </a:t>
            </a:r>
          </a:p>
          <a:p>
            <a:r>
              <a:rPr lang="cs-CZ" dirty="0" smtClean="0"/>
              <a:t>Podřízený subjekt </a:t>
            </a:r>
          </a:p>
          <a:p>
            <a:r>
              <a:rPr lang="cs-CZ" dirty="0" smtClean="0"/>
              <a:t>Pozn.: okruhy subjektů viz entity v materiálech k Finanční správě</a:t>
            </a:r>
          </a:p>
          <a:p>
            <a:r>
              <a:rPr lang="cs-CZ" dirty="0" smtClean="0"/>
              <a:t>Postavení subjektu není fixní pro všechny kategorie potencionální finančněprávních vztahů!</a:t>
            </a:r>
          </a:p>
          <a:p>
            <a:r>
              <a:rPr lang="cs-CZ" dirty="0" smtClean="0"/>
              <a:t>Z použití kategorií subjektů v konstrukci absolutního finančněprávního vztahu vyplývá jeho charakter, zda je vztahem vertikálním nebo diagonálním.</a:t>
            </a:r>
          </a:p>
        </p:txBody>
      </p:sp>
    </p:spTree>
    <p:extLst>
      <p:ext uri="{BB962C8B-B14F-4D97-AF65-F5344CB8AC3E}">
        <p14:creationId xmlns:p14="http://schemas.microsoft.com/office/powerpoint/2010/main" val="25535174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494</Words>
  <Application>Microsoft Office PowerPoint</Application>
  <PresentationFormat>Širokoúhlá obrazovka</PresentationFormat>
  <Paragraphs>87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Finančněprávní vztahy </vt:lpstr>
      <vt:lpstr>Právní vztah =</vt:lpstr>
      <vt:lpstr>Právní vztahy </vt:lpstr>
      <vt:lpstr>Právně relevantní vztahy</vt:lpstr>
      <vt:lpstr>Prvky právního vztahu</vt:lpstr>
      <vt:lpstr>Finančněprávní vztahy</vt:lpstr>
      <vt:lpstr>Volní charakter finančněprávních vztahů</vt:lpstr>
      <vt:lpstr>Modelování finančněprávního vztahu</vt:lpstr>
      <vt:lpstr>Subjekty finančněprávních vztahů</vt:lpstr>
      <vt:lpstr>Veřejná moc ve finančněprávních vztazích</vt:lpstr>
      <vt:lpstr>Předpoklady vzniku finančněprávního vztahu</vt:lpstr>
      <vt:lpstr>Obsah finančněprávních vztahů</vt:lpstr>
      <vt:lpstr>Členění finančněprávních vztahů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Finančněprávní vztahy</dc:title>
  <dc:creator>Hewlett-Packard Company</dc:creator>
  <cp:lastModifiedBy>Hewlett-Packard Company</cp:lastModifiedBy>
  <cp:revision>14</cp:revision>
  <dcterms:created xsi:type="dcterms:W3CDTF">2019-03-18T11:50:56Z</dcterms:created>
  <dcterms:modified xsi:type="dcterms:W3CDTF">2019-03-18T14:05:26Z</dcterms:modified>
</cp:coreProperties>
</file>